
<file path=[Content_Types].xml><?xml version="1.0" encoding="utf-8"?>
<Types xmlns="http://schemas.openxmlformats.org/package/2006/content-types">
  <Default Extension="bin" ContentType="application/vnd.openxmlformats-officedocument.oleObject"/>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7" r:id="rId2"/>
    <p:sldId id="284" r:id="rId3"/>
    <p:sldId id="285" r:id="rId4"/>
    <p:sldId id="286" r:id="rId5"/>
    <p:sldId id="256" r:id="rId6"/>
    <p:sldId id="270" r:id="rId7"/>
    <p:sldId id="258" r:id="rId8"/>
    <p:sldId id="257" r:id="rId9"/>
    <p:sldId id="262" r:id="rId10"/>
    <p:sldId id="288" r:id="rId11"/>
    <p:sldId id="259" r:id="rId12"/>
    <p:sldId id="291" r:id="rId13"/>
    <p:sldId id="292" r:id="rId14"/>
    <p:sldId id="293" r:id="rId15"/>
    <p:sldId id="294" r:id="rId16"/>
    <p:sldId id="289" r:id="rId17"/>
    <p:sldId id="290" r:id="rId18"/>
    <p:sldId id="260" r:id="rId19"/>
    <p:sldId id="280" r:id="rId20"/>
    <p:sldId id="261" r:id="rId21"/>
    <p:sldId id="273" r:id="rId22"/>
    <p:sldId id="266" r:id="rId23"/>
    <p:sldId id="267" r:id="rId24"/>
    <p:sldId id="268" r:id="rId25"/>
    <p:sldId id="263" r:id="rId26"/>
    <p:sldId id="295" r:id="rId27"/>
    <p:sldId id="272" r:id="rId28"/>
    <p:sldId id="27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286" autoAdjust="0"/>
    <p:restoredTop sz="94660"/>
  </p:normalViewPr>
  <p:slideViewPr>
    <p:cSldViewPr snapToGrid="0">
      <p:cViewPr varScale="1">
        <p:scale>
          <a:sx n="52" d="100"/>
          <a:sy n="52" d="100"/>
        </p:scale>
        <p:origin x="103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1A0E4A-39AB-4A3D-A59E-B75D958E08D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1AD3A1-8BEA-461F-8E18-1AEBFA9BCF3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33886C2-CAEB-40A7-A3F0-8AD12C4CFF06}"/>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5" name="Footer Placeholder 4">
            <a:extLst>
              <a:ext uri="{FF2B5EF4-FFF2-40B4-BE49-F238E27FC236}">
                <a16:creationId xmlns:a16="http://schemas.microsoft.com/office/drawing/2014/main" id="{03297650-A04B-4C45-BC37-482A5A241A3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C25C9E0-63A6-4C99-BD5C-F0A305C1BE51}"/>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31669660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79CA5-97CD-4138-ADB7-E6B3367FB9E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1AD515A6-6302-4A31-9C0A-AB6942A66ED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1D1F8A4-1553-49ED-8F94-2F31208F9781}"/>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5" name="Footer Placeholder 4">
            <a:extLst>
              <a:ext uri="{FF2B5EF4-FFF2-40B4-BE49-F238E27FC236}">
                <a16:creationId xmlns:a16="http://schemas.microsoft.com/office/drawing/2014/main" id="{0E195D38-9B39-469F-866A-C6FFDFB498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9136C0C-FF07-4E5E-B5BB-2C9168435D81}"/>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12753302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1FACB91-FB23-43BA-B1FA-8EE7549C4EC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AD3752A-9D94-4241-942A-D776D408217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3EE2141-2201-488D-AF9B-E0EC8D3A695B}"/>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5" name="Footer Placeholder 4">
            <a:extLst>
              <a:ext uri="{FF2B5EF4-FFF2-40B4-BE49-F238E27FC236}">
                <a16:creationId xmlns:a16="http://schemas.microsoft.com/office/drawing/2014/main" id="{0AB02FBE-C088-482C-ABFA-D47D798B969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87B6A84-52CF-406B-A944-D7DFA2C010AE}"/>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1030197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F1486F-F60D-4FA5-99F3-E65B276E713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75BF024-2325-4F12-9D36-45BD6435128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F277F38-523C-44AD-ADE2-68809EA01CBD}"/>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5" name="Footer Placeholder 4">
            <a:extLst>
              <a:ext uri="{FF2B5EF4-FFF2-40B4-BE49-F238E27FC236}">
                <a16:creationId xmlns:a16="http://schemas.microsoft.com/office/drawing/2014/main" id="{57EDB131-F615-4121-9700-BA01BC809BB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E7900B-8D65-4006-854E-A7C3E017CE33}"/>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1039203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79080-3FF2-4E10-A5DE-D07653A8A9D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0C02A7B-51F7-4D4D-BD0E-E857F58B728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D79698DE-D9D5-4459-8BC4-75A637ED4AD0}"/>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5" name="Footer Placeholder 4">
            <a:extLst>
              <a:ext uri="{FF2B5EF4-FFF2-40B4-BE49-F238E27FC236}">
                <a16:creationId xmlns:a16="http://schemas.microsoft.com/office/drawing/2014/main" id="{04E50409-EB4A-4AFB-9F0E-2CBDBA13CD5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81AA556-FFED-4309-AAC2-B3D6DA0A7273}"/>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2804460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E5E145-A9DF-4CB6-B28A-13029ACFB54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28529B3-CD40-461C-9142-F736F01A9FD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CA33E33D-6AA1-4C83-A562-E1CDC223278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EDDF39F-C740-42E9-8625-A9CCD79E0610}"/>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6" name="Footer Placeholder 5">
            <a:extLst>
              <a:ext uri="{FF2B5EF4-FFF2-40B4-BE49-F238E27FC236}">
                <a16:creationId xmlns:a16="http://schemas.microsoft.com/office/drawing/2014/main" id="{44BD20E8-8435-4F48-9414-B125F7148A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9B6C5D3-588B-4289-9BD6-7C5CFF79CFB3}"/>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1441013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A2194-D0E6-4001-8201-08DF15F956A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A2464E4-3719-4D83-9B06-39A1ACB26A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92AF718-08C6-4C6F-9C6A-040880C346D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CA2A429-0CAA-4DB7-99FF-4D6CA32C6A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3ADFC12-6F5F-41C0-9514-9A7771F476B8}"/>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A381393-27E6-49D4-95DC-2D6D28B8154E}"/>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8" name="Footer Placeholder 7">
            <a:extLst>
              <a:ext uri="{FF2B5EF4-FFF2-40B4-BE49-F238E27FC236}">
                <a16:creationId xmlns:a16="http://schemas.microsoft.com/office/drawing/2014/main" id="{E0C1D925-81CF-42DE-A0BD-9ACF9A409DF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2638766-0CC6-4E0B-9C9E-5F7BDECB725B}"/>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657783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CA184-D833-4F64-9E6F-3865044A264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AEACB5C-FA23-454E-B372-569887BD5618}"/>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4" name="Footer Placeholder 3">
            <a:extLst>
              <a:ext uri="{FF2B5EF4-FFF2-40B4-BE49-F238E27FC236}">
                <a16:creationId xmlns:a16="http://schemas.microsoft.com/office/drawing/2014/main" id="{7ED0DD55-5F97-480B-AFED-0178A3CA1A0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344A35E-B2AF-4F91-96C0-49F901C0FE7D}"/>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3597220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E4E7859-5915-4749-BFEC-1D9244135D97}"/>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3" name="Footer Placeholder 2">
            <a:extLst>
              <a:ext uri="{FF2B5EF4-FFF2-40B4-BE49-F238E27FC236}">
                <a16:creationId xmlns:a16="http://schemas.microsoft.com/office/drawing/2014/main" id="{F5591AC9-BF26-4F41-9A2B-82EEAF34435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D57AF10-6D5D-4911-B871-59212D6B250A}"/>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34728511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EE087-20A1-4196-9B1D-6ED6134D840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BEEED3A-EDBC-4746-8E13-CA22CD1C1DF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995DFA7-7F01-498A-BEBA-BDD673B866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F0D5A9-4B74-4683-B403-0139A2C532D9}"/>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6" name="Footer Placeholder 5">
            <a:extLst>
              <a:ext uri="{FF2B5EF4-FFF2-40B4-BE49-F238E27FC236}">
                <a16:creationId xmlns:a16="http://schemas.microsoft.com/office/drawing/2014/main" id="{6F52A3B2-BD2F-4DC2-881B-97F5A96EF5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AF2BB68-4428-4F27-B148-2A06D10B4DC9}"/>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1339371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ADA517-D904-40CA-BA65-3A6C0B867A7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7D842A3-5189-4448-9E4F-1E2E05342D0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42B249-A52E-4040-9F67-016F1A9037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3F11B2E-928B-4C19-B0AA-57A9087819AC}"/>
              </a:ext>
            </a:extLst>
          </p:cNvPr>
          <p:cNvSpPr>
            <a:spLocks noGrp="1"/>
          </p:cNvSpPr>
          <p:nvPr>
            <p:ph type="dt" sz="half" idx="10"/>
          </p:nvPr>
        </p:nvSpPr>
        <p:spPr/>
        <p:txBody>
          <a:bodyPr/>
          <a:lstStyle/>
          <a:p>
            <a:fld id="{4205F0E9-1EB6-45CA-BC06-D5DE358F5D9A}" type="datetimeFigureOut">
              <a:rPr lang="en-GB" smtClean="0"/>
              <a:t>15/04/2026</a:t>
            </a:fld>
            <a:endParaRPr lang="en-GB"/>
          </a:p>
        </p:txBody>
      </p:sp>
      <p:sp>
        <p:nvSpPr>
          <p:cNvPr id="6" name="Footer Placeholder 5">
            <a:extLst>
              <a:ext uri="{FF2B5EF4-FFF2-40B4-BE49-F238E27FC236}">
                <a16:creationId xmlns:a16="http://schemas.microsoft.com/office/drawing/2014/main" id="{2519883B-E067-44F7-B284-6FE846CD9DB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5A979C7-5BCC-478F-BED4-8FC2A54849EE}"/>
              </a:ext>
            </a:extLst>
          </p:cNvPr>
          <p:cNvSpPr>
            <a:spLocks noGrp="1"/>
          </p:cNvSpPr>
          <p:nvPr>
            <p:ph type="sldNum" sz="quarter" idx="12"/>
          </p:nvPr>
        </p:nvSpPr>
        <p:spPr/>
        <p:txBody>
          <a:bodyPr/>
          <a:lstStyle/>
          <a:p>
            <a:fld id="{6E57B269-C984-48D4-928E-069B6FDCC98F}" type="slidenum">
              <a:rPr lang="en-GB" smtClean="0"/>
              <a:t>‹#›</a:t>
            </a:fld>
            <a:endParaRPr lang="en-GB"/>
          </a:p>
        </p:txBody>
      </p:sp>
    </p:spTree>
    <p:extLst>
      <p:ext uri="{BB962C8B-B14F-4D97-AF65-F5344CB8AC3E}">
        <p14:creationId xmlns:p14="http://schemas.microsoft.com/office/powerpoint/2010/main" val="575184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757A152-ED0D-4805-B0EE-06B40DD111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DCF78C0-54CB-4D41-B78B-E0FA933F5A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AC34739-A89A-4FF7-AB2A-2D0CDF89A5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205F0E9-1EB6-45CA-BC06-D5DE358F5D9A}" type="datetimeFigureOut">
              <a:rPr lang="en-GB" smtClean="0"/>
              <a:t>15/04/2026</a:t>
            </a:fld>
            <a:endParaRPr lang="en-GB"/>
          </a:p>
        </p:txBody>
      </p:sp>
      <p:sp>
        <p:nvSpPr>
          <p:cNvPr id="5" name="Footer Placeholder 4">
            <a:extLst>
              <a:ext uri="{FF2B5EF4-FFF2-40B4-BE49-F238E27FC236}">
                <a16:creationId xmlns:a16="http://schemas.microsoft.com/office/drawing/2014/main" id="{4E147291-6D9C-4EA6-BAFE-19C70012AFC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893AB5F-90CC-4C47-B37D-FA6AB163399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57B269-C984-48D4-928E-069B6FDCC98F}" type="slidenum">
              <a:rPr lang="en-GB" smtClean="0"/>
              <a:t>‹#›</a:t>
            </a:fld>
            <a:endParaRPr lang="en-GB"/>
          </a:p>
        </p:txBody>
      </p:sp>
    </p:spTree>
    <p:extLst>
      <p:ext uri="{BB962C8B-B14F-4D97-AF65-F5344CB8AC3E}">
        <p14:creationId xmlns:p14="http://schemas.microsoft.com/office/powerpoint/2010/main" val="14564760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ieee802.org/16/" TargetMode="External"/><Relationship Id="rId3" Type="http://schemas.openxmlformats.org/officeDocument/2006/relationships/slide" Target="slide4.xml"/><Relationship Id="rId7" Type="http://schemas.openxmlformats.org/officeDocument/2006/relationships/hyperlink" Target="http://grouper.ieee.org/groups/802/11/" TargetMode="External"/><Relationship Id="rId12" Type="http://schemas.openxmlformats.org/officeDocument/2006/relationships/hyperlink" Target="http://standards.ieee.org/wireless/overview.html#P1451.5" TargetMode="External"/><Relationship Id="rId2" Type="http://schemas.openxmlformats.org/officeDocument/2006/relationships/slide" Target="slide3.xml"/><Relationship Id="rId1" Type="http://schemas.openxmlformats.org/officeDocument/2006/relationships/slideLayout" Target="../slideLayouts/slideLayout2.xml"/><Relationship Id="rId6" Type="http://schemas.openxmlformats.org/officeDocument/2006/relationships/slide" Target="slide7.xml"/><Relationship Id="rId11" Type="http://schemas.openxmlformats.org/officeDocument/2006/relationships/hyperlink" Target="http://ieee802.org/19/" TargetMode="External"/><Relationship Id="rId5" Type="http://schemas.openxmlformats.org/officeDocument/2006/relationships/slide" Target="slide6.xml"/><Relationship Id="rId10" Type="http://schemas.openxmlformats.org/officeDocument/2006/relationships/hyperlink" Target="http://ieee802.org/Regulatory/" TargetMode="External"/><Relationship Id="rId4" Type="http://schemas.openxmlformats.org/officeDocument/2006/relationships/slide" Target="slide5.xml"/><Relationship Id="rId9" Type="http://schemas.openxmlformats.org/officeDocument/2006/relationships/hyperlink" Target="http://ieee802.org/mbwa/"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7.bin"/><Relationship Id="rId13" Type="http://schemas.openxmlformats.org/officeDocument/2006/relationships/image" Target="../media/image14.png"/><Relationship Id="rId18" Type="http://schemas.openxmlformats.org/officeDocument/2006/relationships/oleObject" Target="../embeddings/oleObject12.bin"/><Relationship Id="rId26" Type="http://schemas.openxmlformats.org/officeDocument/2006/relationships/image" Target="../media/image21.png"/><Relationship Id="rId3" Type="http://schemas.openxmlformats.org/officeDocument/2006/relationships/image" Target="../media/image11.png"/><Relationship Id="rId21" Type="http://schemas.openxmlformats.org/officeDocument/2006/relationships/oleObject" Target="../embeddings/oleObject14.bin"/><Relationship Id="rId7" Type="http://schemas.openxmlformats.org/officeDocument/2006/relationships/image" Target="../media/image12.png"/><Relationship Id="rId12" Type="http://schemas.openxmlformats.org/officeDocument/2006/relationships/oleObject" Target="../embeddings/oleObject10.bin"/><Relationship Id="rId17" Type="http://schemas.openxmlformats.org/officeDocument/2006/relationships/image" Target="../media/image17.png"/><Relationship Id="rId25" Type="http://schemas.openxmlformats.org/officeDocument/2006/relationships/oleObject" Target="../embeddings/oleObject16.bin"/><Relationship Id="rId2" Type="http://schemas.openxmlformats.org/officeDocument/2006/relationships/oleObject" Target="../embeddings/oleObject3.bin"/><Relationship Id="rId16" Type="http://schemas.openxmlformats.org/officeDocument/2006/relationships/oleObject" Target="../embeddings/oleObject11.bin"/><Relationship Id="rId20" Type="http://schemas.openxmlformats.org/officeDocument/2006/relationships/oleObject" Target="../embeddings/oleObject13.bin"/><Relationship Id="rId1" Type="http://schemas.openxmlformats.org/officeDocument/2006/relationships/slideLayout" Target="../slideLayouts/slideLayout2.xml"/><Relationship Id="rId6" Type="http://schemas.openxmlformats.org/officeDocument/2006/relationships/oleObject" Target="../embeddings/oleObject6.bin"/><Relationship Id="rId11" Type="http://schemas.openxmlformats.org/officeDocument/2006/relationships/oleObject" Target="../embeddings/oleObject9.bin"/><Relationship Id="rId24" Type="http://schemas.openxmlformats.org/officeDocument/2006/relationships/image" Target="../media/image20.png"/><Relationship Id="rId5" Type="http://schemas.openxmlformats.org/officeDocument/2006/relationships/oleObject" Target="../embeddings/oleObject5.bin"/><Relationship Id="rId15" Type="http://schemas.openxmlformats.org/officeDocument/2006/relationships/image" Target="../media/image16.wmf"/><Relationship Id="rId23" Type="http://schemas.openxmlformats.org/officeDocument/2006/relationships/oleObject" Target="../embeddings/oleObject15.bin"/><Relationship Id="rId28" Type="http://schemas.openxmlformats.org/officeDocument/2006/relationships/image" Target="../media/image22.png"/><Relationship Id="rId10" Type="http://schemas.openxmlformats.org/officeDocument/2006/relationships/oleObject" Target="../embeddings/oleObject8.bin"/><Relationship Id="rId19" Type="http://schemas.openxmlformats.org/officeDocument/2006/relationships/image" Target="../media/image18.png"/><Relationship Id="rId4" Type="http://schemas.openxmlformats.org/officeDocument/2006/relationships/oleObject" Target="../embeddings/oleObject4.bin"/><Relationship Id="rId9" Type="http://schemas.openxmlformats.org/officeDocument/2006/relationships/image" Target="../media/image13.wmf"/><Relationship Id="rId14" Type="http://schemas.openxmlformats.org/officeDocument/2006/relationships/image" Target="../media/image15.wmf"/><Relationship Id="rId22" Type="http://schemas.openxmlformats.org/officeDocument/2006/relationships/image" Target="../media/image19.png"/><Relationship Id="rId27" Type="http://schemas.openxmlformats.org/officeDocument/2006/relationships/oleObject" Target="../embeddings/oleObject17.bin"/></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5CCE9D-8DCD-4AB3-A9AA-95856E697BD7}"/>
              </a:ext>
            </a:extLst>
          </p:cNvPr>
          <p:cNvSpPr/>
          <p:nvPr/>
        </p:nvSpPr>
        <p:spPr>
          <a:xfrm>
            <a:off x="0" y="0"/>
            <a:ext cx="12192000" cy="68580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4" name="Title 3">
            <a:extLst>
              <a:ext uri="{FF2B5EF4-FFF2-40B4-BE49-F238E27FC236}">
                <a16:creationId xmlns:a16="http://schemas.microsoft.com/office/drawing/2014/main" id="{9115D8F0-8A70-4180-9BAB-3594CFB7CACB}"/>
              </a:ext>
            </a:extLst>
          </p:cNvPr>
          <p:cNvSpPr>
            <a:spLocks noGrp="1"/>
          </p:cNvSpPr>
          <p:nvPr>
            <p:ph type="ctrTitle"/>
          </p:nvPr>
        </p:nvSpPr>
        <p:spPr/>
        <p:txBody>
          <a:bodyPr>
            <a:normAutofit fontScale="90000"/>
          </a:bodyPr>
          <a:lstStyle/>
          <a:p>
            <a:r>
              <a:rPr lang="en-GB" b="1" dirty="0"/>
              <a:t>IEEE 802.15 STANDARD FOR WIRELESS PERSONAL AREA NETWORKS</a:t>
            </a:r>
          </a:p>
        </p:txBody>
      </p:sp>
      <p:sp>
        <p:nvSpPr>
          <p:cNvPr id="5" name="Subtitle 4">
            <a:extLst>
              <a:ext uri="{FF2B5EF4-FFF2-40B4-BE49-F238E27FC236}">
                <a16:creationId xmlns:a16="http://schemas.microsoft.com/office/drawing/2014/main" id="{51F7E224-E1E5-4A61-83B3-6795BD1C4597}"/>
              </a:ext>
            </a:extLst>
          </p:cNvPr>
          <p:cNvSpPr>
            <a:spLocks noGrp="1"/>
          </p:cNvSpPr>
          <p:nvPr>
            <p:ph type="subTitle" idx="1"/>
          </p:nvPr>
        </p:nvSpPr>
        <p:spPr>
          <a:xfrm>
            <a:off x="1524000" y="4614912"/>
            <a:ext cx="9144000" cy="1655762"/>
          </a:xfrm>
        </p:spPr>
        <p:txBody>
          <a:bodyPr/>
          <a:lstStyle/>
          <a:p>
            <a:r>
              <a:rPr lang="en-GB" b="1" dirty="0"/>
              <a:t>ECE 525E – WIRELESS &amp; MOBILE COMMUNICATION </a:t>
            </a:r>
          </a:p>
          <a:p>
            <a:r>
              <a:rPr lang="en-GB" b="1" dirty="0"/>
              <a:t>Wednesday, 15 April 2026</a:t>
            </a:r>
          </a:p>
        </p:txBody>
      </p:sp>
    </p:spTree>
    <p:extLst>
      <p:ext uri="{BB962C8B-B14F-4D97-AF65-F5344CB8AC3E}">
        <p14:creationId xmlns:p14="http://schemas.microsoft.com/office/powerpoint/2010/main" val="19330563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36469-5CA3-413E-A9B5-08ABB5788C03}"/>
              </a:ext>
            </a:extLst>
          </p:cNvPr>
          <p:cNvSpPr>
            <a:spLocks noGrp="1"/>
          </p:cNvSpPr>
          <p:nvPr>
            <p:ph type="title"/>
          </p:nvPr>
        </p:nvSpPr>
        <p:spPr>
          <a:xfrm>
            <a:off x="0" y="-91439"/>
            <a:ext cx="12192000" cy="93472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dirty="0"/>
              <a:t>BLUETOOTH NAMES &amp; ADDRESSES</a:t>
            </a:r>
          </a:p>
        </p:txBody>
      </p:sp>
      <p:sp>
        <p:nvSpPr>
          <p:cNvPr id="3" name="Content Placeholder 2">
            <a:extLst>
              <a:ext uri="{FF2B5EF4-FFF2-40B4-BE49-F238E27FC236}">
                <a16:creationId xmlns:a16="http://schemas.microsoft.com/office/drawing/2014/main" id="{9608A398-D77E-4D1E-9AC6-852F5EAE9EB1}"/>
              </a:ext>
            </a:extLst>
          </p:cNvPr>
          <p:cNvSpPr>
            <a:spLocks noGrp="1"/>
          </p:cNvSpPr>
          <p:nvPr>
            <p:ph idx="1"/>
          </p:nvPr>
        </p:nvSpPr>
        <p:spPr>
          <a:xfrm>
            <a:off x="501650" y="1003300"/>
            <a:ext cx="6192520" cy="5448300"/>
          </a:xfrm>
        </p:spPr>
        <p:txBody>
          <a:bodyPr>
            <a:normAutofit/>
          </a:bodyPr>
          <a:lstStyle/>
          <a:p>
            <a:r>
              <a:rPr lang="en-US" dirty="0"/>
              <a:t>Every single Bluetooth device has a unique 48-bit address, commonly abbreviated BD_ADDR. </a:t>
            </a:r>
          </a:p>
          <a:p>
            <a:r>
              <a:rPr lang="en-US" dirty="0"/>
              <a:t>BD_ADDR is usually displayed as 6 bytes written in hexadecimal and separated by colons e.g.  00:11:22:33:FF:EE.</a:t>
            </a:r>
          </a:p>
          <a:p>
            <a:r>
              <a:rPr lang="en-US" dirty="0">
                <a:solidFill>
                  <a:srgbClr val="FF0000"/>
                </a:solidFill>
              </a:rPr>
              <a:t>The most-significant half (24 bits) of the address is an Organization Unique Identifier (</a:t>
            </a:r>
            <a:r>
              <a:rPr lang="en-US" b="1" dirty="0">
                <a:solidFill>
                  <a:srgbClr val="FF0000"/>
                </a:solidFill>
              </a:rPr>
              <a:t>OUI</a:t>
            </a:r>
            <a:r>
              <a:rPr lang="en-US" dirty="0">
                <a:solidFill>
                  <a:srgbClr val="FF0000"/>
                </a:solidFill>
              </a:rPr>
              <a:t>), which identifies the manufacturer and are assigned by IEEE.</a:t>
            </a:r>
          </a:p>
          <a:p>
            <a:r>
              <a:rPr lang="en-US" dirty="0">
                <a:solidFill>
                  <a:srgbClr val="FF0000"/>
                </a:solidFill>
              </a:rPr>
              <a:t>The lower 24-bits are the more unique part of the address.</a:t>
            </a:r>
          </a:p>
        </p:txBody>
      </p:sp>
      <p:grpSp>
        <p:nvGrpSpPr>
          <p:cNvPr id="16" name="Group 15">
            <a:extLst>
              <a:ext uri="{FF2B5EF4-FFF2-40B4-BE49-F238E27FC236}">
                <a16:creationId xmlns:a16="http://schemas.microsoft.com/office/drawing/2014/main" id="{DF05175D-7C0C-432D-AFAC-2A02A6EABB0F}"/>
              </a:ext>
            </a:extLst>
          </p:cNvPr>
          <p:cNvGrpSpPr/>
          <p:nvPr/>
        </p:nvGrpSpPr>
        <p:grpSpPr>
          <a:xfrm>
            <a:off x="6786880" y="2164080"/>
            <a:ext cx="4903470" cy="3610372"/>
            <a:chOff x="6786880" y="2164080"/>
            <a:chExt cx="4903470" cy="3610372"/>
          </a:xfrm>
        </p:grpSpPr>
        <p:grpSp>
          <p:nvGrpSpPr>
            <p:cNvPr id="5" name="Group 4">
              <a:extLst>
                <a:ext uri="{FF2B5EF4-FFF2-40B4-BE49-F238E27FC236}">
                  <a16:creationId xmlns:a16="http://schemas.microsoft.com/office/drawing/2014/main" id="{BADBE300-AB24-4D51-BA36-BE9ADB18E0EF}"/>
                </a:ext>
              </a:extLst>
            </p:cNvPr>
            <p:cNvGrpSpPr/>
            <p:nvPr/>
          </p:nvGrpSpPr>
          <p:grpSpPr>
            <a:xfrm>
              <a:off x="7308850" y="2164080"/>
              <a:ext cx="4381500" cy="3144520"/>
              <a:chOff x="7308850" y="2164080"/>
              <a:chExt cx="4381500" cy="3144520"/>
            </a:xfrm>
          </p:grpSpPr>
          <p:pic>
            <p:nvPicPr>
              <p:cNvPr id="1026" name="Picture 2" descr="Bluetooth Address Structure (NAP, UAP, LAP, OUI)">
                <a:extLst>
                  <a:ext uri="{FF2B5EF4-FFF2-40B4-BE49-F238E27FC236}">
                    <a16:creationId xmlns:a16="http://schemas.microsoft.com/office/drawing/2014/main" id="{7C0E86F0-ECD5-4058-8E9C-CA06B18DE3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2260600"/>
                <a:ext cx="4381500" cy="3048000"/>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a:extLst>
                  <a:ext uri="{FF2B5EF4-FFF2-40B4-BE49-F238E27FC236}">
                    <a16:creationId xmlns:a16="http://schemas.microsoft.com/office/drawing/2014/main" id="{A186F08A-AB28-45CB-B3DE-81F4CC711180}"/>
                  </a:ext>
                </a:extLst>
              </p:cNvPr>
              <p:cNvSpPr/>
              <p:nvPr/>
            </p:nvSpPr>
            <p:spPr>
              <a:xfrm>
                <a:off x="7308850" y="2164080"/>
                <a:ext cx="4381500" cy="4673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 name="TextBox 5">
              <a:extLst>
                <a:ext uri="{FF2B5EF4-FFF2-40B4-BE49-F238E27FC236}">
                  <a16:creationId xmlns:a16="http://schemas.microsoft.com/office/drawing/2014/main" id="{9523B5E3-C216-4F85-A98B-37AAE38316B8}"/>
                </a:ext>
              </a:extLst>
            </p:cNvPr>
            <p:cNvSpPr txBox="1"/>
            <p:nvPr/>
          </p:nvSpPr>
          <p:spPr>
            <a:xfrm>
              <a:off x="9499600" y="4519414"/>
              <a:ext cx="1997983" cy="369332"/>
            </a:xfrm>
            <a:prstGeom prst="rect">
              <a:avLst/>
            </a:prstGeom>
            <a:noFill/>
          </p:spPr>
          <p:txBody>
            <a:bodyPr wrap="none" rtlCol="0">
              <a:spAutoFit/>
            </a:bodyPr>
            <a:lstStyle/>
            <a:p>
              <a:r>
                <a:rPr lang="en-US" dirty="0"/>
                <a:t>Lower Address Part</a:t>
              </a:r>
            </a:p>
          </p:txBody>
        </p:sp>
        <p:sp>
          <p:nvSpPr>
            <p:cNvPr id="7" name="TextBox 6">
              <a:extLst>
                <a:ext uri="{FF2B5EF4-FFF2-40B4-BE49-F238E27FC236}">
                  <a16:creationId xmlns:a16="http://schemas.microsoft.com/office/drawing/2014/main" id="{78A0394B-DB31-4E02-8CB6-7D39B9480B62}"/>
                </a:ext>
              </a:extLst>
            </p:cNvPr>
            <p:cNvSpPr txBox="1"/>
            <p:nvPr/>
          </p:nvSpPr>
          <p:spPr>
            <a:xfrm>
              <a:off x="6786880" y="5405120"/>
              <a:ext cx="2894447" cy="369332"/>
            </a:xfrm>
            <a:prstGeom prst="rect">
              <a:avLst/>
            </a:prstGeom>
            <a:noFill/>
          </p:spPr>
          <p:txBody>
            <a:bodyPr wrap="none" rtlCol="0">
              <a:spAutoFit/>
            </a:bodyPr>
            <a:lstStyle/>
            <a:p>
              <a:r>
                <a:rPr lang="en-US" dirty="0"/>
                <a:t>Non-significant Address Part</a:t>
              </a:r>
            </a:p>
          </p:txBody>
        </p:sp>
        <p:cxnSp>
          <p:nvCxnSpPr>
            <p:cNvPr id="12" name="Straight Arrow Connector 11">
              <a:extLst>
                <a:ext uri="{FF2B5EF4-FFF2-40B4-BE49-F238E27FC236}">
                  <a16:creationId xmlns:a16="http://schemas.microsoft.com/office/drawing/2014/main" id="{350B8928-1491-494B-BEC4-DF2A6CA450C7}"/>
                </a:ext>
              </a:extLst>
            </p:cNvPr>
            <p:cNvCxnSpPr/>
            <p:nvPr/>
          </p:nvCxnSpPr>
          <p:spPr>
            <a:xfrm flipV="1">
              <a:off x="7772400" y="4704080"/>
              <a:ext cx="579120" cy="7673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spTree>
    <p:extLst>
      <p:ext uri="{BB962C8B-B14F-4D97-AF65-F5344CB8AC3E}">
        <p14:creationId xmlns:p14="http://schemas.microsoft.com/office/powerpoint/2010/main" val="2253265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anim calcmode="lin" valueType="num">
                                      <p:cBhvr additive="base">
                                        <p:cTn id="1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additive="base">
                                        <p:cTn id="17" dur="500" fill="hold"/>
                                        <p:tgtEl>
                                          <p:spTgt spid="16"/>
                                        </p:tgtEl>
                                        <p:attrNameLst>
                                          <p:attrName>ppt_x</p:attrName>
                                        </p:attrNameLst>
                                      </p:cBhvr>
                                      <p:tavLst>
                                        <p:tav tm="0">
                                          <p:val>
                                            <p:strVal val="#ppt_x"/>
                                          </p:val>
                                        </p:tav>
                                        <p:tav tm="100000">
                                          <p:val>
                                            <p:strVal val="#ppt_x"/>
                                          </p:val>
                                        </p:tav>
                                      </p:tavLst>
                                    </p:anim>
                                    <p:anim calcmode="lin" valueType="num">
                                      <p:cBhvr additive="base">
                                        <p:cTn id="1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4FD10-3DA0-47ED-9DAD-8C9EE429CE2F}"/>
              </a:ext>
            </a:extLst>
          </p:cNvPr>
          <p:cNvSpPr>
            <a:spLocks noGrp="1"/>
          </p:cNvSpPr>
          <p:nvPr>
            <p:ph type="title"/>
          </p:nvPr>
        </p:nvSpPr>
        <p:spPr>
          <a:xfrm>
            <a:off x="0" y="18255"/>
            <a:ext cx="12192000" cy="89614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BLUETOOTH ADDRESSING (BD_ADDR)</a:t>
            </a:r>
          </a:p>
        </p:txBody>
      </p:sp>
      <p:grpSp>
        <p:nvGrpSpPr>
          <p:cNvPr id="4" name="Group 3">
            <a:extLst>
              <a:ext uri="{FF2B5EF4-FFF2-40B4-BE49-F238E27FC236}">
                <a16:creationId xmlns:a16="http://schemas.microsoft.com/office/drawing/2014/main" id="{44370EDE-F766-4172-AB24-0A708CBB3115}"/>
              </a:ext>
            </a:extLst>
          </p:cNvPr>
          <p:cNvGrpSpPr/>
          <p:nvPr/>
        </p:nvGrpSpPr>
        <p:grpSpPr>
          <a:xfrm>
            <a:off x="4226560" y="1193641"/>
            <a:ext cx="5194300" cy="3674924"/>
            <a:chOff x="7308850" y="2164080"/>
            <a:chExt cx="4381500" cy="3144520"/>
          </a:xfrm>
        </p:grpSpPr>
        <p:pic>
          <p:nvPicPr>
            <p:cNvPr id="5" name="Picture 2" descr="Bluetooth Address Structure (NAP, UAP, LAP, OUI)">
              <a:extLst>
                <a:ext uri="{FF2B5EF4-FFF2-40B4-BE49-F238E27FC236}">
                  <a16:creationId xmlns:a16="http://schemas.microsoft.com/office/drawing/2014/main" id="{13336BB2-1411-4CCF-A0DC-734928640E5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8850" y="2260600"/>
              <a:ext cx="4381500" cy="3048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24246FB0-5B2B-4DD4-BB60-176EEFD75E37}"/>
                </a:ext>
              </a:extLst>
            </p:cNvPr>
            <p:cNvSpPr/>
            <p:nvPr/>
          </p:nvSpPr>
          <p:spPr>
            <a:xfrm>
              <a:off x="7308850" y="2164080"/>
              <a:ext cx="4381500" cy="46736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a:extLst>
              <a:ext uri="{FF2B5EF4-FFF2-40B4-BE49-F238E27FC236}">
                <a16:creationId xmlns:a16="http://schemas.microsoft.com/office/drawing/2014/main" id="{191F6C23-AA93-48F5-8FBA-FCB728BAAEC8}"/>
              </a:ext>
            </a:extLst>
          </p:cNvPr>
          <p:cNvGrpSpPr/>
          <p:nvPr/>
        </p:nvGrpSpPr>
        <p:grpSpPr>
          <a:xfrm>
            <a:off x="243840" y="1037113"/>
            <a:ext cx="4836160" cy="2569687"/>
            <a:chOff x="243840" y="1037113"/>
            <a:chExt cx="4836160" cy="2569687"/>
          </a:xfrm>
        </p:grpSpPr>
        <p:sp>
          <p:nvSpPr>
            <p:cNvPr id="7" name="TextBox 6">
              <a:extLst>
                <a:ext uri="{FF2B5EF4-FFF2-40B4-BE49-F238E27FC236}">
                  <a16:creationId xmlns:a16="http://schemas.microsoft.com/office/drawing/2014/main" id="{15C2F6A9-FDC7-4A78-8352-83EDB71CCD10}"/>
                </a:ext>
              </a:extLst>
            </p:cNvPr>
            <p:cNvSpPr txBox="1"/>
            <p:nvPr/>
          </p:nvSpPr>
          <p:spPr>
            <a:xfrm>
              <a:off x="243840" y="1037113"/>
              <a:ext cx="3982720" cy="1477328"/>
            </a:xfrm>
            <a:prstGeom prst="rect">
              <a:avLst/>
            </a:prstGeom>
            <a:noFill/>
            <a:ln>
              <a:solidFill>
                <a:srgbClr val="FF0000"/>
              </a:solidFill>
            </a:ln>
          </p:spPr>
          <p:txBody>
            <a:bodyPr wrap="square" rtlCol="0">
              <a:spAutoFit/>
            </a:bodyPr>
            <a:lstStyle/>
            <a:p>
              <a:r>
                <a:rPr lang="en-US" b="1" u="sng" dirty="0">
                  <a:solidFill>
                    <a:srgbClr val="FF0000"/>
                  </a:solidFill>
                </a:rPr>
                <a:t>NAP</a:t>
              </a:r>
            </a:p>
            <a:p>
              <a:r>
                <a:rPr lang="en-US" b="1" u="sng" dirty="0">
                  <a:solidFill>
                    <a:srgbClr val="FF0000"/>
                  </a:solidFill>
                </a:rPr>
                <a:t>N</a:t>
              </a:r>
              <a:r>
                <a:rPr lang="en-US" dirty="0">
                  <a:solidFill>
                    <a:srgbClr val="FF0000"/>
                  </a:solidFill>
                </a:rPr>
                <a:t>on-significant </a:t>
              </a:r>
              <a:r>
                <a:rPr lang="en-US" b="1" u="sng" dirty="0">
                  <a:solidFill>
                    <a:srgbClr val="FF0000"/>
                  </a:solidFill>
                </a:rPr>
                <a:t>A</a:t>
              </a:r>
              <a:r>
                <a:rPr lang="en-US" dirty="0">
                  <a:solidFill>
                    <a:srgbClr val="FF0000"/>
                  </a:solidFill>
                </a:rPr>
                <a:t>ddress </a:t>
              </a:r>
              <a:r>
                <a:rPr lang="en-US" b="1" u="sng" dirty="0">
                  <a:solidFill>
                    <a:srgbClr val="FF0000"/>
                  </a:solidFill>
                </a:rPr>
                <a:t>P</a:t>
              </a:r>
              <a:r>
                <a:rPr lang="en-US" dirty="0">
                  <a:solidFill>
                    <a:srgbClr val="FF0000"/>
                  </a:solidFill>
                </a:rPr>
                <a:t>art (2 bytes). Contains first 16 bits of the OUI. The NAP value is used in Frequency Hopping Synchronization frames</a:t>
              </a:r>
            </a:p>
          </p:txBody>
        </p:sp>
        <p:cxnSp>
          <p:nvCxnSpPr>
            <p:cNvPr id="13" name="Straight Arrow Connector 12">
              <a:extLst>
                <a:ext uri="{FF2B5EF4-FFF2-40B4-BE49-F238E27FC236}">
                  <a16:creationId xmlns:a16="http://schemas.microsoft.com/office/drawing/2014/main" id="{0468B7E5-91F8-455A-850B-98A9DE42127A}"/>
                </a:ext>
              </a:extLst>
            </p:cNvPr>
            <p:cNvCxnSpPr/>
            <p:nvPr/>
          </p:nvCxnSpPr>
          <p:spPr>
            <a:xfrm>
              <a:off x="3596640" y="2387600"/>
              <a:ext cx="1483360" cy="12192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9" name="Group 18">
            <a:extLst>
              <a:ext uri="{FF2B5EF4-FFF2-40B4-BE49-F238E27FC236}">
                <a16:creationId xmlns:a16="http://schemas.microsoft.com/office/drawing/2014/main" id="{DBF53AB9-2974-462E-B2B3-9075F5003E2F}"/>
              </a:ext>
            </a:extLst>
          </p:cNvPr>
          <p:cNvGrpSpPr/>
          <p:nvPr/>
        </p:nvGrpSpPr>
        <p:grpSpPr>
          <a:xfrm>
            <a:off x="243840" y="4094480"/>
            <a:ext cx="6329680" cy="2044353"/>
            <a:chOff x="243840" y="4094480"/>
            <a:chExt cx="6329680" cy="2044353"/>
          </a:xfrm>
        </p:grpSpPr>
        <p:sp>
          <p:nvSpPr>
            <p:cNvPr id="8" name="TextBox 7">
              <a:extLst>
                <a:ext uri="{FF2B5EF4-FFF2-40B4-BE49-F238E27FC236}">
                  <a16:creationId xmlns:a16="http://schemas.microsoft.com/office/drawing/2014/main" id="{BFCE6359-803F-4F40-8071-C6FB1C8916B5}"/>
                </a:ext>
              </a:extLst>
            </p:cNvPr>
            <p:cNvSpPr txBox="1"/>
            <p:nvPr/>
          </p:nvSpPr>
          <p:spPr>
            <a:xfrm>
              <a:off x="243840" y="5215503"/>
              <a:ext cx="4937760" cy="923330"/>
            </a:xfrm>
            <a:prstGeom prst="rect">
              <a:avLst/>
            </a:prstGeom>
            <a:noFill/>
            <a:ln>
              <a:solidFill>
                <a:srgbClr val="FF0000"/>
              </a:solidFill>
            </a:ln>
          </p:spPr>
          <p:txBody>
            <a:bodyPr wrap="square" rtlCol="0">
              <a:spAutoFit/>
            </a:bodyPr>
            <a:lstStyle/>
            <a:p>
              <a:r>
                <a:rPr lang="en-US" b="1" u="sng" dirty="0">
                  <a:solidFill>
                    <a:srgbClr val="FF0000"/>
                  </a:solidFill>
                </a:rPr>
                <a:t>UAP</a:t>
              </a:r>
            </a:p>
            <a:p>
              <a:r>
                <a:rPr lang="en-US" b="1" u="sng" dirty="0">
                  <a:solidFill>
                    <a:srgbClr val="FF0000"/>
                  </a:solidFill>
                </a:rPr>
                <a:t>U</a:t>
              </a:r>
              <a:r>
                <a:rPr lang="en-US" dirty="0">
                  <a:solidFill>
                    <a:srgbClr val="FF0000"/>
                  </a:solidFill>
                </a:rPr>
                <a:t>pper </a:t>
              </a:r>
              <a:r>
                <a:rPr lang="en-US" b="1" u="sng" dirty="0">
                  <a:solidFill>
                    <a:srgbClr val="FF0000"/>
                  </a:solidFill>
                </a:rPr>
                <a:t>A</a:t>
              </a:r>
              <a:r>
                <a:rPr lang="en-US" dirty="0">
                  <a:solidFill>
                    <a:srgbClr val="FF0000"/>
                  </a:solidFill>
                </a:rPr>
                <a:t>ddress </a:t>
              </a:r>
              <a:r>
                <a:rPr lang="en-US" b="1" u="sng" dirty="0">
                  <a:solidFill>
                    <a:srgbClr val="FF0000"/>
                  </a:solidFill>
                </a:rPr>
                <a:t>P</a:t>
              </a:r>
              <a:r>
                <a:rPr lang="en-US" dirty="0">
                  <a:solidFill>
                    <a:srgbClr val="FF0000"/>
                  </a:solidFill>
                </a:rPr>
                <a:t>art (1 byte) is used for seeding in various Bluetooth specification algorithms.</a:t>
              </a:r>
            </a:p>
          </p:txBody>
        </p:sp>
        <p:cxnSp>
          <p:nvCxnSpPr>
            <p:cNvPr id="15" name="Straight Arrow Connector 14">
              <a:extLst>
                <a:ext uri="{FF2B5EF4-FFF2-40B4-BE49-F238E27FC236}">
                  <a16:creationId xmlns:a16="http://schemas.microsoft.com/office/drawing/2014/main" id="{5FFCDE45-4596-4C7E-91AA-A5F67396CD3D}"/>
                </a:ext>
              </a:extLst>
            </p:cNvPr>
            <p:cNvCxnSpPr/>
            <p:nvPr/>
          </p:nvCxnSpPr>
          <p:spPr>
            <a:xfrm flipV="1">
              <a:off x="4053840" y="4094480"/>
              <a:ext cx="2519680" cy="133096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20" name="Group 19">
            <a:extLst>
              <a:ext uri="{FF2B5EF4-FFF2-40B4-BE49-F238E27FC236}">
                <a16:creationId xmlns:a16="http://schemas.microsoft.com/office/drawing/2014/main" id="{83717EAD-F964-460E-A3EE-845E5CB39BBB}"/>
              </a:ext>
            </a:extLst>
          </p:cNvPr>
          <p:cNvGrpSpPr/>
          <p:nvPr/>
        </p:nvGrpSpPr>
        <p:grpSpPr>
          <a:xfrm>
            <a:off x="6289040" y="4123144"/>
            <a:ext cx="5476240" cy="2360385"/>
            <a:chOff x="6289040" y="4123144"/>
            <a:chExt cx="5476240" cy="2360385"/>
          </a:xfrm>
        </p:grpSpPr>
        <p:sp>
          <p:nvSpPr>
            <p:cNvPr id="11" name="TextBox 10">
              <a:extLst>
                <a:ext uri="{FF2B5EF4-FFF2-40B4-BE49-F238E27FC236}">
                  <a16:creationId xmlns:a16="http://schemas.microsoft.com/office/drawing/2014/main" id="{3DEE38D2-7654-4C78-AA64-CB0684AAA072}"/>
                </a:ext>
              </a:extLst>
            </p:cNvPr>
            <p:cNvSpPr txBox="1"/>
            <p:nvPr/>
          </p:nvSpPr>
          <p:spPr>
            <a:xfrm>
              <a:off x="6289040" y="5283200"/>
              <a:ext cx="5476240" cy="1200329"/>
            </a:xfrm>
            <a:prstGeom prst="rect">
              <a:avLst/>
            </a:prstGeom>
            <a:noFill/>
            <a:ln>
              <a:solidFill>
                <a:srgbClr val="FF0000"/>
              </a:solidFill>
            </a:ln>
          </p:spPr>
          <p:txBody>
            <a:bodyPr wrap="square" rtlCol="0">
              <a:spAutoFit/>
            </a:bodyPr>
            <a:lstStyle/>
            <a:p>
              <a:r>
                <a:rPr lang="en-US" b="1" u="sng" dirty="0">
                  <a:solidFill>
                    <a:srgbClr val="FF0000"/>
                  </a:solidFill>
                </a:rPr>
                <a:t>LAP</a:t>
              </a:r>
            </a:p>
            <a:p>
              <a:r>
                <a:rPr lang="en-US" b="1" u="sng" dirty="0">
                  <a:solidFill>
                    <a:srgbClr val="FF0000"/>
                  </a:solidFill>
                </a:rPr>
                <a:t>L</a:t>
              </a:r>
              <a:r>
                <a:rPr lang="en-US" dirty="0">
                  <a:solidFill>
                    <a:srgbClr val="FF0000"/>
                  </a:solidFill>
                </a:rPr>
                <a:t>ower </a:t>
              </a:r>
              <a:r>
                <a:rPr lang="en-US" b="1" u="sng" dirty="0">
                  <a:solidFill>
                    <a:srgbClr val="FF0000"/>
                  </a:solidFill>
                </a:rPr>
                <a:t>A</a:t>
              </a:r>
              <a:r>
                <a:rPr lang="en-US" dirty="0">
                  <a:solidFill>
                    <a:srgbClr val="FF0000"/>
                  </a:solidFill>
                </a:rPr>
                <a:t>ddress </a:t>
              </a:r>
              <a:r>
                <a:rPr lang="en-US" b="1" u="sng" dirty="0">
                  <a:solidFill>
                    <a:srgbClr val="FF0000"/>
                  </a:solidFill>
                </a:rPr>
                <a:t>P</a:t>
              </a:r>
              <a:r>
                <a:rPr lang="en-US" dirty="0">
                  <a:solidFill>
                    <a:srgbClr val="FF0000"/>
                  </a:solidFill>
                </a:rPr>
                <a:t>art (3 bytes) uniquely identifies a Bluetooth device as part of the Access Code in every transmitted frame. </a:t>
              </a:r>
            </a:p>
          </p:txBody>
        </p:sp>
        <p:cxnSp>
          <p:nvCxnSpPr>
            <p:cNvPr id="17" name="Straight Arrow Connector 16">
              <a:extLst>
                <a:ext uri="{FF2B5EF4-FFF2-40B4-BE49-F238E27FC236}">
                  <a16:creationId xmlns:a16="http://schemas.microsoft.com/office/drawing/2014/main" id="{C6CC3864-28A9-46BE-9DCD-9915A04EC69B}"/>
                </a:ext>
              </a:extLst>
            </p:cNvPr>
            <p:cNvCxnSpPr/>
            <p:nvPr/>
          </p:nvCxnSpPr>
          <p:spPr>
            <a:xfrm flipV="1">
              <a:off x="7010402" y="4123144"/>
              <a:ext cx="1178558" cy="128197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85980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9"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0-#ppt_w/2"/>
                                          </p:val>
                                        </p:tav>
                                        <p:tav tm="100000">
                                          <p:val>
                                            <p:strVal val="#ppt_x"/>
                                          </p:val>
                                        </p:tav>
                                      </p:tavLst>
                                    </p:anim>
                                    <p:anim calcmode="lin" valueType="num">
                                      <p:cBhvr additive="base">
                                        <p:cTn id="14" dur="500" fill="hold"/>
                                        <p:tgtEl>
                                          <p:spTgt spid="18"/>
                                        </p:tgtEl>
                                        <p:attrNameLst>
                                          <p:attrName>ppt_y</p:attrName>
                                        </p:attrNameLst>
                                      </p:cBhvr>
                                      <p:tavLst>
                                        <p:tav tm="0">
                                          <p:val>
                                            <p:strVal val="0-#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12" fill="hold" nodeType="clickEffect">
                                  <p:stCondLst>
                                    <p:cond delay="0"/>
                                  </p:stCondLst>
                                  <p:childTnLst>
                                    <p:set>
                                      <p:cBhvr>
                                        <p:cTn id="18" dur="1" fill="hold">
                                          <p:stCondLst>
                                            <p:cond delay="0"/>
                                          </p:stCondLst>
                                        </p:cTn>
                                        <p:tgtEl>
                                          <p:spTgt spid="19"/>
                                        </p:tgtEl>
                                        <p:attrNameLst>
                                          <p:attrName>style.visibility</p:attrName>
                                        </p:attrNameLst>
                                      </p:cBhvr>
                                      <p:to>
                                        <p:strVal val="visible"/>
                                      </p:to>
                                    </p:set>
                                    <p:anim calcmode="lin" valueType="num">
                                      <p:cBhvr additive="base">
                                        <p:cTn id="19" dur="500" fill="hold"/>
                                        <p:tgtEl>
                                          <p:spTgt spid="19"/>
                                        </p:tgtEl>
                                        <p:attrNameLst>
                                          <p:attrName>ppt_x</p:attrName>
                                        </p:attrNameLst>
                                      </p:cBhvr>
                                      <p:tavLst>
                                        <p:tav tm="0">
                                          <p:val>
                                            <p:strVal val="0-#ppt_w/2"/>
                                          </p:val>
                                        </p:tav>
                                        <p:tav tm="100000">
                                          <p:val>
                                            <p:strVal val="#ppt_x"/>
                                          </p:val>
                                        </p:tav>
                                      </p:tavLst>
                                    </p:anim>
                                    <p:anim calcmode="lin" valueType="num">
                                      <p:cBhvr additive="base">
                                        <p:cTn id="2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
                                        </p:tgtEl>
                                        <p:attrNameLst>
                                          <p:attrName>style.visibility</p:attrName>
                                        </p:attrNameLst>
                                      </p:cBhvr>
                                      <p:to>
                                        <p:strVal val="visible"/>
                                      </p:to>
                                    </p:set>
                                    <p:anim calcmode="lin" valueType="num">
                                      <p:cBhvr additive="base">
                                        <p:cTn id="25" dur="500" fill="hold"/>
                                        <p:tgtEl>
                                          <p:spTgt spid="20"/>
                                        </p:tgtEl>
                                        <p:attrNameLst>
                                          <p:attrName>ppt_x</p:attrName>
                                        </p:attrNameLst>
                                      </p:cBhvr>
                                      <p:tavLst>
                                        <p:tav tm="0">
                                          <p:val>
                                            <p:strVal val="#ppt_x"/>
                                          </p:val>
                                        </p:tav>
                                        <p:tav tm="100000">
                                          <p:val>
                                            <p:strVal val="#ppt_x"/>
                                          </p:val>
                                        </p:tav>
                                      </p:tavLst>
                                    </p:anim>
                                    <p:anim calcmode="lin" valueType="num">
                                      <p:cBhvr additive="base">
                                        <p:cTn id="2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A0F8B5-82C8-4FA5-8AA5-FA6AA0155BA2}"/>
              </a:ext>
            </a:extLst>
          </p:cNvPr>
          <p:cNvSpPr>
            <a:spLocks noGrp="1"/>
          </p:cNvSpPr>
          <p:nvPr>
            <p:ph idx="1"/>
          </p:nvPr>
        </p:nvSpPr>
        <p:spPr>
          <a:xfrm>
            <a:off x="289560" y="1094105"/>
            <a:ext cx="11252200" cy="1527175"/>
          </a:xfrm>
        </p:spPr>
        <p:txBody>
          <a:bodyPr/>
          <a:lstStyle/>
          <a:p>
            <a:r>
              <a:rPr lang="en-US" dirty="0"/>
              <a:t>Most Bluetooth devices have the MAC address clearly labeled. </a:t>
            </a:r>
          </a:p>
          <a:p>
            <a:r>
              <a:rPr lang="en-US" dirty="0"/>
              <a:t>For example, on this RN-42 Bluetooth Module, the address printed next to "MAC NO." is 00066666628BE:</a:t>
            </a:r>
          </a:p>
        </p:txBody>
      </p:sp>
      <p:sp>
        <p:nvSpPr>
          <p:cNvPr id="4" name="Title 1">
            <a:extLst>
              <a:ext uri="{FF2B5EF4-FFF2-40B4-BE49-F238E27FC236}">
                <a16:creationId xmlns:a16="http://schemas.microsoft.com/office/drawing/2014/main" id="{5DE36892-85A1-4832-B1B7-51C40552DB05}"/>
              </a:ext>
            </a:extLst>
          </p:cNvPr>
          <p:cNvSpPr>
            <a:spLocks noGrp="1"/>
          </p:cNvSpPr>
          <p:nvPr>
            <p:ph type="title"/>
          </p:nvPr>
        </p:nvSpPr>
        <p:spPr>
          <a:xfrm>
            <a:off x="0" y="1"/>
            <a:ext cx="12192000" cy="91440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MAC ADDRESS OF BLUETOOTH DEVICES</a:t>
            </a:r>
          </a:p>
        </p:txBody>
      </p:sp>
      <p:pic>
        <p:nvPicPr>
          <p:cNvPr id="6" name="Picture 5" descr="Graphical user interface&#10;&#10;Description automatically generated">
            <a:extLst>
              <a:ext uri="{FF2B5EF4-FFF2-40B4-BE49-F238E27FC236}">
                <a16:creationId xmlns:a16="http://schemas.microsoft.com/office/drawing/2014/main" id="{71FB506E-F37B-4C60-BDC5-69B38B7CF653}"/>
              </a:ext>
            </a:extLst>
          </p:cNvPr>
          <p:cNvPicPr>
            <a:picLocks noChangeAspect="1"/>
          </p:cNvPicPr>
          <p:nvPr/>
        </p:nvPicPr>
        <p:blipFill>
          <a:blip r:embed="rId2"/>
          <a:stretch>
            <a:fillRect/>
          </a:stretch>
        </p:blipFill>
        <p:spPr>
          <a:xfrm>
            <a:off x="0" y="2522695"/>
            <a:ext cx="12192000" cy="4076398"/>
          </a:xfrm>
          <a:prstGeom prst="rect">
            <a:avLst/>
          </a:prstGeom>
        </p:spPr>
      </p:pic>
    </p:spTree>
    <p:extLst>
      <p:ext uri="{BB962C8B-B14F-4D97-AF65-F5344CB8AC3E}">
        <p14:creationId xmlns:p14="http://schemas.microsoft.com/office/powerpoint/2010/main" val="381246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72F5B-B3AD-45AE-B778-419EF700111B}"/>
              </a:ext>
            </a:extLst>
          </p:cNvPr>
          <p:cNvSpPr>
            <a:spLocks noGrp="1"/>
          </p:cNvSpPr>
          <p:nvPr>
            <p:ph type="title"/>
          </p:nvPr>
        </p:nvSpPr>
        <p:spPr>
          <a:xfrm>
            <a:off x="0" y="18255"/>
            <a:ext cx="12192000" cy="85550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dirty="0"/>
              <a:t>BLUETOOTH USER FRIENDLY NAMES</a:t>
            </a:r>
          </a:p>
        </p:txBody>
      </p:sp>
      <p:sp>
        <p:nvSpPr>
          <p:cNvPr id="3" name="Content Placeholder 2">
            <a:extLst>
              <a:ext uri="{FF2B5EF4-FFF2-40B4-BE49-F238E27FC236}">
                <a16:creationId xmlns:a16="http://schemas.microsoft.com/office/drawing/2014/main" id="{DC40E845-B3C8-4838-B000-48FC413E609D}"/>
              </a:ext>
            </a:extLst>
          </p:cNvPr>
          <p:cNvSpPr>
            <a:spLocks noGrp="1"/>
          </p:cNvSpPr>
          <p:nvPr>
            <p:ph idx="1"/>
          </p:nvPr>
        </p:nvSpPr>
        <p:spPr>
          <a:xfrm>
            <a:off x="259080" y="1337945"/>
            <a:ext cx="6588760" cy="4351338"/>
          </a:xfrm>
        </p:spPr>
        <p:txBody>
          <a:bodyPr/>
          <a:lstStyle/>
          <a:p>
            <a:pPr marL="514350" indent="-514350">
              <a:buFont typeface="+mj-lt"/>
              <a:buAutoNum type="arabicPeriod"/>
            </a:pPr>
            <a:r>
              <a:rPr lang="en-US" dirty="0"/>
              <a:t>Bluetooth devices also have user-friendly names given to them for easy identification.</a:t>
            </a:r>
          </a:p>
          <a:p>
            <a:pPr marL="514350" indent="-514350">
              <a:buFont typeface="+mj-lt"/>
              <a:buAutoNum type="arabicPeriod"/>
            </a:pPr>
            <a:endParaRPr lang="en-US" dirty="0"/>
          </a:p>
          <a:p>
            <a:pPr marL="514350" indent="-514350">
              <a:buFont typeface="+mj-lt"/>
              <a:buAutoNum type="arabicPeriod"/>
            </a:pPr>
            <a:r>
              <a:rPr lang="en-US" dirty="0"/>
              <a:t>The rules for device names are less stringent. </a:t>
            </a:r>
          </a:p>
          <a:p>
            <a:pPr marL="514350" indent="-514350">
              <a:buFont typeface="+mj-lt"/>
              <a:buAutoNum type="arabicPeriod"/>
            </a:pPr>
            <a:endParaRPr lang="en-US" dirty="0"/>
          </a:p>
          <a:p>
            <a:pPr marL="514350" indent="-514350">
              <a:buFont typeface="+mj-lt"/>
              <a:buAutoNum type="arabicPeriod"/>
            </a:pPr>
            <a:r>
              <a:rPr lang="en-US" dirty="0"/>
              <a:t>They can be up to 248 bytes long. </a:t>
            </a:r>
          </a:p>
          <a:p>
            <a:pPr marL="514350" indent="-514350">
              <a:buFont typeface="+mj-lt"/>
              <a:buAutoNum type="arabicPeriod"/>
            </a:pPr>
            <a:r>
              <a:rPr lang="en-US" dirty="0"/>
              <a:t>Two devices can share the same name. </a:t>
            </a:r>
          </a:p>
        </p:txBody>
      </p:sp>
      <p:pic>
        <p:nvPicPr>
          <p:cNvPr id="7" name="Picture 6" descr="Graphical user interface, application&#10;&#10;Description automatically generated">
            <a:extLst>
              <a:ext uri="{FF2B5EF4-FFF2-40B4-BE49-F238E27FC236}">
                <a16:creationId xmlns:a16="http://schemas.microsoft.com/office/drawing/2014/main" id="{86035524-0C74-4ED0-BA0A-AA01EC6DECD9}"/>
              </a:ext>
            </a:extLst>
          </p:cNvPr>
          <p:cNvPicPr>
            <a:picLocks noChangeAspect="1"/>
          </p:cNvPicPr>
          <p:nvPr/>
        </p:nvPicPr>
        <p:blipFill>
          <a:blip r:embed="rId2"/>
          <a:stretch>
            <a:fillRect/>
          </a:stretch>
        </p:blipFill>
        <p:spPr>
          <a:xfrm>
            <a:off x="7979410" y="1008538"/>
            <a:ext cx="4212590" cy="5737701"/>
          </a:xfrm>
          <a:prstGeom prst="rect">
            <a:avLst/>
          </a:prstGeom>
        </p:spPr>
      </p:pic>
    </p:spTree>
    <p:extLst>
      <p:ext uri="{BB962C8B-B14F-4D97-AF65-F5344CB8AC3E}">
        <p14:creationId xmlns:p14="http://schemas.microsoft.com/office/powerpoint/2010/main" val="16642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2C0201-D0D4-4C74-B542-E07FEC3E4F85}"/>
              </a:ext>
            </a:extLst>
          </p:cNvPr>
          <p:cNvSpPr>
            <a:spLocks noGrp="1"/>
          </p:cNvSpPr>
          <p:nvPr>
            <p:ph type="title"/>
          </p:nvPr>
        </p:nvSpPr>
        <p:spPr>
          <a:xfrm>
            <a:off x="0" y="18255"/>
            <a:ext cx="12192000" cy="91646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dirty="0"/>
              <a:t>BLUETOOTH CONNECTION PROCESS</a:t>
            </a:r>
          </a:p>
        </p:txBody>
      </p:sp>
      <p:sp>
        <p:nvSpPr>
          <p:cNvPr id="3" name="Content Placeholder 2">
            <a:extLst>
              <a:ext uri="{FF2B5EF4-FFF2-40B4-BE49-F238E27FC236}">
                <a16:creationId xmlns:a16="http://schemas.microsoft.com/office/drawing/2014/main" id="{9236F044-67C5-4CB0-994C-47F25C42D872}"/>
              </a:ext>
            </a:extLst>
          </p:cNvPr>
          <p:cNvSpPr>
            <a:spLocks noGrp="1"/>
          </p:cNvSpPr>
          <p:nvPr>
            <p:ph idx="1"/>
          </p:nvPr>
        </p:nvSpPr>
        <p:spPr>
          <a:xfrm>
            <a:off x="767080" y="1226184"/>
            <a:ext cx="6964680" cy="5613561"/>
          </a:xfrm>
        </p:spPr>
        <p:txBody>
          <a:bodyPr>
            <a:normAutofit fontScale="85000" lnSpcReduction="20000"/>
          </a:bodyPr>
          <a:lstStyle/>
          <a:p>
            <a:pPr marL="0" indent="0">
              <a:buClr>
                <a:srgbClr val="00B050"/>
              </a:buClr>
              <a:buNone/>
            </a:pPr>
            <a:r>
              <a:rPr lang="en-US" dirty="0"/>
              <a:t>Creating a Bluetooth connection between two devices is a multi-step process involving three progressive states:</a:t>
            </a:r>
          </a:p>
          <a:p>
            <a:pPr marL="514350" indent="-514350">
              <a:buClr>
                <a:srgbClr val="00B050"/>
              </a:buClr>
              <a:buFont typeface="+mj-lt"/>
              <a:buAutoNum type="arabicPeriod"/>
            </a:pPr>
            <a:r>
              <a:rPr lang="en-US" b="1" dirty="0"/>
              <a:t>Inquiry: </a:t>
            </a:r>
            <a:r>
              <a:rPr lang="en-US" dirty="0"/>
              <a:t>If two Bluetooth devices know absolutely nothing about each other, one must run an inquiry to try to discover the other. One device sends out the inquiry request, and any device listening for such a request will respond with its address, and possibly its name and other information.</a:t>
            </a:r>
          </a:p>
          <a:p>
            <a:pPr marL="514350" indent="-514350">
              <a:buClr>
                <a:srgbClr val="00B050"/>
              </a:buClr>
              <a:buFont typeface="+mj-lt"/>
              <a:buAutoNum type="arabicPeriod"/>
            </a:pPr>
            <a:r>
              <a:rPr lang="en-US" b="1" dirty="0"/>
              <a:t>Paging (Connecting):</a:t>
            </a:r>
            <a:r>
              <a:rPr lang="en-US" dirty="0"/>
              <a:t> Paging is the process of forming a connection between two Bluetooth devices. Before this connection can be initiated, each device needs to know the address of the other (found in the inquiry process).</a:t>
            </a:r>
          </a:p>
          <a:p>
            <a:pPr marL="514350" indent="-514350">
              <a:buClr>
                <a:srgbClr val="00B050"/>
              </a:buClr>
              <a:buFont typeface="+mj-lt"/>
              <a:buAutoNum type="arabicPeriod"/>
            </a:pPr>
            <a:r>
              <a:rPr lang="en-US" b="1" dirty="0"/>
              <a:t>Connection: </a:t>
            </a:r>
            <a:r>
              <a:rPr lang="en-US" dirty="0"/>
              <a:t>After a device has completed the paging process, it enters the connection state. While connected, a device can either be actively participating or it can be put into a low power sleep mode</a:t>
            </a:r>
          </a:p>
        </p:txBody>
      </p:sp>
      <p:pic>
        <p:nvPicPr>
          <p:cNvPr id="2050" name="Picture 2" descr="Sequence diagram of bluetooth connection process | Download Scientific  Diagram">
            <a:extLst>
              <a:ext uri="{FF2B5EF4-FFF2-40B4-BE49-F238E27FC236}">
                <a16:creationId xmlns:a16="http://schemas.microsoft.com/office/drawing/2014/main" id="{DB103464-7697-4DDE-96D2-CF387D33234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88923" y="1828801"/>
            <a:ext cx="4122539" cy="45821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5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DDCEA-8227-4780-9FEE-163FDE44CA3B}"/>
              </a:ext>
            </a:extLst>
          </p:cNvPr>
          <p:cNvSpPr>
            <a:spLocks noGrp="1"/>
          </p:cNvSpPr>
          <p:nvPr>
            <p:ph type="title"/>
          </p:nvPr>
        </p:nvSpPr>
        <p:spPr>
          <a:xfrm>
            <a:off x="0" y="18255"/>
            <a:ext cx="12192000" cy="87582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dirty="0"/>
              <a:t>BLUETOOTH CONNECTION MODES</a:t>
            </a:r>
          </a:p>
        </p:txBody>
      </p:sp>
      <p:sp>
        <p:nvSpPr>
          <p:cNvPr id="3" name="Content Placeholder 2">
            <a:extLst>
              <a:ext uri="{FF2B5EF4-FFF2-40B4-BE49-F238E27FC236}">
                <a16:creationId xmlns:a16="http://schemas.microsoft.com/office/drawing/2014/main" id="{0F64451D-44CD-40E9-A70F-90111C237BC0}"/>
              </a:ext>
            </a:extLst>
          </p:cNvPr>
          <p:cNvSpPr>
            <a:spLocks noGrp="1"/>
          </p:cNvSpPr>
          <p:nvPr>
            <p:ph idx="1"/>
          </p:nvPr>
        </p:nvSpPr>
        <p:spPr>
          <a:xfrm>
            <a:off x="838200" y="1249680"/>
            <a:ext cx="10515600" cy="4927283"/>
          </a:xfrm>
        </p:spPr>
        <p:txBody>
          <a:bodyPr>
            <a:normAutofit fontScale="92500" lnSpcReduction="10000"/>
          </a:bodyPr>
          <a:lstStyle/>
          <a:p>
            <a:pPr marL="0" indent="0">
              <a:buNone/>
            </a:pPr>
            <a:r>
              <a:rPr lang="en-US" dirty="0"/>
              <a:t>While connected, a device can either be actively participating or it can be put into a low power sleep mode.</a:t>
            </a:r>
          </a:p>
          <a:p>
            <a:pPr marL="514350" indent="-514350">
              <a:buClr>
                <a:srgbClr val="00B050"/>
              </a:buClr>
              <a:buFont typeface="+mj-lt"/>
              <a:buAutoNum type="arabicPeriod"/>
            </a:pPr>
            <a:r>
              <a:rPr lang="en-US" b="1" dirty="0"/>
              <a:t>Active Mode:  </a:t>
            </a:r>
            <a:r>
              <a:rPr lang="en-US" dirty="0"/>
              <a:t>Regular connected mode, where the device is actively transmitting or receiving data.</a:t>
            </a:r>
          </a:p>
          <a:p>
            <a:pPr marL="514350" indent="-514350">
              <a:buClr>
                <a:srgbClr val="00B050"/>
              </a:buClr>
              <a:buFont typeface="+mj-lt"/>
              <a:buAutoNum type="arabicPeriod"/>
            </a:pPr>
            <a:r>
              <a:rPr lang="en-US" b="1" dirty="0"/>
              <a:t>Sniff Mode: </a:t>
            </a:r>
            <a:r>
              <a:rPr lang="en-US" dirty="0"/>
              <a:t>Power-saving mode, where the device is less active. It'll sleep and only listen for transmissions at a set interval (e.g. every 100ms).</a:t>
            </a:r>
          </a:p>
          <a:p>
            <a:pPr marL="514350" indent="-514350">
              <a:buClr>
                <a:srgbClr val="00B050"/>
              </a:buClr>
              <a:buFont typeface="+mj-lt"/>
              <a:buAutoNum type="arabicPeriod"/>
            </a:pPr>
            <a:r>
              <a:rPr lang="en-US" b="1" dirty="0"/>
              <a:t>Hold Mode: </a:t>
            </a:r>
            <a:r>
              <a:rPr lang="en-US" dirty="0"/>
              <a:t>A temporary, power-saving mode where a device sleeps for a defined period and then returns back to active mode after some interval. The master can command a slave device to hold.</a:t>
            </a:r>
          </a:p>
          <a:p>
            <a:pPr marL="514350" indent="-514350">
              <a:buClr>
                <a:srgbClr val="00B050"/>
              </a:buClr>
              <a:buFont typeface="+mj-lt"/>
              <a:buAutoNum type="arabicPeriod"/>
            </a:pPr>
            <a:r>
              <a:rPr lang="en-US" b="1" dirty="0"/>
              <a:t>Park Mode: </a:t>
            </a:r>
            <a:r>
              <a:rPr lang="en-US" dirty="0"/>
              <a:t>The deepest of sleep modes. A master can command a slave to "park", and that slave will become inactive until the master tells it to wake back up.</a:t>
            </a:r>
          </a:p>
        </p:txBody>
      </p:sp>
    </p:spTree>
    <p:extLst>
      <p:ext uri="{BB962C8B-B14F-4D97-AF65-F5344CB8AC3E}">
        <p14:creationId xmlns:p14="http://schemas.microsoft.com/office/powerpoint/2010/main" val="24694660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A0FE1-FEAC-4D0C-B8DB-0EB6AECE8E91}"/>
              </a:ext>
            </a:extLst>
          </p:cNvPr>
          <p:cNvSpPr>
            <a:spLocks noGrp="1"/>
          </p:cNvSpPr>
          <p:nvPr>
            <p:ph type="title"/>
          </p:nvPr>
        </p:nvSpPr>
        <p:spPr>
          <a:xfrm>
            <a:off x="0" y="1"/>
            <a:ext cx="12192000" cy="93472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sz="4000" dirty="0"/>
              <a:t>HOW TO FIND BLUETOOTH BD_ADDR IN WINDOWS /01</a:t>
            </a:r>
          </a:p>
        </p:txBody>
      </p:sp>
      <p:sp>
        <p:nvSpPr>
          <p:cNvPr id="3" name="Content Placeholder 2">
            <a:extLst>
              <a:ext uri="{FF2B5EF4-FFF2-40B4-BE49-F238E27FC236}">
                <a16:creationId xmlns:a16="http://schemas.microsoft.com/office/drawing/2014/main" id="{C2F57BE7-B154-447A-91B7-30DE88FF5456}"/>
              </a:ext>
            </a:extLst>
          </p:cNvPr>
          <p:cNvSpPr>
            <a:spLocks noGrp="1"/>
          </p:cNvSpPr>
          <p:nvPr>
            <p:ph idx="1"/>
          </p:nvPr>
        </p:nvSpPr>
        <p:spPr>
          <a:xfrm>
            <a:off x="157480" y="1429384"/>
            <a:ext cx="9291320" cy="5428615"/>
          </a:xfrm>
        </p:spPr>
        <p:txBody>
          <a:bodyPr>
            <a:normAutofit/>
          </a:bodyPr>
          <a:lstStyle/>
          <a:p>
            <a:pPr marL="0" indent="0">
              <a:buNone/>
            </a:pPr>
            <a:r>
              <a:rPr lang="en-US" dirty="0"/>
              <a:t>Follow the following steps to find Bluetooth MAC Address in Windows:</a:t>
            </a:r>
          </a:p>
          <a:p>
            <a:pPr marL="514350" indent="-514350">
              <a:buFont typeface="+mj-lt"/>
              <a:buAutoNum type="arabicPeriod"/>
            </a:pPr>
            <a:r>
              <a:rPr lang="en-US" dirty="0"/>
              <a:t>Click the Bluetooth icon in the system tray and select "Open Settings".</a:t>
            </a:r>
          </a:p>
          <a:p>
            <a:pPr marL="514350" indent="-514350">
              <a:buFont typeface="+mj-lt"/>
              <a:buAutoNum type="arabicPeriod"/>
            </a:pPr>
            <a:r>
              <a:rPr lang="en-US" dirty="0"/>
              <a:t>Select "Bluetooth and Other Devices" </a:t>
            </a:r>
          </a:p>
          <a:p>
            <a:pPr marL="514350" indent="-514350">
              <a:buFont typeface="+mj-lt"/>
              <a:buAutoNum type="arabicPeriod"/>
            </a:pPr>
            <a:r>
              <a:rPr lang="en-US" dirty="0"/>
              <a:t>Select “More Bluetooth Options".</a:t>
            </a:r>
          </a:p>
          <a:p>
            <a:pPr marL="514350" indent="-514350">
              <a:buFont typeface="+mj-lt"/>
              <a:buAutoNum type="arabicPeriod"/>
            </a:pPr>
            <a:r>
              <a:rPr lang="en-US" dirty="0"/>
              <a:t>In the "Bluetooth Radio Properties" form go to "Advanced" tab.</a:t>
            </a:r>
          </a:p>
        </p:txBody>
      </p:sp>
    </p:spTree>
    <p:extLst>
      <p:ext uri="{BB962C8B-B14F-4D97-AF65-F5344CB8AC3E}">
        <p14:creationId xmlns:p14="http://schemas.microsoft.com/office/powerpoint/2010/main" val="2348725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text, plant, screenshot&#10;&#10;Description automatically generated">
            <a:extLst>
              <a:ext uri="{FF2B5EF4-FFF2-40B4-BE49-F238E27FC236}">
                <a16:creationId xmlns:a16="http://schemas.microsoft.com/office/drawing/2014/main" id="{1A7D5719-A2DA-46F6-9551-12EFF3E7EEF5}"/>
              </a:ext>
            </a:extLst>
          </p:cNvPr>
          <p:cNvPicPr>
            <a:picLocks noChangeAspect="1"/>
          </p:cNvPicPr>
          <p:nvPr/>
        </p:nvPicPr>
        <p:blipFill>
          <a:blip r:embed="rId2"/>
          <a:stretch>
            <a:fillRect/>
          </a:stretch>
        </p:blipFill>
        <p:spPr>
          <a:xfrm>
            <a:off x="165196" y="1094783"/>
            <a:ext cx="3534324" cy="2487930"/>
          </a:xfrm>
          <a:prstGeom prst="rect">
            <a:avLst/>
          </a:prstGeom>
          <a:ln>
            <a:solidFill>
              <a:schemeClr val="tx1"/>
            </a:solidFill>
          </a:ln>
        </p:spPr>
      </p:pic>
      <p:sp>
        <p:nvSpPr>
          <p:cNvPr id="10" name="Title 1">
            <a:extLst>
              <a:ext uri="{FF2B5EF4-FFF2-40B4-BE49-F238E27FC236}">
                <a16:creationId xmlns:a16="http://schemas.microsoft.com/office/drawing/2014/main" id="{724FB8C0-6014-442A-8102-2E64F1D8BD71}"/>
              </a:ext>
            </a:extLst>
          </p:cNvPr>
          <p:cNvSpPr>
            <a:spLocks noGrp="1"/>
          </p:cNvSpPr>
          <p:nvPr>
            <p:ph type="title"/>
          </p:nvPr>
        </p:nvSpPr>
        <p:spPr>
          <a:xfrm>
            <a:off x="0" y="18255"/>
            <a:ext cx="12192000" cy="91646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sz="4000" dirty="0"/>
              <a:t>HOW TO FIND BLUETOOTH BD_ADDR IN WINDOWS /02</a:t>
            </a:r>
          </a:p>
        </p:txBody>
      </p:sp>
      <p:grpSp>
        <p:nvGrpSpPr>
          <p:cNvPr id="13" name="Group 12">
            <a:extLst>
              <a:ext uri="{FF2B5EF4-FFF2-40B4-BE49-F238E27FC236}">
                <a16:creationId xmlns:a16="http://schemas.microsoft.com/office/drawing/2014/main" id="{330D3B33-1EC5-4DEA-8661-23A7BE352508}"/>
              </a:ext>
            </a:extLst>
          </p:cNvPr>
          <p:cNvGrpSpPr/>
          <p:nvPr/>
        </p:nvGrpSpPr>
        <p:grpSpPr>
          <a:xfrm>
            <a:off x="3942080" y="1094783"/>
            <a:ext cx="4287951" cy="5213439"/>
            <a:chOff x="3942080" y="1094783"/>
            <a:chExt cx="4287951" cy="5213439"/>
          </a:xfrm>
        </p:grpSpPr>
        <p:pic>
          <p:nvPicPr>
            <p:cNvPr id="7" name="Picture 6" descr="Graphical user interface, text, application&#10;&#10;Description automatically generated">
              <a:extLst>
                <a:ext uri="{FF2B5EF4-FFF2-40B4-BE49-F238E27FC236}">
                  <a16:creationId xmlns:a16="http://schemas.microsoft.com/office/drawing/2014/main" id="{F723748D-60AA-44A4-9768-B55584F18906}"/>
                </a:ext>
              </a:extLst>
            </p:cNvPr>
            <p:cNvPicPr>
              <a:picLocks noChangeAspect="1"/>
            </p:cNvPicPr>
            <p:nvPr/>
          </p:nvPicPr>
          <p:blipFill>
            <a:blip r:embed="rId3"/>
            <a:stretch>
              <a:fillRect/>
            </a:stretch>
          </p:blipFill>
          <p:spPr>
            <a:xfrm>
              <a:off x="4369649" y="1094783"/>
              <a:ext cx="3860382" cy="5213439"/>
            </a:xfrm>
            <a:prstGeom prst="rect">
              <a:avLst/>
            </a:prstGeom>
          </p:spPr>
        </p:pic>
        <p:sp>
          <p:nvSpPr>
            <p:cNvPr id="11" name="Arrow: Right 10">
              <a:extLst>
                <a:ext uri="{FF2B5EF4-FFF2-40B4-BE49-F238E27FC236}">
                  <a16:creationId xmlns:a16="http://schemas.microsoft.com/office/drawing/2014/main" id="{D8F6FDF9-65A2-4A7C-A9B7-08D79A6BBC7A}"/>
                </a:ext>
              </a:extLst>
            </p:cNvPr>
            <p:cNvSpPr/>
            <p:nvPr/>
          </p:nvSpPr>
          <p:spPr>
            <a:xfrm>
              <a:off x="3942080" y="2286000"/>
              <a:ext cx="304800" cy="650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a:extLst>
              <a:ext uri="{FF2B5EF4-FFF2-40B4-BE49-F238E27FC236}">
                <a16:creationId xmlns:a16="http://schemas.microsoft.com/office/drawing/2014/main" id="{27EBAEC7-1FBD-4CE4-A649-341A8DA125EF}"/>
              </a:ext>
            </a:extLst>
          </p:cNvPr>
          <p:cNvGrpSpPr/>
          <p:nvPr/>
        </p:nvGrpSpPr>
        <p:grpSpPr>
          <a:xfrm>
            <a:off x="8382000" y="1094783"/>
            <a:ext cx="3644804" cy="5295448"/>
            <a:chOff x="8382000" y="1094783"/>
            <a:chExt cx="3644804" cy="5295448"/>
          </a:xfrm>
        </p:grpSpPr>
        <p:pic>
          <p:nvPicPr>
            <p:cNvPr id="9" name="Picture 8" descr="Graphical user interface, application&#10;&#10;Description automatically generated">
              <a:extLst>
                <a:ext uri="{FF2B5EF4-FFF2-40B4-BE49-F238E27FC236}">
                  <a16:creationId xmlns:a16="http://schemas.microsoft.com/office/drawing/2014/main" id="{DD0B6113-FFEC-474B-9358-F004884D3927}"/>
                </a:ext>
              </a:extLst>
            </p:cNvPr>
            <p:cNvPicPr>
              <a:picLocks noChangeAspect="1"/>
            </p:cNvPicPr>
            <p:nvPr/>
          </p:nvPicPr>
          <p:blipFill>
            <a:blip r:embed="rId4"/>
            <a:stretch>
              <a:fillRect/>
            </a:stretch>
          </p:blipFill>
          <p:spPr>
            <a:xfrm>
              <a:off x="8686800" y="1094783"/>
              <a:ext cx="3340004" cy="5295448"/>
            </a:xfrm>
            <a:prstGeom prst="rect">
              <a:avLst/>
            </a:prstGeom>
          </p:spPr>
        </p:pic>
        <p:sp>
          <p:nvSpPr>
            <p:cNvPr id="12" name="Arrow: Right 11">
              <a:extLst>
                <a:ext uri="{FF2B5EF4-FFF2-40B4-BE49-F238E27FC236}">
                  <a16:creationId xmlns:a16="http://schemas.microsoft.com/office/drawing/2014/main" id="{8FED5720-C98D-4A9C-93B3-F041433CD637}"/>
                </a:ext>
              </a:extLst>
            </p:cNvPr>
            <p:cNvSpPr/>
            <p:nvPr/>
          </p:nvSpPr>
          <p:spPr>
            <a:xfrm>
              <a:off x="8382000" y="2338748"/>
              <a:ext cx="304800" cy="65024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480861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0-#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0-#ppt_w/2"/>
                                          </p:val>
                                        </p:tav>
                                        <p:tav tm="100000">
                                          <p:val>
                                            <p:strVal val="#ppt_x"/>
                                          </p:val>
                                        </p:tav>
                                      </p:tavLst>
                                    </p:anim>
                                    <p:anim calcmode="lin" valueType="num">
                                      <p:cBhvr additive="base">
                                        <p:cTn id="14" dur="5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6E5DB-4523-45A9-ACCC-E12D7DCE3D93}"/>
              </a:ext>
            </a:extLst>
          </p:cNvPr>
          <p:cNvSpPr>
            <a:spLocks noGrp="1"/>
          </p:cNvSpPr>
          <p:nvPr>
            <p:ph type="title"/>
          </p:nvPr>
        </p:nvSpPr>
        <p:spPr>
          <a:xfrm>
            <a:off x="4762" y="25304"/>
            <a:ext cx="12187237" cy="676276"/>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fontScale="90000"/>
          </a:bodyPr>
          <a:lstStyle/>
          <a:p>
            <a:pPr algn="ctr"/>
            <a:r>
              <a:rPr lang="en-GB" dirty="0"/>
              <a:t>BLUETOOTH BASESBAND PROTOCOL</a:t>
            </a:r>
          </a:p>
        </p:txBody>
      </p:sp>
      <p:sp>
        <p:nvSpPr>
          <p:cNvPr id="4" name="Rectangle 3">
            <a:extLst>
              <a:ext uri="{FF2B5EF4-FFF2-40B4-BE49-F238E27FC236}">
                <a16:creationId xmlns:a16="http://schemas.microsoft.com/office/drawing/2014/main" id="{DEF047CA-FDEB-4875-A14C-2A5656D9439E}"/>
              </a:ext>
            </a:extLst>
          </p:cNvPr>
          <p:cNvSpPr txBox="1">
            <a:spLocks noChangeArrowheads="1"/>
          </p:cNvSpPr>
          <p:nvPr/>
        </p:nvSpPr>
        <p:spPr>
          <a:xfrm>
            <a:off x="685800" y="990600"/>
            <a:ext cx="3505200" cy="5105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2000" dirty="0"/>
              <a:t>Standby</a:t>
            </a:r>
            <a:endParaRPr lang="en-US" altLang="en-US" sz="1800" dirty="0"/>
          </a:p>
          <a:p>
            <a:pPr lvl="1"/>
            <a:r>
              <a:rPr lang="en-US" altLang="en-US" sz="1800" dirty="0"/>
              <a:t>Waiting to join a piconet</a:t>
            </a:r>
          </a:p>
          <a:p>
            <a:r>
              <a:rPr lang="en-US" altLang="en-US" sz="2000" dirty="0"/>
              <a:t>Inquire</a:t>
            </a:r>
            <a:endParaRPr lang="en-US" altLang="en-US" sz="1800" dirty="0"/>
          </a:p>
          <a:p>
            <a:pPr lvl="1"/>
            <a:r>
              <a:rPr lang="en-US" altLang="en-US" sz="1800" dirty="0"/>
              <a:t>Ask about radios to connect to</a:t>
            </a:r>
          </a:p>
          <a:p>
            <a:r>
              <a:rPr lang="en-US" altLang="en-US" sz="2000" dirty="0"/>
              <a:t>Page</a:t>
            </a:r>
            <a:endParaRPr lang="en-US" altLang="en-US" sz="1800" dirty="0"/>
          </a:p>
          <a:p>
            <a:pPr lvl="1"/>
            <a:r>
              <a:rPr lang="en-US" altLang="en-US" sz="1800" dirty="0"/>
              <a:t>Connect to a specific radio</a:t>
            </a:r>
          </a:p>
          <a:p>
            <a:r>
              <a:rPr lang="en-US" altLang="en-US" sz="2000" dirty="0"/>
              <a:t>Connected</a:t>
            </a:r>
            <a:endParaRPr lang="en-US" altLang="en-US" sz="1800" dirty="0"/>
          </a:p>
          <a:p>
            <a:pPr lvl="1"/>
            <a:r>
              <a:rPr lang="en-US" altLang="en-US" sz="1800" dirty="0"/>
              <a:t>Actively on a piconet (master or slave)</a:t>
            </a:r>
          </a:p>
          <a:p>
            <a:r>
              <a:rPr lang="en-US" altLang="en-US" sz="2000" dirty="0"/>
              <a:t>Park/Hold</a:t>
            </a:r>
            <a:endParaRPr lang="en-US" altLang="en-US" sz="1800" dirty="0"/>
          </a:p>
          <a:p>
            <a:pPr lvl="1"/>
            <a:r>
              <a:rPr lang="en-US" altLang="en-US" sz="1800" dirty="0"/>
              <a:t>Low-power connected states</a:t>
            </a:r>
            <a:endParaRPr lang="en-US" altLang="en-US" sz="2000" dirty="0"/>
          </a:p>
        </p:txBody>
      </p:sp>
      <p:sp>
        <p:nvSpPr>
          <p:cNvPr id="5" name="Line 5">
            <a:extLst>
              <a:ext uri="{FF2B5EF4-FFF2-40B4-BE49-F238E27FC236}">
                <a16:creationId xmlns:a16="http://schemas.microsoft.com/office/drawing/2014/main" id="{45FC5DCB-0A1D-4896-9996-90404350CBC4}"/>
              </a:ext>
            </a:extLst>
          </p:cNvPr>
          <p:cNvSpPr>
            <a:spLocks noChangeShapeType="1"/>
          </p:cNvSpPr>
          <p:nvPr/>
        </p:nvSpPr>
        <p:spPr bwMode="auto">
          <a:xfrm>
            <a:off x="9070975" y="3155950"/>
            <a:ext cx="862013" cy="1588"/>
          </a:xfrm>
          <a:prstGeom prst="line">
            <a:avLst/>
          </a:prstGeom>
          <a:noFill/>
          <a:ln w="33338">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6" name="Freeform 6">
            <a:extLst>
              <a:ext uri="{FF2B5EF4-FFF2-40B4-BE49-F238E27FC236}">
                <a16:creationId xmlns:a16="http://schemas.microsoft.com/office/drawing/2014/main" id="{63078141-7B60-4B2A-8874-41055CFF668B}"/>
              </a:ext>
            </a:extLst>
          </p:cNvPr>
          <p:cNvSpPr>
            <a:spLocks/>
          </p:cNvSpPr>
          <p:nvPr/>
        </p:nvSpPr>
        <p:spPr bwMode="auto">
          <a:xfrm>
            <a:off x="9917113" y="3089275"/>
            <a:ext cx="122237" cy="131763"/>
          </a:xfrm>
          <a:custGeom>
            <a:avLst/>
            <a:gdLst>
              <a:gd name="T0" fmla="*/ 0 w 77"/>
              <a:gd name="T1" fmla="*/ 0 h 83"/>
              <a:gd name="T2" fmla="*/ 122237 w 77"/>
              <a:gd name="T3" fmla="*/ 66675 h 83"/>
              <a:gd name="T4" fmla="*/ 0 w 77"/>
              <a:gd name="T5" fmla="*/ 131763 h 83"/>
              <a:gd name="T6" fmla="*/ 0 w 77"/>
              <a:gd name="T7" fmla="*/ 0 h 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 h="83">
                <a:moveTo>
                  <a:pt x="0" y="0"/>
                </a:moveTo>
                <a:lnTo>
                  <a:pt x="77" y="42"/>
                </a:lnTo>
                <a:lnTo>
                  <a:pt x="0" y="83"/>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7" name="Line 7">
            <a:extLst>
              <a:ext uri="{FF2B5EF4-FFF2-40B4-BE49-F238E27FC236}">
                <a16:creationId xmlns:a16="http://schemas.microsoft.com/office/drawing/2014/main" id="{EE42809E-E670-426B-9E6B-F05423C334AE}"/>
              </a:ext>
            </a:extLst>
          </p:cNvPr>
          <p:cNvSpPr>
            <a:spLocks noChangeShapeType="1"/>
          </p:cNvSpPr>
          <p:nvPr/>
        </p:nvSpPr>
        <p:spPr bwMode="auto">
          <a:xfrm>
            <a:off x="8562975" y="4167188"/>
            <a:ext cx="554038" cy="1587"/>
          </a:xfrm>
          <a:prstGeom prst="line">
            <a:avLst/>
          </a:prstGeom>
          <a:noFill/>
          <a:ln w="33338">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8" name="Freeform 8">
            <a:extLst>
              <a:ext uri="{FF2B5EF4-FFF2-40B4-BE49-F238E27FC236}">
                <a16:creationId xmlns:a16="http://schemas.microsoft.com/office/drawing/2014/main" id="{807119EB-BC3B-405A-881E-5A24B82D63B3}"/>
              </a:ext>
            </a:extLst>
          </p:cNvPr>
          <p:cNvSpPr>
            <a:spLocks/>
          </p:cNvSpPr>
          <p:nvPr/>
        </p:nvSpPr>
        <p:spPr bwMode="auto">
          <a:xfrm>
            <a:off x="8456613" y="4100513"/>
            <a:ext cx="122237" cy="131762"/>
          </a:xfrm>
          <a:custGeom>
            <a:avLst/>
            <a:gdLst>
              <a:gd name="T0" fmla="*/ 122237 w 77"/>
              <a:gd name="T1" fmla="*/ 131762 h 83"/>
              <a:gd name="T2" fmla="*/ 0 w 77"/>
              <a:gd name="T3" fmla="*/ 66675 h 83"/>
              <a:gd name="T4" fmla="*/ 122237 w 77"/>
              <a:gd name="T5" fmla="*/ 0 h 83"/>
              <a:gd name="T6" fmla="*/ 122237 w 77"/>
              <a:gd name="T7" fmla="*/ 131762 h 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 h="83">
                <a:moveTo>
                  <a:pt x="77" y="83"/>
                </a:moveTo>
                <a:lnTo>
                  <a:pt x="0" y="42"/>
                </a:lnTo>
                <a:lnTo>
                  <a:pt x="77" y="0"/>
                </a:lnTo>
                <a:lnTo>
                  <a:pt x="77" y="8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9" name="Freeform 9">
            <a:extLst>
              <a:ext uri="{FF2B5EF4-FFF2-40B4-BE49-F238E27FC236}">
                <a16:creationId xmlns:a16="http://schemas.microsoft.com/office/drawing/2014/main" id="{2583A55D-CD3C-4645-867B-69655F110186}"/>
              </a:ext>
            </a:extLst>
          </p:cNvPr>
          <p:cNvSpPr>
            <a:spLocks/>
          </p:cNvSpPr>
          <p:nvPr/>
        </p:nvSpPr>
        <p:spPr bwMode="auto">
          <a:xfrm>
            <a:off x="9102725" y="4100513"/>
            <a:ext cx="122238" cy="131762"/>
          </a:xfrm>
          <a:custGeom>
            <a:avLst/>
            <a:gdLst>
              <a:gd name="T0" fmla="*/ 0 w 77"/>
              <a:gd name="T1" fmla="*/ 0 h 83"/>
              <a:gd name="T2" fmla="*/ 122238 w 77"/>
              <a:gd name="T3" fmla="*/ 66675 h 83"/>
              <a:gd name="T4" fmla="*/ 0 w 77"/>
              <a:gd name="T5" fmla="*/ 131762 h 83"/>
              <a:gd name="T6" fmla="*/ 0 w 77"/>
              <a:gd name="T7" fmla="*/ 0 h 8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 h="83">
                <a:moveTo>
                  <a:pt x="0" y="0"/>
                </a:moveTo>
                <a:lnTo>
                  <a:pt x="77" y="42"/>
                </a:lnTo>
                <a:lnTo>
                  <a:pt x="0" y="83"/>
                </a:lnTo>
                <a:lnTo>
                  <a:pt x="0"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0" name="Freeform 10">
            <a:extLst>
              <a:ext uri="{FF2B5EF4-FFF2-40B4-BE49-F238E27FC236}">
                <a16:creationId xmlns:a16="http://schemas.microsoft.com/office/drawing/2014/main" id="{0F22E0A3-9182-4229-B611-C4F008F69FFE}"/>
              </a:ext>
            </a:extLst>
          </p:cNvPr>
          <p:cNvSpPr>
            <a:spLocks/>
          </p:cNvSpPr>
          <p:nvPr/>
        </p:nvSpPr>
        <p:spPr bwMode="auto">
          <a:xfrm>
            <a:off x="8150225" y="1938338"/>
            <a:ext cx="549275" cy="1897062"/>
          </a:xfrm>
          <a:custGeom>
            <a:avLst/>
            <a:gdLst>
              <a:gd name="T0" fmla="*/ 0 w 346"/>
              <a:gd name="T1" fmla="*/ 1897062 h 1195"/>
              <a:gd name="T2" fmla="*/ 0 w 346"/>
              <a:gd name="T3" fmla="*/ 1814512 h 1195"/>
              <a:gd name="T4" fmla="*/ 1588 w 346"/>
              <a:gd name="T5" fmla="*/ 1728787 h 1195"/>
              <a:gd name="T6" fmla="*/ 7938 w 346"/>
              <a:gd name="T7" fmla="*/ 1641475 h 1195"/>
              <a:gd name="T8" fmla="*/ 15875 w 346"/>
              <a:gd name="T9" fmla="*/ 1554162 h 1195"/>
              <a:gd name="T10" fmla="*/ 25400 w 346"/>
              <a:gd name="T11" fmla="*/ 1465262 h 1195"/>
              <a:gd name="T12" fmla="*/ 38100 w 346"/>
              <a:gd name="T13" fmla="*/ 1373187 h 1195"/>
              <a:gd name="T14" fmla="*/ 53975 w 346"/>
              <a:gd name="T15" fmla="*/ 1282700 h 1195"/>
              <a:gd name="T16" fmla="*/ 73025 w 346"/>
              <a:gd name="T17" fmla="*/ 1190625 h 1195"/>
              <a:gd name="T18" fmla="*/ 93663 w 346"/>
              <a:gd name="T19" fmla="*/ 1096962 h 1195"/>
              <a:gd name="T20" fmla="*/ 115888 w 346"/>
              <a:gd name="T21" fmla="*/ 1004887 h 1195"/>
              <a:gd name="T22" fmla="*/ 141288 w 346"/>
              <a:gd name="T23" fmla="*/ 914400 h 1195"/>
              <a:gd name="T24" fmla="*/ 169863 w 346"/>
              <a:gd name="T25" fmla="*/ 822325 h 1195"/>
              <a:gd name="T26" fmla="*/ 200025 w 346"/>
              <a:gd name="T27" fmla="*/ 731837 h 1195"/>
              <a:gd name="T28" fmla="*/ 231775 w 346"/>
              <a:gd name="T29" fmla="*/ 641350 h 1195"/>
              <a:gd name="T30" fmla="*/ 265113 w 346"/>
              <a:gd name="T31" fmla="*/ 554037 h 1195"/>
              <a:gd name="T32" fmla="*/ 301625 w 346"/>
              <a:gd name="T33" fmla="*/ 468312 h 1195"/>
              <a:gd name="T34" fmla="*/ 338138 w 346"/>
              <a:gd name="T35" fmla="*/ 384175 h 1195"/>
              <a:gd name="T36" fmla="*/ 377825 w 346"/>
              <a:gd name="T37" fmla="*/ 301625 h 1195"/>
              <a:gd name="T38" fmla="*/ 419100 w 346"/>
              <a:gd name="T39" fmla="*/ 222250 h 1195"/>
              <a:gd name="T40" fmla="*/ 460375 w 346"/>
              <a:gd name="T41" fmla="*/ 144462 h 1195"/>
              <a:gd name="T42" fmla="*/ 504825 w 346"/>
              <a:gd name="T43" fmla="*/ 73025 h 1195"/>
              <a:gd name="T44" fmla="*/ 549275 w 346"/>
              <a:gd name="T45" fmla="*/ 0 h 1195"/>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46" h="1195">
                <a:moveTo>
                  <a:pt x="0" y="1195"/>
                </a:moveTo>
                <a:lnTo>
                  <a:pt x="0" y="1143"/>
                </a:lnTo>
                <a:lnTo>
                  <a:pt x="1" y="1089"/>
                </a:lnTo>
                <a:lnTo>
                  <a:pt x="5" y="1034"/>
                </a:lnTo>
                <a:lnTo>
                  <a:pt x="10" y="979"/>
                </a:lnTo>
                <a:lnTo>
                  <a:pt x="16" y="923"/>
                </a:lnTo>
                <a:lnTo>
                  <a:pt x="24" y="865"/>
                </a:lnTo>
                <a:lnTo>
                  <a:pt x="34" y="808"/>
                </a:lnTo>
                <a:lnTo>
                  <a:pt x="46" y="750"/>
                </a:lnTo>
                <a:lnTo>
                  <a:pt x="59" y="691"/>
                </a:lnTo>
                <a:lnTo>
                  <a:pt x="73" y="633"/>
                </a:lnTo>
                <a:lnTo>
                  <a:pt x="89" y="576"/>
                </a:lnTo>
                <a:lnTo>
                  <a:pt x="107" y="518"/>
                </a:lnTo>
                <a:lnTo>
                  <a:pt x="126" y="461"/>
                </a:lnTo>
                <a:lnTo>
                  <a:pt x="146" y="404"/>
                </a:lnTo>
                <a:lnTo>
                  <a:pt x="167" y="349"/>
                </a:lnTo>
                <a:lnTo>
                  <a:pt x="190" y="295"/>
                </a:lnTo>
                <a:lnTo>
                  <a:pt x="213" y="242"/>
                </a:lnTo>
                <a:lnTo>
                  <a:pt x="238" y="190"/>
                </a:lnTo>
                <a:lnTo>
                  <a:pt x="264" y="140"/>
                </a:lnTo>
                <a:lnTo>
                  <a:pt x="290" y="91"/>
                </a:lnTo>
                <a:lnTo>
                  <a:pt x="318" y="46"/>
                </a:lnTo>
                <a:lnTo>
                  <a:pt x="346" y="0"/>
                </a:lnTo>
              </a:path>
            </a:pathLst>
          </a:custGeom>
          <a:noFill/>
          <a:ln w="33338">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a:lstStyle/>
          <a:p>
            <a:endParaRPr lang="en-GB"/>
          </a:p>
        </p:txBody>
      </p:sp>
      <p:sp>
        <p:nvSpPr>
          <p:cNvPr id="11" name="Freeform 11">
            <a:extLst>
              <a:ext uri="{FF2B5EF4-FFF2-40B4-BE49-F238E27FC236}">
                <a16:creationId xmlns:a16="http://schemas.microsoft.com/office/drawing/2014/main" id="{93AB6B23-9021-46D0-BBC3-454FC66771D2}"/>
              </a:ext>
            </a:extLst>
          </p:cNvPr>
          <p:cNvSpPr>
            <a:spLocks/>
          </p:cNvSpPr>
          <p:nvPr/>
        </p:nvSpPr>
        <p:spPr bwMode="auto">
          <a:xfrm>
            <a:off x="8642350" y="1846263"/>
            <a:ext cx="120650" cy="146050"/>
          </a:xfrm>
          <a:custGeom>
            <a:avLst/>
            <a:gdLst>
              <a:gd name="T0" fmla="*/ 0 w 76"/>
              <a:gd name="T1" fmla="*/ 68263 h 92"/>
              <a:gd name="T2" fmla="*/ 120650 w 76"/>
              <a:gd name="T3" fmla="*/ 0 h 92"/>
              <a:gd name="T4" fmla="*/ 98425 w 76"/>
              <a:gd name="T5" fmla="*/ 146050 h 92"/>
              <a:gd name="T6" fmla="*/ 0 w 76"/>
              <a:gd name="T7" fmla="*/ 68263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 h="92">
                <a:moveTo>
                  <a:pt x="0" y="43"/>
                </a:moveTo>
                <a:lnTo>
                  <a:pt x="76" y="0"/>
                </a:lnTo>
                <a:lnTo>
                  <a:pt x="62" y="92"/>
                </a:lnTo>
                <a:lnTo>
                  <a:pt x="0" y="43"/>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2" name="Line 12">
            <a:extLst>
              <a:ext uri="{FF2B5EF4-FFF2-40B4-BE49-F238E27FC236}">
                <a16:creationId xmlns:a16="http://schemas.microsoft.com/office/drawing/2014/main" id="{415F1A5F-5C52-41C3-AB49-EF270AC40C10}"/>
              </a:ext>
            </a:extLst>
          </p:cNvPr>
          <p:cNvSpPr>
            <a:spLocks noChangeShapeType="1"/>
          </p:cNvSpPr>
          <p:nvPr/>
        </p:nvSpPr>
        <p:spPr bwMode="auto">
          <a:xfrm flipH="1">
            <a:off x="8796338" y="2111375"/>
            <a:ext cx="182562" cy="620713"/>
          </a:xfrm>
          <a:prstGeom prst="line">
            <a:avLst/>
          </a:prstGeom>
          <a:noFill/>
          <a:ln w="33338">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 name="Freeform 13">
            <a:extLst>
              <a:ext uri="{FF2B5EF4-FFF2-40B4-BE49-F238E27FC236}">
                <a16:creationId xmlns:a16="http://schemas.microsoft.com/office/drawing/2014/main" id="{157910B9-00F8-4AD9-A46D-E90180ECEA80}"/>
              </a:ext>
            </a:extLst>
          </p:cNvPr>
          <p:cNvSpPr>
            <a:spLocks/>
          </p:cNvSpPr>
          <p:nvPr/>
        </p:nvSpPr>
        <p:spPr bwMode="auto">
          <a:xfrm>
            <a:off x="8742363" y="2695575"/>
            <a:ext cx="117475" cy="146050"/>
          </a:xfrm>
          <a:custGeom>
            <a:avLst/>
            <a:gdLst>
              <a:gd name="T0" fmla="*/ 117475 w 74"/>
              <a:gd name="T1" fmla="*/ 39688 h 92"/>
              <a:gd name="T2" fmla="*/ 20638 w 74"/>
              <a:gd name="T3" fmla="*/ 146050 h 92"/>
              <a:gd name="T4" fmla="*/ 0 w 74"/>
              <a:gd name="T5" fmla="*/ 0 h 92"/>
              <a:gd name="T6" fmla="*/ 117475 w 74"/>
              <a:gd name="T7" fmla="*/ 39688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92">
                <a:moveTo>
                  <a:pt x="74" y="25"/>
                </a:moveTo>
                <a:lnTo>
                  <a:pt x="13" y="92"/>
                </a:lnTo>
                <a:lnTo>
                  <a:pt x="0" y="0"/>
                </a:lnTo>
                <a:lnTo>
                  <a:pt x="74" y="2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4" name="Line 14">
            <a:extLst>
              <a:ext uri="{FF2B5EF4-FFF2-40B4-BE49-F238E27FC236}">
                <a16:creationId xmlns:a16="http://schemas.microsoft.com/office/drawing/2014/main" id="{3609CDC8-EC02-4114-9EE1-2572C3474A72}"/>
              </a:ext>
            </a:extLst>
          </p:cNvPr>
          <p:cNvSpPr>
            <a:spLocks noChangeShapeType="1"/>
          </p:cNvSpPr>
          <p:nvPr/>
        </p:nvSpPr>
        <p:spPr bwMode="auto">
          <a:xfrm flipH="1">
            <a:off x="9817100" y="3421063"/>
            <a:ext cx="344488" cy="425450"/>
          </a:xfrm>
          <a:prstGeom prst="line">
            <a:avLst/>
          </a:prstGeom>
          <a:noFill/>
          <a:ln w="33338">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 name="Freeform 15">
            <a:extLst>
              <a:ext uri="{FF2B5EF4-FFF2-40B4-BE49-F238E27FC236}">
                <a16:creationId xmlns:a16="http://schemas.microsoft.com/office/drawing/2014/main" id="{C3AE205D-CDAD-4D83-8044-C231351053B3}"/>
              </a:ext>
            </a:extLst>
          </p:cNvPr>
          <p:cNvSpPr>
            <a:spLocks/>
          </p:cNvSpPr>
          <p:nvPr/>
        </p:nvSpPr>
        <p:spPr bwMode="auto">
          <a:xfrm>
            <a:off x="9745663" y="3792538"/>
            <a:ext cx="127000" cy="141287"/>
          </a:xfrm>
          <a:custGeom>
            <a:avLst/>
            <a:gdLst>
              <a:gd name="T0" fmla="*/ 127000 w 80"/>
              <a:gd name="T1" fmla="*/ 85725 h 89"/>
              <a:gd name="T2" fmla="*/ 0 w 80"/>
              <a:gd name="T3" fmla="*/ 141287 h 89"/>
              <a:gd name="T4" fmla="*/ 36513 w 80"/>
              <a:gd name="T5" fmla="*/ 0 h 89"/>
              <a:gd name="T6" fmla="*/ 127000 w 80"/>
              <a:gd name="T7" fmla="*/ 85725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89">
                <a:moveTo>
                  <a:pt x="80" y="54"/>
                </a:moveTo>
                <a:lnTo>
                  <a:pt x="0" y="89"/>
                </a:lnTo>
                <a:lnTo>
                  <a:pt x="23" y="0"/>
                </a:lnTo>
                <a:lnTo>
                  <a:pt x="80" y="54"/>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16" name="Freeform 16">
            <a:extLst>
              <a:ext uri="{FF2B5EF4-FFF2-40B4-BE49-F238E27FC236}">
                <a16:creationId xmlns:a16="http://schemas.microsoft.com/office/drawing/2014/main" id="{1FDDEDBB-B36E-4920-87E1-B2C43A35CE0E}"/>
              </a:ext>
            </a:extLst>
          </p:cNvPr>
          <p:cNvSpPr>
            <a:spLocks/>
          </p:cNvSpPr>
          <p:nvPr/>
        </p:nvSpPr>
        <p:spPr bwMode="auto">
          <a:xfrm>
            <a:off x="8456613" y="2824163"/>
            <a:ext cx="614362" cy="661987"/>
          </a:xfrm>
          <a:custGeom>
            <a:avLst/>
            <a:gdLst>
              <a:gd name="T0" fmla="*/ 0 w 387"/>
              <a:gd name="T1" fmla="*/ 331787 h 417"/>
              <a:gd name="T2" fmla="*/ 3175 w 387"/>
              <a:gd name="T3" fmla="*/ 288925 h 417"/>
              <a:gd name="T4" fmla="*/ 11112 w 387"/>
              <a:gd name="T5" fmla="*/ 247650 h 417"/>
              <a:gd name="T6" fmla="*/ 22225 w 387"/>
              <a:gd name="T7" fmla="*/ 209550 h 417"/>
              <a:gd name="T8" fmla="*/ 38100 w 387"/>
              <a:gd name="T9" fmla="*/ 171450 h 417"/>
              <a:gd name="T10" fmla="*/ 58737 w 387"/>
              <a:gd name="T11" fmla="*/ 136525 h 417"/>
              <a:gd name="T12" fmla="*/ 82550 w 387"/>
              <a:gd name="T13" fmla="*/ 103187 h 417"/>
              <a:gd name="T14" fmla="*/ 111125 w 387"/>
              <a:gd name="T15" fmla="*/ 76200 h 417"/>
              <a:gd name="T16" fmla="*/ 142875 w 387"/>
              <a:gd name="T17" fmla="*/ 52387 h 417"/>
              <a:gd name="T18" fmla="*/ 176212 w 387"/>
              <a:gd name="T19" fmla="*/ 30162 h 417"/>
              <a:gd name="T20" fmla="*/ 212725 w 387"/>
              <a:gd name="T21" fmla="*/ 15875 h 417"/>
              <a:gd name="T22" fmla="*/ 249237 w 387"/>
              <a:gd name="T23" fmla="*/ 6350 h 417"/>
              <a:gd name="T24" fmla="*/ 287337 w 387"/>
              <a:gd name="T25" fmla="*/ 0 h 417"/>
              <a:gd name="T26" fmla="*/ 327025 w 387"/>
              <a:gd name="T27" fmla="*/ 0 h 417"/>
              <a:gd name="T28" fmla="*/ 365125 w 387"/>
              <a:gd name="T29" fmla="*/ 6350 h 417"/>
              <a:gd name="T30" fmla="*/ 401637 w 387"/>
              <a:gd name="T31" fmla="*/ 15875 h 417"/>
              <a:gd name="T32" fmla="*/ 438150 w 387"/>
              <a:gd name="T33" fmla="*/ 30162 h 417"/>
              <a:gd name="T34" fmla="*/ 471487 w 387"/>
              <a:gd name="T35" fmla="*/ 52387 h 417"/>
              <a:gd name="T36" fmla="*/ 503237 w 387"/>
              <a:gd name="T37" fmla="*/ 76200 h 417"/>
              <a:gd name="T38" fmla="*/ 531812 w 387"/>
              <a:gd name="T39" fmla="*/ 103187 h 417"/>
              <a:gd name="T40" fmla="*/ 555625 w 387"/>
              <a:gd name="T41" fmla="*/ 136525 h 417"/>
              <a:gd name="T42" fmla="*/ 576262 w 387"/>
              <a:gd name="T43" fmla="*/ 171450 h 417"/>
              <a:gd name="T44" fmla="*/ 592137 w 387"/>
              <a:gd name="T45" fmla="*/ 209550 h 417"/>
              <a:gd name="T46" fmla="*/ 604837 w 387"/>
              <a:gd name="T47" fmla="*/ 247650 h 417"/>
              <a:gd name="T48" fmla="*/ 612775 w 387"/>
              <a:gd name="T49" fmla="*/ 288925 h 417"/>
              <a:gd name="T50" fmla="*/ 614362 w 387"/>
              <a:gd name="T51" fmla="*/ 331787 h 417"/>
              <a:gd name="T52" fmla="*/ 612775 w 387"/>
              <a:gd name="T53" fmla="*/ 373062 h 417"/>
              <a:gd name="T54" fmla="*/ 604837 w 387"/>
              <a:gd name="T55" fmla="*/ 414337 h 417"/>
              <a:gd name="T56" fmla="*/ 592137 w 387"/>
              <a:gd name="T57" fmla="*/ 452437 h 417"/>
              <a:gd name="T58" fmla="*/ 576262 w 387"/>
              <a:gd name="T59" fmla="*/ 490537 h 417"/>
              <a:gd name="T60" fmla="*/ 555625 w 387"/>
              <a:gd name="T61" fmla="*/ 525462 h 417"/>
              <a:gd name="T62" fmla="*/ 531812 w 387"/>
              <a:gd name="T63" fmla="*/ 558800 h 417"/>
              <a:gd name="T64" fmla="*/ 503237 w 387"/>
              <a:gd name="T65" fmla="*/ 585787 h 417"/>
              <a:gd name="T66" fmla="*/ 471487 w 387"/>
              <a:gd name="T67" fmla="*/ 611187 h 417"/>
              <a:gd name="T68" fmla="*/ 438150 w 387"/>
              <a:gd name="T69" fmla="*/ 631825 h 417"/>
              <a:gd name="T70" fmla="*/ 401637 w 387"/>
              <a:gd name="T71" fmla="*/ 646112 h 417"/>
              <a:gd name="T72" fmla="*/ 365125 w 387"/>
              <a:gd name="T73" fmla="*/ 657225 h 417"/>
              <a:gd name="T74" fmla="*/ 327025 w 387"/>
              <a:gd name="T75" fmla="*/ 661987 h 417"/>
              <a:gd name="T76" fmla="*/ 287337 w 387"/>
              <a:gd name="T77" fmla="*/ 661987 h 417"/>
              <a:gd name="T78" fmla="*/ 249237 w 387"/>
              <a:gd name="T79" fmla="*/ 657225 h 417"/>
              <a:gd name="T80" fmla="*/ 212725 w 387"/>
              <a:gd name="T81" fmla="*/ 646112 h 417"/>
              <a:gd name="T82" fmla="*/ 176212 w 387"/>
              <a:gd name="T83" fmla="*/ 631825 h 417"/>
              <a:gd name="T84" fmla="*/ 142875 w 387"/>
              <a:gd name="T85" fmla="*/ 611187 h 417"/>
              <a:gd name="T86" fmla="*/ 111125 w 387"/>
              <a:gd name="T87" fmla="*/ 585787 h 417"/>
              <a:gd name="T88" fmla="*/ 82550 w 387"/>
              <a:gd name="T89" fmla="*/ 558800 h 417"/>
              <a:gd name="T90" fmla="*/ 58737 w 387"/>
              <a:gd name="T91" fmla="*/ 525462 h 417"/>
              <a:gd name="T92" fmla="*/ 38100 w 387"/>
              <a:gd name="T93" fmla="*/ 490537 h 417"/>
              <a:gd name="T94" fmla="*/ 22225 w 387"/>
              <a:gd name="T95" fmla="*/ 452437 h 417"/>
              <a:gd name="T96" fmla="*/ 11112 w 387"/>
              <a:gd name="T97" fmla="*/ 414337 h 417"/>
              <a:gd name="T98" fmla="*/ 3175 w 387"/>
              <a:gd name="T99" fmla="*/ 373062 h 417"/>
              <a:gd name="T100" fmla="*/ 0 w 387"/>
              <a:gd name="T101" fmla="*/ 331787 h 4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7" h="417">
                <a:moveTo>
                  <a:pt x="0" y="209"/>
                </a:moveTo>
                <a:lnTo>
                  <a:pt x="2" y="182"/>
                </a:lnTo>
                <a:lnTo>
                  <a:pt x="7" y="156"/>
                </a:lnTo>
                <a:lnTo>
                  <a:pt x="14" y="132"/>
                </a:lnTo>
                <a:lnTo>
                  <a:pt x="24" y="108"/>
                </a:lnTo>
                <a:lnTo>
                  <a:pt x="37" y="86"/>
                </a:lnTo>
                <a:lnTo>
                  <a:pt x="52" y="65"/>
                </a:lnTo>
                <a:lnTo>
                  <a:pt x="70" y="48"/>
                </a:lnTo>
                <a:lnTo>
                  <a:pt x="90" y="33"/>
                </a:lnTo>
                <a:lnTo>
                  <a:pt x="111" y="19"/>
                </a:lnTo>
                <a:lnTo>
                  <a:pt x="134" y="10"/>
                </a:lnTo>
                <a:lnTo>
                  <a:pt x="157" y="4"/>
                </a:lnTo>
                <a:lnTo>
                  <a:pt x="181" y="0"/>
                </a:lnTo>
                <a:lnTo>
                  <a:pt x="206" y="0"/>
                </a:lnTo>
                <a:lnTo>
                  <a:pt x="230" y="4"/>
                </a:lnTo>
                <a:lnTo>
                  <a:pt x="253" y="10"/>
                </a:lnTo>
                <a:lnTo>
                  <a:pt x="276" y="19"/>
                </a:lnTo>
                <a:lnTo>
                  <a:pt x="297" y="33"/>
                </a:lnTo>
                <a:lnTo>
                  <a:pt x="317" y="48"/>
                </a:lnTo>
                <a:lnTo>
                  <a:pt x="335" y="65"/>
                </a:lnTo>
                <a:lnTo>
                  <a:pt x="350" y="86"/>
                </a:lnTo>
                <a:lnTo>
                  <a:pt x="363" y="108"/>
                </a:lnTo>
                <a:lnTo>
                  <a:pt x="373" y="132"/>
                </a:lnTo>
                <a:lnTo>
                  <a:pt x="381" y="156"/>
                </a:lnTo>
                <a:lnTo>
                  <a:pt x="386" y="182"/>
                </a:lnTo>
                <a:lnTo>
                  <a:pt x="387" y="209"/>
                </a:lnTo>
                <a:lnTo>
                  <a:pt x="386" y="235"/>
                </a:lnTo>
                <a:lnTo>
                  <a:pt x="381" y="261"/>
                </a:lnTo>
                <a:lnTo>
                  <a:pt x="373" y="285"/>
                </a:lnTo>
                <a:lnTo>
                  <a:pt x="363" y="309"/>
                </a:lnTo>
                <a:lnTo>
                  <a:pt x="350" y="331"/>
                </a:lnTo>
                <a:lnTo>
                  <a:pt x="335" y="352"/>
                </a:lnTo>
                <a:lnTo>
                  <a:pt x="317" y="369"/>
                </a:lnTo>
                <a:lnTo>
                  <a:pt x="297" y="385"/>
                </a:lnTo>
                <a:lnTo>
                  <a:pt x="276" y="398"/>
                </a:lnTo>
                <a:lnTo>
                  <a:pt x="253" y="407"/>
                </a:lnTo>
                <a:lnTo>
                  <a:pt x="230" y="414"/>
                </a:lnTo>
                <a:lnTo>
                  <a:pt x="206" y="417"/>
                </a:lnTo>
                <a:lnTo>
                  <a:pt x="181" y="417"/>
                </a:lnTo>
                <a:lnTo>
                  <a:pt x="157" y="414"/>
                </a:lnTo>
                <a:lnTo>
                  <a:pt x="134" y="407"/>
                </a:lnTo>
                <a:lnTo>
                  <a:pt x="111" y="398"/>
                </a:lnTo>
                <a:lnTo>
                  <a:pt x="90" y="385"/>
                </a:lnTo>
                <a:lnTo>
                  <a:pt x="70" y="369"/>
                </a:lnTo>
                <a:lnTo>
                  <a:pt x="52" y="352"/>
                </a:lnTo>
                <a:lnTo>
                  <a:pt x="37" y="331"/>
                </a:lnTo>
                <a:lnTo>
                  <a:pt x="24" y="309"/>
                </a:lnTo>
                <a:lnTo>
                  <a:pt x="14" y="285"/>
                </a:lnTo>
                <a:lnTo>
                  <a:pt x="7" y="261"/>
                </a:lnTo>
                <a:lnTo>
                  <a:pt x="2" y="235"/>
                </a:lnTo>
                <a:lnTo>
                  <a:pt x="0" y="209"/>
                </a:lnTo>
                <a:close/>
              </a:path>
            </a:pathLst>
          </a:custGeom>
          <a:solidFill>
            <a:srgbClr val="FFFF00"/>
          </a:solidFill>
          <a:ln w="0">
            <a:solidFill>
              <a:srgbClr val="000000"/>
            </a:solidFill>
            <a:prstDash val="solid"/>
            <a:round/>
            <a:headEnd/>
            <a:tailEnd/>
          </a:ln>
        </p:spPr>
        <p:txBody>
          <a:bodyPr/>
          <a:lstStyle/>
          <a:p>
            <a:endParaRPr lang="en-GB"/>
          </a:p>
        </p:txBody>
      </p:sp>
      <p:sp>
        <p:nvSpPr>
          <p:cNvPr id="17" name="Rectangle 17">
            <a:extLst>
              <a:ext uri="{FF2B5EF4-FFF2-40B4-BE49-F238E27FC236}">
                <a16:creationId xmlns:a16="http://schemas.microsoft.com/office/drawing/2014/main" id="{0D6CC1E1-EBE2-4CC2-A341-7183EAC6AC81}"/>
              </a:ext>
            </a:extLst>
          </p:cNvPr>
          <p:cNvSpPr>
            <a:spLocks noChangeArrowheads="1"/>
          </p:cNvSpPr>
          <p:nvPr/>
        </p:nvSpPr>
        <p:spPr bwMode="auto">
          <a:xfrm>
            <a:off x="8604250" y="3086100"/>
            <a:ext cx="371475"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Inquiry</a:t>
            </a:r>
            <a:endParaRPr lang="en-US" altLang="en-US"/>
          </a:p>
        </p:txBody>
      </p:sp>
      <p:sp>
        <p:nvSpPr>
          <p:cNvPr id="18" name="Freeform 18">
            <a:extLst>
              <a:ext uri="{FF2B5EF4-FFF2-40B4-BE49-F238E27FC236}">
                <a16:creationId xmlns:a16="http://schemas.microsoft.com/office/drawing/2014/main" id="{A4E2A255-60CD-412A-98EC-023ACFFDDB92}"/>
              </a:ext>
            </a:extLst>
          </p:cNvPr>
          <p:cNvSpPr>
            <a:spLocks/>
          </p:cNvSpPr>
          <p:nvPr/>
        </p:nvSpPr>
        <p:spPr bwMode="auto">
          <a:xfrm>
            <a:off x="10039350" y="2824163"/>
            <a:ext cx="612775" cy="661987"/>
          </a:xfrm>
          <a:custGeom>
            <a:avLst/>
            <a:gdLst>
              <a:gd name="T0" fmla="*/ 0 w 386"/>
              <a:gd name="T1" fmla="*/ 331787 h 417"/>
              <a:gd name="T2" fmla="*/ 1588 w 386"/>
              <a:gd name="T3" fmla="*/ 288925 h 417"/>
              <a:gd name="T4" fmla="*/ 7938 w 386"/>
              <a:gd name="T5" fmla="*/ 247650 h 417"/>
              <a:gd name="T6" fmla="*/ 20638 w 386"/>
              <a:gd name="T7" fmla="*/ 209550 h 417"/>
              <a:gd name="T8" fmla="*/ 36513 w 386"/>
              <a:gd name="T9" fmla="*/ 171450 h 417"/>
              <a:gd name="T10" fmla="*/ 58738 w 386"/>
              <a:gd name="T11" fmla="*/ 136525 h 417"/>
              <a:gd name="T12" fmla="*/ 82550 w 386"/>
              <a:gd name="T13" fmla="*/ 103187 h 417"/>
              <a:gd name="T14" fmla="*/ 109538 w 386"/>
              <a:gd name="T15" fmla="*/ 76200 h 417"/>
              <a:gd name="T16" fmla="*/ 141288 w 386"/>
              <a:gd name="T17" fmla="*/ 52387 h 417"/>
              <a:gd name="T18" fmla="*/ 174625 w 386"/>
              <a:gd name="T19" fmla="*/ 30162 h 417"/>
              <a:gd name="T20" fmla="*/ 211138 w 386"/>
              <a:gd name="T21" fmla="*/ 15875 h 417"/>
              <a:gd name="T22" fmla="*/ 249238 w 386"/>
              <a:gd name="T23" fmla="*/ 6350 h 417"/>
              <a:gd name="T24" fmla="*/ 287338 w 386"/>
              <a:gd name="T25" fmla="*/ 0 h 417"/>
              <a:gd name="T26" fmla="*/ 325438 w 386"/>
              <a:gd name="T27" fmla="*/ 0 h 417"/>
              <a:gd name="T28" fmla="*/ 363538 w 386"/>
              <a:gd name="T29" fmla="*/ 6350 h 417"/>
              <a:gd name="T30" fmla="*/ 401638 w 386"/>
              <a:gd name="T31" fmla="*/ 15875 h 417"/>
              <a:gd name="T32" fmla="*/ 438150 w 386"/>
              <a:gd name="T33" fmla="*/ 30162 h 417"/>
              <a:gd name="T34" fmla="*/ 471488 w 386"/>
              <a:gd name="T35" fmla="*/ 52387 h 417"/>
              <a:gd name="T36" fmla="*/ 503238 w 386"/>
              <a:gd name="T37" fmla="*/ 76200 h 417"/>
              <a:gd name="T38" fmla="*/ 530225 w 386"/>
              <a:gd name="T39" fmla="*/ 103187 h 417"/>
              <a:gd name="T40" fmla="*/ 554038 w 386"/>
              <a:gd name="T41" fmla="*/ 136525 h 417"/>
              <a:gd name="T42" fmla="*/ 576263 w 386"/>
              <a:gd name="T43" fmla="*/ 171450 h 417"/>
              <a:gd name="T44" fmla="*/ 592138 w 386"/>
              <a:gd name="T45" fmla="*/ 209550 h 417"/>
              <a:gd name="T46" fmla="*/ 604838 w 386"/>
              <a:gd name="T47" fmla="*/ 247650 h 417"/>
              <a:gd name="T48" fmla="*/ 611188 w 386"/>
              <a:gd name="T49" fmla="*/ 288925 h 417"/>
              <a:gd name="T50" fmla="*/ 612775 w 386"/>
              <a:gd name="T51" fmla="*/ 331787 h 417"/>
              <a:gd name="T52" fmla="*/ 611188 w 386"/>
              <a:gd name="T53" fmla="*/ 373062 h 417"/>
              <a:gd name="T54" fmla="*/ 604838 w 386"/>
              <a:gd name="T55" fmla="*/ 414337 h 417"/>
              <a:gd name="T56" fmla="*/ 592138 w 386"/>
              <a:gd name="T57" fmla="*/ 452437 h 417"/>
              <a:gd name="T58" fmla="*/ 576263 w 386"/>
              <a:gd name="T59" fmla="*/ 490537 h 417"/>
              <a:gd name="T60" fmla="*/ 554038 w 386"/>
              <a:gd name="T61" fmla="*/ 525462 h 417"/>
              <a:gd name="T62" fmla="*/ 530225 w 386"/>
              <a:gd name="T63" fmla="*/ 558800 h 417"/>
              <a:gd name="T64" fmla="*/ 503238 w 386"/>
              <a:gd name="T65" fmla="*/ 585787 h 417"/>
              <a:gd name="T66" fmla="*/ 471488 w 386"/>
              <a:gd name="T67" fmla="*/ 611187 h 417"/>
              <a:gd name="T68" fmla="*/ 438150 w 386"/>
              <a:gd name="T69" fmla="*/ 631825 h 417"/>
              <a:gd name="T70" fmla="*/ 401638 w 386"/>
              <a:gd name="T71" fmla="*/ 646112 h 417"/>
              <a:gd name="T72" fmla="*/ 363538 w 386"/>
              <a:gd name="T73" fmla="*/ 657225 h 417"/>
              <a:gd name="T74" fmla="*/ 325438 w 386"/>
              <a:gd name="T75" fmla="*/ 661987 h 417"/>
              <a:gd name="T76" fmla="*/ 287338 w 386"/>
              <a:gd name="T77" fmla="*/ 661987 h 417"/>
              <a:gd name="T78" fmla="*/ 249238 w 386"/>
              <a:gd name="T79" fmla="*/ 657225 h 417"/>
              <a:gd name="T80" fmla="*/ 211138 w 386"/>
              <a:gd name="T81" fmla="*/ 646112 h 417"/>
              <a:gd name="T82" fmla="*/ 174625 w 386"/>
              <a:gd name="T83" fmla="*/ 631825 h 417"/>
              <a:gd name="T84" fmla="*/ 141288 w 386"/>
              <a:gd name="T85" fmla="*/ 611187 h 417"/>
              <a:gd name="T86" fmla="*/ 109538 w 386"/>
              <a:gd name="T87" fmla="*/ 585787 h 417"/>
              <a:gd name="T88" fmla="*/ 82550 w 386"/>
              <a:gd name="T89" fmla="*/ 558800 h 417"/>
              <a:gd name="T90" fmla="*/ 58738 w 386"/>
              <a:gd name="T91" fmla="*/ 525462 h 417"/>
              <a:gd name="T92" fmla="*/ 36513 w 386"/>
              <a:gd name="T93" fmla="*/ 490537 h 417"/>
              <a:gd name="T94" fmla="*/ 20638 w 386"/>
              <a:gd name="T95" fmla="*/ 452437 h 417"/>
              <a:gd name="T96" fmla="*/ 7938 w 386"/>
              <a:gd name="T97" fmla="*/ 414337 h 417"/>
              <a:gd name="T98" fmla="*/ 1588 w 386"/>
              <a:gd name="T99" fmla="*/ 373062 h 417"/>
              <a:gd name="T100" fmla="*/ 0 w 386"/>
              <a:gd name="T101" fmla="*/ 331787 h 4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6" h="417">
                <a:moveTo>
                  <a:pt x="0" y="209"/>
                </a:moveTo>
                <a:lnTo>
                  <a:pt x="1" y="182"/>
                </a:lnTo>
                <a:lnTo>
                  <a:pt x="5" y="156"/>
                </a:lnTo>
                <a:lnTo>
                  <a:pt x="13" y="132"/>
                </a:lnTo>
                <a:lnTo>
                  <a:pt x="23" y="108"/>
                </a:lnTo>
                <a:lnTo>
                  <a:pt x="37" y="86"/>
                </a:lnTo>
                <a:lnTo>
                  <a:pt x="52" y="65"/>
                </a:lnTo>
                <a:lnTo>
                  <a:pt x="69" y="48"/>
                </a:lnTo>
                <a:lnTo>
                  <a:pt x="89" y="33"/>
                </a:lnTo>
                <a:lnTo>
                  <a:pt x="110" y="19"/>
                </a:lnTo>
                <a:lnTo>
                  <a:pt x="133" y="10"/>
                </a:lnTo>
                <a:lnTo>
                  <a:pt x="157" y="4"/>
                </a:lnTo>
                <a:lnTo>
                  <a:pt x="181" y="0"/>
                </a:lnTo>
                <a:lnTo>
                  <a:pt x="205" y="0"/>
                </a:lnTo>
                <a:lnTo>
                  <a:pt x="229" y="4"/>
                </a:lnTo>
                <a:lnTo>
                  <a:pt x="253" y="10"/>
                </a:lnTo>
                <a:lnTo>
                  <a:pt x="276" y="19"/>
                </a:lnTo>
                <a:lnTo>
                  <a:pt x="297" y="33"/>
                </a:lnTo>
                <a:lnTo>
                  <a:pt x="317" y="48"/>
                </a:lnTo>
                <a:lnTo>
                  <a:pt x="334" y="65"/>
                </a:lnTo>
                <a:lnTo>
                  <a:pt x="349" y="86"/>
                </a:lnTo>
                <a:lnTo>
                  <a:pt x="363" y="108"/>
                </a:lnTo>
                <a:lnTo>
                  <a:pt x="373" y="132"/>
                </a:lnTo>
                <a:lnTo>
                  <a:pt x="381" y="156"/>
                </a:lnTo>
                <a:lnTo>
                  <a:pt x="385" y="182"/>
                </a:lnTo>
                <a:lnTo>
                  <a:pt x="386" y="209"/>
                </a:lnTo>
                <a:lnTo>
                  <a:pt x="385" y="235"/>
                </a:lnTo>
                <a:lnTo>
                  <a:pt x="381" y="261"/>
                </a:lnTo>
                <a:lnTo>
                  <a:pt x="373" y="285"/>
                </a:lnTo>
                <a:lnTo>
                  <a:pt x="363" y="309"/>
                </a:lnTo>
                <a:lnTo>
                  <a:pt x="349" y="331"/>
                </a:lnTo>
                <a:lnTo>
                  <a:pt x="334" y="352"/>
                </a:lnTo>
                <a:lnTo>
                  <a:pt x="317" y="369"/>
                </a:lnTo>
                <a:lnTo>
                  <a:pt x="297" y="385"/>
                </a:lnTo>
                <a:lnTo>
                  <a:pt x="276" y="398"/>
                </a:lnTo>
                <a:lnTo>
                  <a:pt x="253" y="407"/>
                </a:lnTo>
                <a:lnTo>
                  <a:pt x="229" y="414"/>
                </a:lnTo>
                <a:lnTo>
                  <a:pt x="205" y="417"/>
                </a:lnTo>
                <a:lnTo>
                  <a:pt x="181" y="417"/>
                </a:lnTo>
                <a:lnTo>
                  <a:pt x="157" y="414"/>
                </a:lnTo>
                <a:lnTo>
                  <a:pt x="133" y="407"/>
                </a:lnTo>
                <a:lnTo>
                  <a:pt x="110" y="398"/>
                </a:lnTo>
                <a:lnTo>
                  <a:pt x="89" y="385"/>
                </a:lnTo>
                <a:lnTo>
                  <a:pt x="69" y="369"/>
                </a:lnTo>
                <a:lnTo>
                  <a:pt x="52" y="352"/>
                </a:lnTo>
                <a:lnTo>
                  <a:pt x="37" y="331"/>
                </a:lnTo>
                <a:lnTo>
                  <a:pt x="23" y="309"/>
                </a:lnTo>
                <a:lnTo>
                  <a:pt x="13" y="285"/>
                </a:lnTo>
                <a:lnTo>
                  <a:pt x="5" y="261"/>
                </a:lnTo>
                <a:lnTo>
                  <a:pt x="1" y="235"/>
                </a:lnTo>
                <a:lnTo>
                  <a:pt x="0" y="209"/>
                </a:lnTo>
                <a:close/>
              </a:path>
            </a:pathLst>
          </a:custGeom>
          <a:solidFill>
            <a:srgbClr val="FFFF00"/>
          </a:solidFill>
          <a:ln w="0">
            <a:solidFill>
              <a:srgbClr val="000000"/>
            </a:solidFill>
            <a:prstDash val="solid"/>
            <a:round/>
            <a:headEnd/>
            <a:tailEnd/>
          </a:ln>
        </p:spPr>
        <p:txBody>
          <a:bodyPr/>
          <a:lstStyle/>
          <a:p>
            <a:endParaRPr lang="en-GB"/>
          </a:p>
        </p:txBody>
      </p:sp>
      <p:sp>
        <p:nvSpPr>
          <p:cNvPr id="19" name="Rectangle 19">
            <a:extLst>
              <a:ext uri="{FF2B5EF4-FFF2-40B4-BE49-F238E27FC236}">
                <a16:creationId xmlns:a16="http://schemas.microsoft.com/office/drawing/2014/main" id="{7660CEE7-3129-45DA-9A7C-E58865EF903C}"/>
              </a:ext>
            </a:extLst>
          </p:cNvPr>
          <p:cNvSpPr>
            <a:spLocks noChangeArrowheads="1"/>
          </p:cNvSpPr>
          <p:nvPr/>
        </p:nvSpPr>
        <p:spPr bwMode="auto">
          <a:xfrm>
            <a:off x="10220325" y="3086100"/>
            <a:ext cx="30003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Page</a:t>
            </a:r>
            <a:endParaRPr lang="en-US" altLang="en-US"/>
          </a:p>
        </p:txBody>
      </p:sp>
      <p:sp>
        <p:nvSpPr>
          <p:cNvPr id="20" name="Freeform 20">
            <a:extLst>
              <a:ext uri="{FF2B5EF4-FFF2-40B4-BE49-F238E27FC236}">
                <a16:creationId xmlns:a16="http://schemas.microsoft.com/office/drawing/2014/main" id="{735BCFC6-A66F-44D7-876B-7609CEABA650}"/>
              </a:ext>
            </a:extLst>
          </p:cNvPr>
          <p:cNvSpPr>
            <a:spLocks/>
          </p:cNvSpPr>
          <p:nvPr/>
        </p:nvSpPr>
        <p:spPr bwMode="auto">
          <a:xfrm>
            <a:off x="9224963" y="3835400"/>
            <a:ext cx="614362" cy="661988"/>
          </a:xfrm>
          <a:custGeom>
            <a:avLst/>
            <a:gdLst>
              <a:gd name="T0" fmla="*/ 0 w 387"/>
              <a:gd name="T1" fmla="*/ 331788 h 417"/>
              <a:gd name="T2" fmla="*/ 3175 w 387"/>
              <a:gd name="T3" fmla="*/ 288925 h 417"/>
              <a:gd name="T4" fmla="*/ 9525 w 387"/>
              <a:gd name="T5" fmla="*/ 247650 h 417"/>
              <a:gd name="T6" fmla="*/ 20637 w 387"/>
              <a:gd name="T7" fmla="*/ 209550 h 417"/>
              <a:gd name="T8" fmla="*/ 38100 w 387"/>
              <a:gd name="T9" fmla="*/ 171450 h 417"/>
              <a:gd name="T10" fmla="*/ 58737 w 387"/>
              <a:gd name="T11" fmla="*/ 136525 h 417"/>
              <a:gd name="T12" fmla="*/ 82550 w 387"/>
              <a:gd name="T13" fmla="*/ 103188 h 417"/>
              <a:gd name="T14" fmla="*/ 111125 w 387"/>
              <a:gd name="T15" fmla="*/ 76200 h 417"/>
              <a:gd name="T16" fmla="*/ 141287 w 387"/>
              <a:gd name="T17" fmla="*/ 50800 h 417"/>
              <a:gd name="T18" fmla="*/ 176212 w 387"/>
              <a:gd name="T19" fmla="*/ 31750 h 417"/>
              <a:gd name="T20" fmla="*/ 212725 w 387"/>
              <a:gd name="T21" fmla="*/ 15875 h 417"/>
              <a:gd name="T22" fmla="*/ 249237 w 387"/>
              <a:gd name="T23" fmla="*/ 6350 h 417"/>
              <a:gd name="T24" fmla="*/ 287337 w 387"/>
              <a:gd name="T25" fmla="*/ 0 h 417"/>
              <a:gd name="T26" fmla="*/ 327025 w 387"/>
              <a:gd name="T27" fmla="*/ 0 h 417"/>
              <a:gd name="T28" fmla="*/ 363537 w 387"/>
              <a:gd name="T29" fmla="*/ 6350 h 417"/>
              <a:gd name="T30" fmla="*/ 401637 w 387"/>
              <a:gd name="T31" fmla="*/ 15875 h 417"/>
              <a:gd name="T32" fmla="*/ 436562 w 387"/>
              <a:gd name="T33" fmla="*/ 31750 h 417"/>
              <a:gd name="T34" fmla="*/ 469900 w 387"/>
              <a:gd name="T35" fmla="*/ 50800 h 417"/>
              <a:gd name="T36" fmla="*/ 501650 w 387"/>
              <a:gd name="T37" fmla="*/ 76200 h 417"/>
              <a:gd name="T38" fmla="*/ 530225 w 387"/>
              <a:gd name="T39" fmla="*/ 103188 h 417"/>
              <a:gd name="T40" fmla="*/ 555625 w 387"/>
              <a:gd name="T41" fmla="*/ 136525 h 417"/>
              <a:gd name="T42" fmla="*/ 576262 w 387"/>
              <a:gd name="T43" fmla="*/ 171450 h 417"/>
              <a:gd name="T44" fmla="*/ 592137 w 387"/>
              <a:gd name="T45" fmla="*/ 209550 h 417"/>
              <a:gd name="T46" fmla="*/ 604837 w 387"/>
              <a:gd name="T47" fmla="*/ 247650 h 417"/>
              <a:gd name="T48" fmla="*/ 611187 w 387"/>
              <a:gd name="T49" fmla="*/ 288925 h 417"/>
              <a:gd name="T50" fmla="*/ 614362 w 387"/>
              <a:gd name="T51" fmla="*/ 331788 h 417"/>
              <a:gd name="T52" fmla="*/ 611187 w 387"/>
              <a:gd name="T53" fmla="*/ 371475 h 417"/>
              <a:gd name="T54" fmla="*/ 604837 w 387"/>
              <a:gd name="T55" fmla="*/ 414338 h 417"/>
              <a:gd name="T56" fmla="*/ 592137 w 387"/>
              <a:gd name="T57" fmla="*/ 452438 h 417"/>
              <a:gd name="T58" fmla="*/ 576262 w 387"/>
              <a:gd name="T59" fmla="*/ 490538 h 417"/>
              <a:gd name="T60" fmla="*/ 555625 w 387"/>
              <a:gd name="T61" fmla="*/ 525463 h 417"/>
              <a:gd name="T62" fmla="*/ 530225 w 387"/>
              <a:gd name="T63" fmla="*/ 557213 h 417"/>
              <a:gd name="T64" fmla="*/ 501650 w 387"/>
              <a:gd name="T65" fmla="*/ 585788 h 417"/>
              <a:gd name="T66" fmla="*/ 469900 w 387"/>
              <a:gd name="T67" fmla="*/ 609600 h 417"/>
              <a:gd name="T68" fmla="*/ 436562 w 387"/>
              <a:gd name="T69" fmla="*/ 631825 h 417"/>
              <a:gd name="T70" fmla="*/ 401637 w 387"/>
              <a:gd name="T71" fmla="*/ 646113 h 417"/>
              <a:gd name="T72" fmla="*/ 363537 w 387"/>
              <a:gd name="T73" fmla="*/ 657225 h 417"/>
              <a:gd name="T74" fmla="*/ 327025 w 387"/>
              <a:gd name="T75" fmla="*/ 661988 h 417"/>
              <a:gd name="T76" fmla="*/ 287337 w 387"/>
              <a:gd name="T77" fmla="*/ 661988 h 417"/>
              <a:gd name="T78" fmla="*/ 249237 w 387"/>
              <a:gd name="T79" fmla="*/ 657225 h 417"/>
              <a:gd name="T80" fmla="*/ 212725 w 387"/>
              <a:gd name="T81" fmla="*/ 646113 h 417"/>
              <a:gd name="T82" fmla="*/ 176212 w 387"/>
              <a:gd name="T83" fmla="*/ 631825 h 417"/>
              <a:gd name="T84" fmla="*/ 141287 w 387"/>
              <a:gd name="T85" fmla="*/ 609600 h 417"/>
              <a:gd name="T86" fmla="*/ 111125 w 387"/>
              <a:gd name="T87" fmla="*/ 585788 h 417"/>
              <a:gd name="T88" fmla="*/ 82550 w 387"/>
              <a:gd name="T89" fmla="*/ 557213 h 417"/>
              <a:gd name="T90" fmla="*/ 58737 w 387"/>
              <a:gd name="T91" fmla="*/ 525463 h 417"/>
              <a:gd name="T92" fmla="*/ 38100 w 387"/>
              <a:gd name="T93" fmla="*/ 490538 h 417"/>
              <a:gd name="T94" fmla="*/ 20637 w 387"/>
              <a:gd name="T95" fmla="*/ 452438 h 417"/>
              <a:gd name="T96" fmla="*/ 9525 w 387"/>
              <a:gd name="T97" fmla="*/ 414338 h 417"/>
              <a:gd name="T98" fmla="*/ 3175 w 387"/>
              <a:gd name="T99" fmla="*/ 371475 h 417"/>
              <a:gd name="T100" fmla="*/ 0 w 387"/>
              <a:gd name="T101" fmla="*/ 331788 h 4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7" h="417">
                <a:moveTo>
                  <a:pt x="0" y="209"/>
                </a:moveTo>
                <a:lnTo>
                  <a:pt x="2" y="182"/>
                </a:lnTo>
                <a:lnTo>
                  <a:pt x="6" y="156"/>
                </a:lnTo>
                <a:lnTo>
                  <a:pt x="13" y="132"/>
                </a:lnTo>
                <a:lnTo>
                  <a:pt x="24" y="108"/>
                </a:lnTo>
                <a:lnTo>
                  <a:pt x="37" y="86"/>
                </a:lnTo>
                <a:lnTo>
                  <a:pt x="52" y="65"/>
                </a:lnTo>
                <a:lnTo>
                  <a:pt x="70" y="48"/>
                </a:lnTo>
                <a:lnTo>
                  <a:pt x="89" y="32"/>
                </a:lnTo>
                <a:lnTo>
                  <a:pt x="111" y="20"/>
                </a:lnTo>
                <a:lnTo>
                  <a:pt x="134" y="10"/>
                </a:lnTo>
                <a:lnTo>
                  <a:pt x="157" y="4"/>
                </a:lnTo>
                <a:lnTo>
                  <a:pt x="181" y="0"/>
                </a:lnTo>
                <a:lnTo>
                  <a:pt x="206" y="0"/>
                </a:lnTo>
                <a:lnTo>
                  <a:pt x="229" y="4"/>
                </a:lnTo>
                <a:lnTo>
                  <a:pt x="253" y="10"/>
                </a:lnTo>
                <a:lnTo>
                  <a:pt x="275" y="20"/>
                </a:lnTo>
                <a:lnTo>
                  <a:pt x="296" y="32"/>
                </a:lnTo>
                <a:lnTo>
                  <a:pt x="316" y="48"/>
                </a:lnTo>
                <a:lnTo>
                  <a:pt x="334" y="65"/>
                </a:lnTo>
                <a:lnTo>
                  <a:pt x="350" y="86"/>
                </a:lnTo>
                <a:lnTo>
                  <a:pt x="363" y="108"/>
                </a:lnTo>
                <a:lnTo>
                  <a:pt x="373" y="132"/>
                </a:lnTo>
                <a:lnTo>
                  <a:pt x="381" y="156"/>
                </a:lnTo>
                <a:lnTo>
                  <a:pt x="385" y="182"/>
                </a:lnTo>
                <a:lnTo>
                  <a:pt x="387" y="209"/>
                </a:lnTo>
                <a:lnTo>
                  <a:pt x="385" y="234"/>
                </a:lnTo>
                <a:lnTo>
                  <a:pt x="381" y="261"/>
                </a:lnTo>
                <a:lnTo>
                  <a:pt x="373" y="285"/>
                </a:lnTo>
                <a:lnTo>
                  <a:pt x="363" y="309"/>
                </a:lnTo>
                <a:lnTo>
                  <a:pt x="350" y="331"/>
                </a:lnTo>
                <a:lnTo>
                  <a:pt x="334" y="351"/>
                </a:lnTo>
                <a:lnTo>
                  <a:pt x="316" y="369"/>
                </a:lnTo>
                <a:lnTo>
                  <a:pt x="296" y="384"/>
                </a:lnTo>
                <a:lnTo>
                  <a:pt x="275" y="398"/>
                </a:lnTo>
                <a:lnTo>
                  <a:pt x="253" y="407"/>
                </a:lnTo>
                <a:lnTo>
                  <a:pt x="229" y="414"/>
                </a:lnTo>
                <a:lnTo>
                  <a:pt x="206" y="417"/>
                </a:lnTo>
                <a:lnTo>
                  <a:pt x="181" y="417"/>
                </a:lnTo>
                <a:lnTo>
                  <a:pt x="157" y="414"/>
                </a:lnTo>
                <a:lnTo>
                  <a:pt x="134" y="407"/>
                </a:lnTo>
                <a:lnTo>
                  <a:pt x="111" y="398"/>
                </a:lnTo>
                <a:lnTo>
                  <a:pt x="89" y="384"/>
                </a:lnTo>
                <a:lnTo>
                  <a:pt x="70" y="369"/>
                </a:lnTo>
                <a:lnTo>
                  <a:pt x="52" y="351"/>
                </a:lnTo>
                <a:lnTo>
                  <a:pt x="37" y="331"/>
                </a:lnTo>
                <a:lnTo>
                  <a:pt x="24" y="309"/>
                </a:lnTo>
                <a:lnTo>
                  <a:pt x="13" y="285"/>
                </a:lnTo>
                <a:lnTo>
                  <a:pt x="6" y="261"/>
                </a:lnTo>
                <a:lnTo>
                  <a:pt x="2" y="234"/>
                </a:lnTo>
                <a:lnTo>
                  <a:pt x="0" y="209"/>
                </a:lnTo>
                <a:close/>
              </a:path>
            </a:pathLst>
          </a:custGeom>
          <a:solidFill>
            <a:srgbClr val="FFFF00"/>
          </a:solidFill>
          <a:ln w="0">
            <a:solidFill>
              <a:srgbClr val="000000"/>
            </a:solidFill>
            <a:prstDash val="solid"/>
            <a:round/>
            <a:headEnd/>
            <a:tailEnd/>
          </a:ln>
        </p:spPr>
        <p:txBody>
          <a:bodyPr/>
          <a:lstStyle/>
          <a:p>
            <a:endParaRPr lang="en-GB"/>
          </a:p>
        </p:txBody>
      </p:sp>
      <p:sp>
        <p:nvSpPr>
          <p:cNvPr id="21" name="Rectangle 21">
            <a:extLst>
              <a:ext uri="{FF2B5EF4-FFF2-40B4-BE49-F238E27FC236}">
                <a16:creationId xmlns:a16="http://schemas.microsoft.com/office/drawing/2014/main" id="{70D88B3B-822A-4B18-AF4D-DD0BC2AD5C5C}"/>
              </a:ext>
            </a:extLst>
          </p:cNvPr>
          <p:cNvSpPr>
            <a:spLocks noChangeArrowheads="1"/>
          </p:cNvSpPr>
          <p:nvPr/>
        </p:nvSpPr>
        <p:spPr bwMode="auto">
          <a:xfrm>
            <a:off x="9271000" y="4027488"/>
            <a:ext cx="5715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Connected</a:t>
            </a:r>
            <a:endParaRPr lang="en-US" altLang="en-US"/>
          </a:p>
        </p:txBody>
      </p:sp>
      <p:sp>
        <p:nvSpPr>
          <p:cNvPr id="22" name="Rectangle 22">
            <a:extLst>
              <a:ext uri="{FF2B5EF4-FFF2-40B4-BE49-F238E27FC236}">
                <a16:creationId xmlns:a16="http://schemas.microsoft.com/office/drawing/2014/main" id="{A141EDAF-0337-43DA-ABB1-E158A928BCB1}"/>
              </a:ext>
            </a:extLst>
          </p:cNvPr>
          <p:cNvSpPr>
            <a:spLocks noChangeArrowheads="1"/>
          </p:cNvSpPr>
          <p:nvPr/>
        </p:nvSpPr>
        <p:spPr bwMode="auto">
          <a:xfrm>
            <a:off x="9415463" y="4167188"/>
            <a:ext cx="2794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i="1">
                <a:solidFill>
                  <a:srgbClr val="000000"/>
                </a:solidFill>
              </a:rPr>
              <a:t>AMA</a:t>
            </a:r>
            <a:endParaRPr lang="en-US" altLang="en-US"/>
          </a:p>
        </p:txBody>
      </p:sp>
      <p:sp>
        <p:nvSpPr>
          <p:cNvPr id="23" name="Freeform 23">
            <a:extLst>
              <a:ext uri="{FF2B5EF4-FFF2-40B4-BE49-F238E27FC236}">
                <a16:creationId xmlns:a16="http://schemas.microsoft.com/office/drawing/2014/main" id="{C19222BA-1E60-4F22-8B68-530AF52D6D07}"/>
              </a:ext>
            </a:extLst>
          </p:cNvPr>
          <p:cNvSpPr>
            <a:spLocks/>
          </p:cNvSpPr>
          <p:nvPr/>
        </p:nvSpPr>
        <p:spPr bwMode="auto">
          <a:xfrm>
            <a:off x="7842250" y="3835400"/>
            <a:ext cx="614363" cy="661988"/>
          </a:xfrm>
          <a:custGeom>
            <a:avLst/>
            <a:gdLst>
              <a:gd name="T0" fmla="*/ 0 w 387"/>
              <a:gd name="T1" fmla="*/ 331788 h 417"/>
              <a:gd name="T2" fmla="*/ 3175 w 387"/>
              <a:gd name="T3" fmla="*/ 288925 h 417"/>
              <a:gd name="T4" fmla="*/ 9525 w 387"/>
              <a:gd name="T5" fmla="*/ 247650 h 417"/>
              <a:gd name="T6" fmla="*/ 22225 w 387"/>
              <a:gd name="T7" fmla="*/ 209550 h 417"/>
              <a:gd name="T8" fmla="*/ 38100 w 387"/>
              <a:gd name="T9" fmla="*/ 171450 h 417"/>
              <a:gd name="T10" fmla="*/ 58738 w 387"/>
              <a:gd name="T11" fmla="*/ 136525 h 417"/>
              <a:gd name="T12" fmla="*/ 84138 w 387"/>
              <a:gd name="T13" fmla="*/ 103188 h 417"/>
              <a:gd name="T14" fmla="*/ 111125 w 387"/>
              <a:gd name="T15" fmla="*/ 76200 h 417"/>
              <a:gd name="T16" fmla="*/ 142875 w 387"/>
              <a:gd name="T17" fmla="*/ 50800 h 417"/>
              <a:gd name="T18" fmla="*/ 176213 w 387"/>
              <a:gd name="T19" fmla="*/ 31750 h 417"/>
              <a:gd name="T20" fmla="*/ 212725 w 387"/>
              <a:gd name="T21" fmla="*/ 15875 h 417"/>
              <a:gd name="T22" fmla="*/ 250825 w 387"/>
              <a:gd name="T23" fmla="*/ 6350 h 417"/>
              <a:gd name="T24" fmla="*/ 287338 w 387"/>
              <a:gd name="T25" fmla="*/ 0 h 417"/>
              <a:gd name="T26" fmla="*/ 327025 w 387"/>
              <a:gd name="T27" fmla="*/ 0 h 417"/>
              <a:gd name="T28" fmla="*/ 365125 w 387"/>
              <a:gd name="T29" fmla="*/ 6350 h 417"/>
              <a:gd name="T30" fmla="*/ 403225 w 387"/>
              <a:gd name="T31" fmla="*/ 15875 h 417"/>
              <a:gd name="T32" fmla="*/ 438150 w 387"/>
              <a:gd name="T33" fmla="*/ 31750 h 417"/>
              <a:gd name="T34" fmla="*/ 471488 w 387"/>
              <a:gd name="T35" fmla="*/ 50800 h 417"/>
              <a:gd name="T36" fmla="*/ 503238 w 387"/>
              <a:gd name="T37" fmla="*/ 76200 h 417"/>
              <a:gd name="T38" fmla="*/ 531813 w 387"/>
              <a:gd name="T39" fmla="*/ 103188 h 417"/>
              <a:gd name="T40" fmla="*/ 555625 w 387"/>
              <a:gd name="T41" fmla="*/ 136525 h 417"/>
              <a:gd name="T42" fmla="*/ 576263 w 387"/>
              <a:gd name="T43" fmla="*/ 171450 h 417"/>
              <a:gd name="T44" fmla="*/ 593725 w 387"/>
              <a:gd name="T45" fmla="*/ 209550 h 417"/>
              <a:gd name="T46" fmla="*/ 604838 w 387"/>
              <a:gd name="T47" fmla="*/ 247650 h 417"/>
              <a:gd name="T48" fmla="*/ 611188 w 387"/>
              <a:gd name="T49" fmla="*/ 288925 h 417"/>
              <a:gd name="T50" fmla="*/ 614363 w 387"/>
              <a:gd name="T51" fmla="*/ 331788 h 417"/>
              <a:gd name="T52" fmla="*/ 611188 w 387"/>
              <a:gd name="T53" fmla="*/ 371475 h 417"/>
              <a:gd name="T54" fmla="*/ 604838 w 387"/>
              <a:gd name="T55" fmla="*/ 414338 h 417"/>
              <a:gd name="T56" fmla="*/ 593725 w 387"/>
              <a:gd name="T57" fmla="*/ 452438 h 417"/>
              <a:gd name="T58" fmla="*/ 576263 w 387"/>
              <a:gd name="T59" fmla="*/ 490538 h 417"/>
              <a:gd name="T60" fmla="*/ 555625 w 387"/>
              <a:gd name="T61" fmla="*/ 525463 h 417"/>
              <a:gd name="T62" fmla="*/ 531813 w 387"/>
              <a:gd name="T63" fmla="*/ 557213 h 417"/>
              <a:gd name="T64" fmla="*/ 503238 w 387"/>
              <a:gd name="T65" fmla="*/ 585788 h 417"/>
              <a:gd name="T66" fmla="*/ 471488 w 387"/>
              <a:gd name="T67" fmla="*/ 609600 h 417"/>
              <a:gd name="T68" fmla="*/ 438150 w 387"/>
              <a:gd name="T69" fmla="*/ 631825 h 417"/>
              <a:gd name="T70" fmla="*/ 403225 w 387"/>
              <a:gd name="T71" fmla="*/ 646113 h 417"/>
              <a:gd name="T72" fmla="*/ 365125 w 387"/>
              <a:gd name="T73" fmla="*/ 657225 h 417"/>
              <a:gd name="T74" fmla="*/ 327025 w 387"/>
              <a:gd name="T75" fmla="*/ 661988 h 417"/>
              <a:gd name="T76" fmla="*/ 287338 w 387"/>
              <a:gd name="T77" fmla="*/ 661988 h 417"/>
              <a:gd name="T78" fmla="*/ 250825 w 387"/>
              <a:gd name="T79" fmla="*/ 657225 h 417"/>
              <a:gd name="T80" fmla="*/ 212725 w 387"/>
              <a:gd name="T81" fmla="*/ 646113 h 417"/>
              <a:gd name="T82" fmla="*/ 176213 w 387"/>
              <a:gd name="T83" fmla="*/ 631825 h 417"/>
              <a:gd name="T84" fmla="*/ 142875 w 387"/>
              <a:gd name="T85" fmla="*/ 609600 h 417"/>
              <a:gd name="T86" fmla="*/ 111125 w 387"/>
              <a:gd name="T87" fmla="*/ 585788 h 417"/>
              <a:gd name="T88" fmla="*/ 84138 w 387"/>
              <a:gd name="T89" fmla="*/ 557213 h 417"/>
              <a:gd name="T90" fmla="*/ 58738 w 387"/>
              <a:gd name="T91" fmla="*/ 525463 h 417"/>
              <a:gd name="T92" fmla="*/ 38100 w 387"/>
              <a:gd name="T93" fmla="*/ 490538 h 417"/>
              <a:gd name="T94" fmla="*/ 22225 w 387"/>
              <a:gd name="T95" fmla="*/ 452438 h 417"/>
              <a:gd name="T96" fmla="*/ 9525 w 387"/>
              <a:gd name="T97" fmla="*/ 414338 h 417"/>
              <a:gd name="T98" fmla="*/ 3175 w 387"/>
              <a:gd name="T99" fmla="*/ 371475 h 417"/>
              <a:gd name="T100" fmla="*/ 0 w 387"/>
              <a:gd name="T101" fmla="*/ 331788 h 4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7" h="417">
                <a:moveTo>
                  <a:pt x="0" y="209"/>
                </a:moveTo>
                <a:lnTo>
                  <a:pt x="2" y="182"/>
                </a:lnTo>
                <a:lnTo>
                  <a:pt x="6" y="156"/>
                </a:lnTo>
                <a:lnTo>
                  <a:pt x="14" y="132"/>
                </a:lnTo>
                <a:lnTo>
                  <a:pt x="24" y="108"/>
                </a:lnTo>
                <a:lnTo>
                  <a:pt x="37" y="86"/>
                </a:lnTo>
                <a:lnTo>
                  <a:pt x="53" y="65"/>
                </a:lnTo>
                <a:lnTo>
                  <a:pt x="70" y="48"/>
                </a:lnTo>
                <a:lnTo>
                  <a:pt x="90" y="32"/>
                </a:lnTo>
                <a:lnTo>
                  <a:pt x="111" y="20"/>
                </a:lnTo>
                <a:lnTo>
                  <a:pt x="134" y="10"/>
                </a:lnTo>
                <a:lnTo>
                  <a:pt x="158" y="4"/>
                </a:lnTo>
                <a:lnTo>
                  <a:pt x="181" y="0"/>
                </a:lnTo>
                <a:lnTo>
                  <a:pt x="206" y="0"/>
                </a:lnTo>
                <a:lnTo>
                  <a:pt x="230" y="4"/>
                </a:lnTo>
                <a:lnTo>
                  <a:pt x="254" y="10"/>
                </a:lnTo>
                <a:lnTo>
                  <a:pt x="276" y="20"/>
                </a:lnTo>
                <a:lnTo>
                  <a:pt x="297" y="32"/>
                </a:lnTo>
                <a:lnTo>
                  <a:pt x="317" y="48"/>
                </a:lnTo>
                <a:lnTo>
                  <a:pt x="335" y="65"/>
                </a:lnTo>
                <a:lnTo>
                  <a:pt x="350" y="86"/>
                </a:lnTo>
                <a:lnTo>
                  <a:pt x="363" y="108"/>
                </a:lnTo>
                <a:lnTo>
                  <a:pt x="374" y="132"/>
                </a:lnTo>
                <a:lnTo>
                  <a:pt x="381" y="156"/>
                </a:lnTo>
                <a:lnTo>
                  <a:pt x="385" y="182"/>
                </a:lnTo>
                <a:lnTo>
                  <a:pt x="387" y="209"/>
                </a:lnTo>
                <a:lnTo>
                  <a:pt x="385" y="234"/>
                </a:lnTo>
                <a:lnTo>
                  <a:pt x="381" y="261"/>
                </a:lnTo>
                <a:lnTo>
                  <a:pt x="374" y="285"/>
                </a:lnTo>
                <a:lnTo>
                  <a:pt x="363" y="309"/>
                </a:lnTo>
                <a:lnTo>
                  <a:pt x="350" y="331"/>
                </a:lnTo>
                <a:lnTo>
                  <a:pt x="335" y="351"/>
                </a:lnTo>
                <a:lnTo>
                  <a:pt x="317" y="369"/>
                </a:lnTo>
                <a:lnTo>
                  <a:pt x="297" y="384"/>
                </a:lnTo>
                <a:lnTo>
                  <a:pt x="276" y="398"/>
                </a:lnTo>
                <a:lnTo>
                  <a:pt x="254" y="407"/>
                </a:lnTo>
                <a:lnTo>
                  <a:pt x="230" y="414"/>
                </a:lnTo>
                <a:lnTo>
                  <a:pt x="206" y="417"/>
                </a:lnTo>
                <a:lnTo>
                  <a:pt x="181" y="417"/>
                </a:lnTo>
                <a:lnTo>
                  <a:pt x="158" y="414"/>
                </a:lnTo>
                <a:lnTo>
                  <a:pt x="134" y="407"/>
                </a:lnTo>
                <a:lnTo>
                  <a:pt x="111" y="398"/>
                </a:lnTo>
                <a:lnTo>
                  <a:pt x="90" y="384"/>
                </a:lnTo>
                <a:lnTo>
                  <a:pt x="70" y="369"/>
                </a:lnTo>
                <a:lnTo>
                  <a:pt x="53" y="351"/>
                </a:lnTo>
                <a:lnTo>
                  <a:pt x="37" y="331"/>
                </a:lnTo>
                <a:lnTo>
                  <a:pt x="24" y="309"/>
                </a:lnTo>
                <a:lnTo>
                  <a:pt x="14" y="285"/>
                </a:lnTo>
                <a:lnTo>
                  <a:pt x="6" y="261"/>
                </a:lnTo>
                <a:lnTo>
                  <a:pt x="2" y="234"/>
                </a:lnTo>
                <a:lnTo>
                  <a:pt x="0" y="209"/>
                </a:lnTo>
                <a:close/>
              </a:path>
            </a:pathLst>
          </a:custGeom>
          <a:solidFill>
            <a:srgbClr val="FFFF00"/>
          </a:solidFill>
          <a:ln w="0">
            <a:solidFill>
              <a:srgbClr val="000000"/>
            </a:solidFill>
            <a:prstDash val="solid"/>
            <a:round/>
            <a:headEnd/>
            <a:tailEnd/>
          </a:ln>
        </p:spPr>
        <p:txBody>
          <a:bodyPr/>
          <a:lstStyle/>
          <a:p>
            <a:endParaRPr lang="en-GB"/>
          </a:p>
        </p:txBody>
      </p:sp>
      <p:sp>
        <p:nvSpPr>
          <p:cNvPr id="24" name="Rectangle 24">
            <a:extLst>
              <a:ext uri="{FF2B5EF4-FFF2-40B4-BE49-F238E27FC236}">
                <a16:creationId xmlns:a16="http://schemas.microsoft.com/office/drawing/2014/main" id="{3A92D132-EE7C-4C48-B796-22915704CE35}"/>
              </a:ext>
            </a:extLst>
          </p:cNvPr>
          <p:cNvSpPr>
            <a:spLocks noChangeArrowheads="1"/>
          </p:cNvSpPr>
          <p:nvPr/>
        </p:nvSpPr>
        <p:spPr bwMode="auto">
          <a:xfrm>
            <a:off x="7937500" y="3956050"/>
            <a:ext cx="471488"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Transmit</a:t>
            </a:r>
            <a:endParaRPr lang="en-US" altLang="en-US"/>
          </a:p>
        </p:txBody>
      </p:sp>
      <p:sp>
        <p:nvSpPr>
          <p:cNvPr id="25" name="Rectangle 25">
            <a:extLst>
              <a:ext uri="{FF2B5EF4-FFF2-40B4-BE49-F238E27FC236}">
                <a16:creationId xmlns:a16="http://schemas.microsoft.com/office/drawing/2014/main" id="{4E48F3CF-6385-473B-A357-4B0F28731475}"/>
              </a:ext>
            </a:extLst>
          </p:cNvPr>
          <p:cNvSpPr>
            <a:spLocks noChangeArrowheads="1"/>
          </p:cNvSpPr>
          <p:nvPr/>
        </p:nvSpPr>
        <p:spPr bwMode="auto">
          <a:xfrm>
            <a:off x="8043863" y="4097338"/>
            <a:ext cx="2587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data</a:t>
            </a:r>
            <a:endParaRPr lang="en-US" altLang="en-US"/>
          </a:p>
        </p:txBody>
      </p:sp>
      <p:sp>
        <p:nvSpPr>
          <p:cNvPr id="26" name="Rectangle 26">
            <a:extLst>
              <a:ext uri="{FF2B5EF4-FFF2-40B4-BE49-F238E27FC236}">
                <a16:creationId xmlns:a16="http://schemas.microsoft.com/office/drawing/2014/main" id="{90A6FDE7-D5D7-41E4-A4E1-02DD70FA979B}"/>
              </a:ext>
            </a:extLst>
          </p:cNvPr>
          <p:cNvSpPr>
            <a:spLocks noChangeArrowheads="1"/>
          </p:cNvSpPr>
          <p:nvPr/>
        </p:nvSpPr>
        <p:spPr bwMode="auto">
          <a:xfrm>
            <a:off x="8034338" y="4237038"/>
            <a:ext cx="2794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i="1">
                <a:solidFill>
                  <a:srgbClr val="000000"/>
                </a:solidFill>
              </a:rPr>
              <a:t>AMA</a:t>
            </a:r>
            <a:endParaRPr lang="en-US" altLang="en-US"/>
          </a:p>
        </p:txBody>
      </p:sp>
      <p:sp>
        <p:nvSpPr>
          <p:cNvPr id="27" name="Line 27">
            <a:extLst>
              <a:ext uri="{FF2B5EF4-FFF2-40B4-BE49-F238E27FC236}">
                <a16:creationId xmlns:a16="http://schemas.microsoft.com/office/drawing/2014/main" id="{824685CF-9669-436E-8781-4D4FDE7F1C32}"/>
              </a:ext>
            </a:extLst>
          </p:cNvPr>
          <p:cNvSpPr>
            <a:spLocks noChangeShapeType="1"/>
          </p:cNvSpPr>
          <p:nvPr/>
        </p:nvSpPr>
        <p:spPr bwMode="auto">
          <a:xfrm>
            <a:off x="9317038" y="2011363"/>
            <a:ext cx="711200" cy="858837"/>
          </a:xfrm>
          <a:prstGeom prst="line">
            <a:avLst/>
          </a:prstGeom>
          <a:noFill/>
          <a:ln w="33338">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28" name="Freeform 28">
            <a:extLst>
              <a:ext uri="{FF2B5EF4-FFF2-40B4-BE49-F238E27FC236}">
                <a16:creationId xmlns:a16="http://schemas.microsoft.com/office/drawing/2014/main" id="{F3561E7E-3C03-4632-8BB0-00602D56EEAD}"/>
              </a:ext>
            </a:extLst>
          </p:cNvPr>
          <p:cNvSpPr>
            <a:spLocks/>
          </p:cNvSpPr>
          <p:nvPr/>
        </p:nvSpPr>
        <p:spPr bwMode="auto">
          <a:xfrm>
            <a:off x="9972675" y="2814638"/>
            <a:ext cx="127000" cy="141287"/>
          </a:xfrm>
          <a:custGeom>
            <a:avLst/>
            <a:gdLst>
              <a:gd name="T0" fmla="*/ 90488 w 80"/>
              <a:gd name="T1" fmla="*/ 0 h 89"/>
              <a:gd name="T2" fmla="*/ 127000 w 80"/>
              <a:gd name="T3" fmla="*/ 141287 h 89"/>
              <a:gd name="T4" fmla="*/ 0 w 80"/>
              <a:gd name="T5" fmla="*/ 87312 h 89"/>
              <a:gd name="T6" fmla="*/ 90488 w 80"/>
              <a:gd name="T7" fmla="*/ 0 h 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80" h="89">
                <a:moveTo>
                  <a:pt x="57" y="0"/>
                </a:moveTo>
                <a:lnTo>
                  <a:pt x="80" y="89"/>
                </a:lnTo>
                <a:lnTo>
                  <a:pt x="0" y="55"/>
                </a:lnTo>
                <a:lnTo>
                  <a:pt x="57"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29" name="Freeform 33">
            <a:extLst>
              <a:ext uri="{FF2B5EF4-FFF2-40B4-BE49-F238E27FC236}">
                <a16:creationId xmlns:a16="http://schemas.microsoft.com/office/drawing/2014/main" id="{FF39B672-ED1E-424B-A703-15928BD4D45F}"/>
              </a:ext>
            </a:extLst>
          </p:cNvPr>
          <p:cNvSpPr>
            <a:spLocks/>
          </p:cNvSpPr>
          <p:nvPr/>
        </p:nvSpPr>
        <p:spPr bwMode="auto">
          <a:xfrm>
            <a:off x="9991725" y="5160963"/>
            <a:ext cx="615950" cy="660400"/>
          </a:xfrm>
          <a:custGeom>
            <a:avLst/>
            <a:gdLst>
              <a:gd name="T0" fmla="*/ 0 w 388"/>
              <a:gd name="T1" fmla="*/ 331788 h 416"/>
              <a:gd name="T2" fmla="*/ 3175 w 388"/>
              <a:gd name="T3" fmla="*/ 288925 h 416"/>
              <a:gd name="T4" fmla="*/ 11113 w 388"/>
              <a:gd name="T5" fmla="*/ 247650 h 416"/>
              <a:gd name="T6" fmla="*/ 22225 w 388"/>
              <a:gd name="T7" fmla="*/ 209550 h 416"/>
              <a:gd name="T8" fmla="*/ 38100 w 388"/>
              <a:gd name="T9" fmla="*/ 171450 h 416"/>
              <a:gd name="T10" fmla="*/ 58738 w 388"/>
              <a:gd name="T11" fmla="*/ 136525 h 416"/>
              <a:gd name="T12" fmla="*/ 84138 w 388"/>
              <a:gd name="T13" fmla="*/ 103188 h 416"/>
              <a:gd name="T14" fmla="*/ 112713 w 388"/>
              <a:gd name="T15" fmla="*/ 76200 h 416"/>
              <a:gd name="T16" fmla="*/ 142875 w 388"/>
              <a:gd name="T17" fmla="*/ 50800 h 416"/>
              <a:gd name="T18" fmla="*/ 177800 w 388"/>
              <a:gd name="T19" fmla="*/ 31750 h 416"/>
              <a:gd name="T20" fmla="*/ 212725 w 388"/>
              <a:gd name="T21" fmla="*/ 15875 h 416"/>
              <a:gd name="T22" fmla="*/ 249238 w 388"/>
              <a:gd name="T23" fmla="*/ 6350 h 416"/>
              <a:gd name="T24" fmla="*/ 288925 w 388"/>
              <a:gd name="T25" fmla="*/ 0 h 416"/>
              <a:gd name="T26" fmla="*/ 327025 w 388"/>
              <a:gd name="T27" fmla="*/ 0 h 416"/>
              <a:gd name="T28" fmla="*/ 365125 w 388"/>
              <a:gd name="T29" fmla="*/ 6350 h 416"/>
              <a:gd name="T30" fmla="*/ 401638 w 388"/>
              <a:gd name="T31" fmla="*/ 15875 h 416"/>
              <a:gd name="T32" fmla="*/ 438150 w 388"/>
              <a:gd name="T33" fmla="*/ 31750 h 416"/>
              <a:gd name="T34" fmla="*/ 473075 w 388"/>
              <a:gd name="T35" fmla="*/ 50800 h 416"/>
              <a:gd name="T36" fmla="*/ 503238 w 388"/>
              <a:gd name="T37" fmla="*/ 76200 h 416"/>
              <a:gd name="T38" fmla="*/ 531813 w 388"/>
              <a:gd name="T39" fmla="*/ 103188 h 416"/>
              <a:gd name="T40" fmla="*/ 557213 w 388"/>
              <a:gd name="T41" fmla="*/ 136525 h 416"/>
              <a:gd name="T42" fmla="*/ 576263 w 388"/>
              <a:gd name="T43" fmla="*/ 171450 h 416"/>
              <a:gd name="T44" fmla="*/ 593725 w 388"/>
              <a:gd name="T45" fmla="*/ 209550 h 416"/>
              <a:gd name="T46" fmla="*/ 604838 w 388"/>
              <a:gd name="T47" fmla="*/ 247650 h 416"/>
              <a:gd name="T48" fmla="*/ 612775 w 388"/>
              <a:gd name="T49" fmla="*/ 288925 h 416"/>
              <a:gd name="T50" fmla="*/ 615950 w 388"/>
              <a:gd name="T51" fmla="*/ 331788 h 416"/>
              <a:gd name="T52" fmla="*/ 612775 w 388"/>
              <a:gd name="T53" fmla="*/ 371475 h 416"/>
              <a:gd name="T54" fmla="*/ 604838 w 388"/>
              <a:gd name="T55" fmla="*/ 412750 h 416"/>
              <a:gd name="T56" fmla="*/ 593725 w 388"/>
              <a:gd name="T57" fmla="*/ 452438 h 416"/>
              <a:gd name="T58" fmla="*/ 576263 w 388"/>
              <a:gd name="T59" fmla="*/ 488950 h 416"/>
              <a:gd name="T60" fmla="*/ 557213 w 388"/>
              <a:gd name="T61" fmla="*/ 525463 h 416"/>
              <a:gd name="T62" fmla="*/ 531813 w 388"/>
              <a:gd name="T63" fmla="*/ 557213 h 416"/>
              <a:gd name="T64" fmla="*/ 503238 w 388"/>
              <a:gd name="T65" fmla="*/ 585788 h 416"/>
              <a:gd name="T66" fmla="*/ 473075 w 388"/>
              <a:gd name="T67" fmla="*/ 609600 h 416"/>
              <a:gd name="T68" fmla="*/ 438150 w 388"/>
              <a:gd name="T69" fmla="*/ 630238 h 416"/>
              <a:gd name="T70" fmla="*/ 401638 w 388"/>
              <a:gd name="T71" fmla="*/ 646113 h 416"/>
              <a:gd name="T72" fmla="*/ 365125 w 388"/>
              <a:gd name="T73" fmla="*/ 657225 h 416"/>
              <a:gd name="T74" fmla="*/ 327025 w 388"/>
              <a:gd name="T75" fmla="*/ 660400 h 416"/>
              <a:gd name="T76" fmla="*/ 288925 w 388"/>
              <a:gd name="T77" fmla="*/ 660400 h 416"/>
              <a:gd name="T78" fmla="*/ 249238 w 388"/>
              <a:gd name="T79" fmla="*/ 657225 h 416"/>
              <a:gd name="T80" fmla="*/ 212725 w 388"/>
              <a:gd name="T81" fmla="*/ 646113 h 416"/>
              <a:gd name="T82" fmla="*/ 177800 w 388"/>
              <a:gd name="T83" fmla="*/ 630238 h 416"/>
              <a:gd name="T84" fmla="*/ 142875 w 388"/>
              <a:gd name="T85" fmla="*/ 609600 h 416"/>
              <a:gd name="T86" fmla="*/ 112713 w 388"/>
              <a:gd name="T87" fmla="*/ 585788 h 416"/>
              <a:gd name="T88" fmla="*/ 84138 w 388"/>
              <a:gd name="T89" fmla="*/ 557213 h 416"/>
              <a:gd name="T90" fmla="*/ 58738 w 388"/>
              <a:gd name="T91" fmla="*/ 525463 h 416"/>
              <a:gd name="T92" fmla="*/ 38100 w 388"/>
              <a:gd name="T93" fmla="*/ 488950 h 416"/>
              <a:gd name="T94" fmla="*/ 22225 w 388"/>
              <a:gd name="T95" fmla="*/ 452438 h 416"/>
              <a:gd name="T96" fmla="*/ 11113 w 388"/>
              <a:gd name="T97" fmla="*/ 412750 h 416"/>
              <a:gd name="T98" fmla="*/ 3175 w 388"/>
              <a:gd name="T99" fmla="*/ 371475 h 416"/>
              <a:gd name="T100" fmla="*/ 0 w 388"/>
              <a:gd name="T101" fmla="*/ 331788 h 41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8" h="416">
                <a:moveTo>
                  <a:pt x="0" y="209"/>
                </a:moveTo>
                <a:lnTo>
                  <a:pt x="2" y="182"/>
                </a:lnTo>
                <a:lnTo>
                  <a:pt x="7" y="156"/>
                </a:lnTo>
                <a:lnTo>
                  <a:pt x="14" y="132"/>
                </a:lnTo>
                <a:lnTo>
                  <a:pt x="24" y="108"/>
                </a:lnTo>
                <a:lnTo>
                  <a:pt x="37" y="86"/>
                </a:lnTo>
                <a:lnTo>
                  <a:pt x="53" y="65"/>
                </a:lnTo>
                <a:lnTo>
                  <a:pt x="71" y="48"/>
                </a:lnTo>
                <a:lnTo>
                  <a:pt x="90" y="32"/>
                </a:lnTo>
                <a:lnTo>
                  <a:pt x="112" y="20"/>
                </a:lnTo>
                <a:lnTo>
                  <a:pt x="134" y="10"/>
                </a:lnTo>
                <a:lnTo>
                  <a:pt x="157" y="4"/>
                </a:lnTo>
                <a:lnTo>
                  <a:pt x="182" y="0"/>
                </a:lnTo>
                <a:lnTo>
                  <a:pt x="206" y="0"/>
                </a:lnTo>
                <a:lnTo>
                  <a:pt x="230" y="4"/>
                </a:lnTo>
                <a:lnTo>
                  <a:pt x="253" y="10"/>
                </a:lnTo>
                <a:lnTo>
                  <a:pt x="276" y="20"/>
                </a:lnTo>
                <a:lnTo>
                  <a:pt x="298" y="32"/>
                </a:lnTo>
                <a:lnTo>
                  <a:pt x="317" y="48"/>
                </a:lnTo>
                <a:lnTo>
                  <a:pt x="335" y="65"/>
                </a:lnTo>
                <a:lnTo>
                  <a:pt x="351" y="86"/>
                </a:lnTo>
                <a:lnTo>
                  <a:pt x="363" y="108"/>
                </a:lnTo>
                <a:lnTo>
                  <a:pt x="374" y="132"/>
                </a:lnTo>
                <a:lnTo>
                  <a:pt x="381" y="156"/>
                </a:lnTo>
                <a:lnTo>
                  <a:pt x="386" y="182"/>
                </a:lnTo>
                <a:lnTo>
                  <a:pt x="388" y="209"/>
                </a:lnTo>
                <a:lnTo>
                  <a:pt x="386" y="234"/>
                </a:lnTo>
                <a:lnTo>
                  <a:pt x="381" y="260"/>
                </a:lnTo>
                <a:lnTo>
                  <a:pt x="374" y="285"/>
                </a:lnTo>
                <a:lnTo>
                  <a:pt x="363" y="308"/>
                </a:lnTo>
                <a:lnTo>
                  <a:pt x="351" y="331"/>
                </a:lnTo>
                <a:lnTo>
                  <a:pt x="335" y="351"/>
                </a:lnTo>
                <a:lnTo>
                  <a:pt x="317" y="369"/>
                </a:lnTo>
                <a:lnTo>
                  <a:pt x="298" y="384"/>
                </a:lnTo>
                <a:lnTo>
                  <a:pt x="276" y="397"/>
                </a:lnTo>
                <a:lnTo>
                  <a:pt x="253" y="407"/>
                </a:lnTo>
                <a:lnTo>
                  <a:pt x="230" y="414"/>
                </a:lnTo>
                <a:lnTo>
                  <a:pt x="206" y="416"/>
                </a:lnTo>
                <a:lnTo>
                  <a:pt x="182" y="416"/>
                </a:lnTo>
                <a:lnTo>
                  <a:pt x="157" y="414"/>
                </a:lnTo>
                <a:lnTo>
                  <a:pt x="134" y="407"/>
                </a:lnTo>
                <a:lnTo>
                  <a:pt x="112" y="397"/>
                </a:lnTo>
                <a:lnTo>
                  <a:pt x="90" y="384"/>
                </a:lnTo>
                <a:lnTo>
                  <a:pt x="71" y="369"/>
                </a:lnTo>
                <a:lnTo>
                  <a:pt x="53" y="351"/>
                </a:lnTo>
                <a:lnTo>
                  <a:pt x="37" y="331"/>
                </a:lnTo>
                <a:lnTo>
                  <a:pt x="24" y="308"/>
                </a:lnTo>
                <a:lnTo>
                  <a:pt x="14" y="285"/>
                </a:lnTo>
                <a:lnTo>
                  <a:pt x="7" y="260"/>
                </a:lnTo>
                <a:lnTo>
                  <a:pt x="2" y="234"/>
                </a:lnTo>
                <a:lnTo>
                  <a:pt x="0" y="209"/>
                </a:lnTo>
                <a:close/>
              </a:path>
            </a:pathLst>
          </a:custGeom>
          <a:solidFill>
            <a:srgbClr val="FFFF00"/>
          </a:solidFill>
          <a:ln w="0">
            <a:solidFill>
              <a:srgbClr val="000000"/>
            </a:solidFill>
            <a:prstDash val="solid"/>
            <a:round/>
            <a:headEnd/>
            <a:tailEnd/>
          </a:ln>
        </p:spPr>
        <p:txBody>
          <a:bodyPr/>
          <a:lstStyle/>
          <a:p>
            <a:endParaRPr lang="en-GB"/>
          </a:p>
        </p:txBody>
      </p:sp>
      <p:sp>
        <p:nvSpPr>
          <p:cNvPr id="30" name="Rectangle 34">
            <a:extLst>
              <a:ext uri="{FF2B5EF4-FFF2-40B4-BE49-F238E27FC236}">
                <a16:creationId xmlns:a16="http://schemas.microsoft.com/office/drawing/2014/main" id="{BBFDB5F0-CDC5-4F03-BC50-F51D0800653F}"/>
              </a:ext>
            </a:extLst>
          </p:cNvPr>
          <p:cNvSpPr>
            <a:spLocks noChangeArrowheads="1"/>
          </p:cNvSpPr>
          <p:nvPr/>
        </p:nvSpPr>
        <p:spPr bwMode="auto">
          <a:xfrm>
            <a:off x="10148888" y="5353050"/>
            <a:ext cx="34766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HOLD</a:t>
            </a:r>
            <a:endParaRPr lang="en-US" altLang="en-US"/>
          </a:p>
        </p:txBody>
      </p:sp>
      <p:sp>
        <p:nvSpPr>
          <p:cNvPr id="31" name="Rectangle 35">
            <a:extLst>
              <a:ext uri="{FF2B5EF4-FFF2-40B4-BE49-F238E27FC236}">
                <a16:creationId xmlns:a16="http://schemas.microsoft.com/office/drawing/2014/main" id="{20DE253F-06A1-4A10-889C-8B60864A9E40}"/>
              </a:ext>
            </a:extLst>
          </p:cNvPr>
          <p:cNvSpPr>
            <a:spLocks noChangeArrowheads="1"/>
          </p:cNvSpPr>
          <p:nvPr/>
        </p:nvSpPr>
        <p:spPr bwMode="auto">
          <a:xfrm>
            <a:off x="10183813" y="5492750"/>
            <a:ext cx="2794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i="1">
                <a:solidFill>
                  <a:srgbClr val="000000"/>
                </a:solidFill>
              </a:rPr>
              <a:t>AMA</a:t>
            </a:r>
            <a:endParaRPr lang="en-US" altLang="en-US"/>
          </a:p>
        </p:txBody>
      </p:sp>
      <p:sp>
        <p:nvSpPr>
          <p:cNvPr id="32" name="Freeform 36">
            <a:extLst>
              <a:ext uri="{FF2B5EF4-FFF2-40B4-BE49-F238E27FC236}">
                <a16:creationId xmlns:a16="http://schemas.microsoft.com/office/drawing/2014/main" id="{42B2797E-0567-4732-B926-6CC3580B3C7B}"/>
              </a:ext>
            </a:extLst>
          </p:cNvPr>
          <p:cNvSpPr>
            <a:spLocks/>
          </p:cNvSpPr>
          <p:nvPr/>
        </p:nvSpPr>
        <p:spPr bwMode="auto">
          <a:xfrm>
            <a:off x="8456613" y="5160963"/>
            <a:ext cx="614362" cy="660400"/>
          </a:xfrm>
          <a:custGeom>
            <a:avLst/>
            <a:gdLst>
              <a:gd name="T0" fmla="*/ 0 w 387"/>
              <a:gd name="T1" fmla="*/ 331788 h 416"/>
              <a:gd name="T2" fmla="*/ 3175 w 387"/>
              <a:gd name="T3" fmla="*/ 288925 h 416"/>
              <a:gd name="T4" fmla="*/ 11112 w 387"/>
              <a:gd name="T5" fmla="*/ 247650 h 416"/>
              <a:gd name="T6" fmla="*/ 22225 w 387"/>
              <a:gd name="T7" fmla="*/ 209550 h 416"/>
              <a:gd name="T8" fmla="*/ 38100 w 387"/>
              <a:gd name="T9" fmla="*/ 171450 h 416"/>
              <a:gd name="T10" fmla="*/ 58737 w 387"/>
              <a:gd name="T11" fmla="*/ 136525 h 416"/>
              <a:gd name="T12" fmla="*/ 82550 w 387"/>
              <a:gd name="T13" fmla="*/ 103188 h 416"/>
              <a:gd name="T14" fmla="*/ 111125 w 387"/>
              <a:gd name="T15" fmla="*/ 76200 h 416"/>
              <a:gd name="T16" fmla="*/ 142875 w 387"/>
              <a:gd name="T17" fmla="*/ 50800 h 416"/>
              <a:gd name="T18" fmla="*/ 176212 w 387"/>
              <a:gd name="T19" fmla="*/ 31750 h 416"/>
              <a:gd name="T20" fmla="*/ 212725 w 387"/>
              <a:gd name="T21" fmla="*/ 15875 h 416"/>
              <a:gd name="T22" fmla="*/ 249237 w 387"/>
              <a:gd name="T23" fmla="*/ 6350 h 416"/>
              <a:gd name="T24" fmla="*/ 287337 w 387"/>
              <a:gd name="T25" fmla="*/ 0 h 416"/>
              <a:gd name="T26" fmla="*/ 327025 w 387"/>
              <a:gd name="T27" fmla="*/ 0 h 416"/>
              <a:gd name="T28" fmla="*/ 365125 w 387"/>
              <a:gd name="T29" fmla="*/ 6350 h 416"/>
              <a:gd name="T30" fmla="*/ 401637 w 387"/>
              <a:gd name="T31" fmla="*/ 15875 h 416"/>
              <a:gd name="T32" fmla="*/ 438150 w 387"/>
              <a:gd name="T33" fmla="*/ 31750 h 416"/>
              <a:gd name="T34" fmla="*/ 471487 w 387"/>
              <a:gd name="T35" fmla="*/ 50800 h 416"/>
              <a:gd name="T36" fmla="*/ 503237 w 387"/>
              <a:gd name="T37" fmla="*/ 76200 h 416"/>
              <a:gd name="T38" fmla="*/ 531812 w 387"/>
              <a:gd name="T39" fmla="*/ 103188 h 416"/>
              <a:gd name="T40" fmla="*/ 555625 w 387"/>
              <a:gd name="T41" fmla="*/ 136525 h 416"/>
              <a:gd name="T42" fmla="*/ 576262 w 387"/>
              <a:gd name="T43" fmla="*/ 171450 h 416"/>
              <a:gd name="T44" fmla="*/ 592137 w 387"/>
              <a:gd name="T45" fmla="*/ 209550 h 416"/>
              <a:gd name="T46" fmla="*/ 604837 w 387"/>
              <a:gd name="T47" fmla="*/ 247650 h 416"/>
              <a:gd name="T48" fmla="*/ 612775 w 387"/>
              <a:gd name="T49" fmla="*/ 288925 h 416"/>
              <a:gd name="T50" fmla="*/ 614362 w 387"/>
              <a:gd name="T51" fmla="*/ 331788 h 416"/>
              <a:gd name="T52" fmla="*/ 612775 w 387"/>
              <a:gd name="T53" fmla="*/ 371475 h 416"/>
              <a:gd name="T54" fmla="*/ 604837 w 387"/>
              <a:gd name="T55" fmla="*/ 412750 h 416"/>
              <a:gd name="T56" fmla="*/ 592137 w 387"/>
              <a:gd name="T57" fmla="*/ 452438 h 416"/>
              <a:gd name="T58" fmla="*/ 576262 w 387"/>
              <a:gd name="T59" fmla="*/ 488950 h 416"/>
              <a:gd name="T60" fmla="*/ 555625 w 387"/>
              <a:gd name="T61" fmla="*/ 525463 h 416"/>
              <a:gd name="T62" fmla="*/ 531812 w 387"/>
              <a:gd name="T63" fmla="*/ 557213 h 416"/>
              <a:gd name="T64" fmla="*/ 503237 w 387"/>
              <a:gd name="T65" fmla="*/ 585788 h 416"/>
              <a:gd name="T66" fmla="*/ 471487 w 387"/>
              <a:gd name="T67" fmla="*/ 609600 h 416"/>
              <a:gd name="T68" fmla="*/ 438150 w 387"/>
              <a:gd name="T69" fmla="*/ 630238 h 416"/>
              <a:gd name="T70" fmla="*/ 401637 w 387"/>
              <a:gd name="T71" fmla="*/ 646113 h 416"/>
              <a:gd name="T72" fmla="*/ 365125 w 387"/>
              <a:gd name="T73" fmla="*/ 657225 h 416"/>
              <a:gd name="T74" fmla="*/ 327025 w 387"/>
              <a:gd name="T75" fmla="*/ 660400 h 416"/>
              <a:gd name="T76" fmla="*/ 287337 w 387"/>
              <a:gd name="T77" fmla="*/ 660400 h 416"/>
              <a:gd name="T78" fmla="*/ 249237 w 387"/>
              <a:gd name="T79" fmla="*/ 657225 h 416"/>
              <a:gd name="T80" fmla="*/ 212725 w 387"/>
              <a:gd name="T81" fmla="*/ 646113 h 416"/>
              <a:gd name="T82" fmla="*/ 176212 w 387"/>
              <a:gd name="T83" fmla="*/ 630238 h 416"/>
              <a:gd name="T84" fmla="*/ 142875 w 387"/>
              <a:gd name="T85" fmla="*/ 609600 h 416"/>
              <a:gd name="T86" fmla="*/ 111125 w 387"/>
              <a:gd name="T87" fmla="*/ 585788 h 416"/>
              <a:gd name="T88" fmla="*/ 82550 w 387"/>
              <a:gd name="T89" fmla="*/ 557213 h 416"/>
              <a:gd name="T90" fmla="*/ 58737 w 387"/>
              <a:gd name="T91" fmla="*/ 525463 h 416"/>
              <a:gd name="T92" fmla="*/ 38100 w 387"/>
              <a:gd name="T93" fmla="*/ 488950 h 416"/>
              <a:gd name="T94" fmla="*/ 22225 w 387"/>
              <a:gd name="T95" fmla="*/ 452438 h 416"/>
              <a:gd name="T96" fmla="*/ 11112 w 387"/>
              <a:gd name="T97" fmla="*/ 412750 h 416"/>
              <a:gd name="T98" fmla="*/ 3175 w 387"/>
              <a:gd name="T99" fmla="*/ 371475 h 416"/>
              <a:gd name="T100" fmla="*/ 0 w 387"/>
              <a:gd name="T101" fmla="*/ 331788 h 41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7" h="416">
                <a:moveTo>
                  <a:pt x="0" y="209"/>
                </a:moveTo>
                <a:lnTo>
                  <a:pt x="2" y="182"/>
                </a:lnTo>
                <a:lnTo>
                  <a:pt x="7" y="156"/>
                </a:lnTo>
                <a:lnTo>
                  <a:pt x="14" y="132"/>
                </a:lnTo>
                <a:lnTo>
                  <a:pt x="24" y="108"/>
                </a:lnTo>
                <a:lnTo>
                  <a:pt x="37" y="86"/>
                </a:lnTo>
                <a:lnTo>
                  <a:pt x="52" y="65"/>
                </a:lnTo>
                <a:lnTo>
                  <a:pt x="70" y="48"/>
                </a:lnTo>
                <a:lnTo>
                  <a:pt x="90" y="32"/>
                </a:lnTo>
                <a:lnTo>
                  <a:pt x="111" y="20"/>
                </a:lnTo>
                <a:lnTo>
                  <a:pt x="134" y="10"/>
                </a:lnTo>
                <a:lnTo>
                  <a:pt x="157" y="4"/>
                </a:lnTo>
                <a:lnTo>
                  <a:pt x="181" y="0"/>
                </a:lnTo>
                <a:lnTo>
                  <a:pt x="206" y="0"/>
                </a:lnTo>
                <a:lnTo>
                  <a:pt x="230" y="4"/>
                </a:lnTo>
                <a:lnTo>
                  <a:pt x="253" y="10"/>
                </a:lnTo>
                <a:lnTo>
                  <a:pt x="276" y="20"/>
                </a:lnTo>
                <a:lnTo>
                  <a:pt x="297" y="32"/>
                </a:lnTo>
                <a:lnTo>
                  <a:pt x="317" y="48"/>
                </a:lnTo>
                <a:lnTo>
                  <a:pt x="335" y="65"/>
                </a:lnTo>
                <a:lnTo>
                  <a:pt x="350" y="86"/>
                </a:lnTo>
                <a:lnTo>
                  <a:pt x="363" y="108"/>
                </a:lnTo>
                <a:lnTo>
                  <a:pt x="373" y="132"/>
                </a:lnTo>
                <a:lnTo>
                  <a:pt x="381" y="156"/>
                </a:lnTo>
                <a:lnTo>
                  <a:pt x="386" y="182"/>
                </a:lnTo>
                <a:lnTo>
                  <a:pt x="387" y="209"/>
                </a:lnTo>
                <a:lnTo>
                  <a:pt x="386" y="234"/>
                </a:lnTo>
                <a:lnTo>
                  <a:pt x="381" y="260"/>
                </a:lnTo>
                <a:lnTo>
                  <a:pt x="373" y="285"/>
                </a:lnTo>
                <a:lnTo>
                  <a:pt x="363" y="308"/>
                </a:lnTo>
                <a:lnTo>
                  <a:pt x="350" y="331"/>
                </a:lnTo>
                <a:lnTo>
                  <a:pt x="335" y="351"/>
                </a:lnTo>
                <a:lnTo>
                  <a:pt x="317" y="369"/>
                </a:lnTo>
                <a:lnTo>
                  <a:pt x="297" y="384"/>
                </a:lnTo>
                <a:lnTo>
                  <a:pt x="276" y="397"/>
                </a:lnTo>
                <a:lnTo>
                  <a:pt x="253" y="407"/>
                </a:lnTo>
                <a:lnTo>
                  <a:pt x="230" y="414"/>
                </a:lnTo>
                <a:lnTo>
                  <a:pt x="206" y="416"/>
                </a:lnTo>
                <a:lnTo>
                  <a:pt x="181" y="416"/>
                </a:lnTo>
                <a:lnTo>
                  <a:pt x="157" y="414"/>
                </a:lnTo>
                <a:lnTo>
                  <a:pt x="134" y="407"/>
                </a:lnTo>
                <a:lnTo>
                  <a:pt x="111" y="397"/>
                </a:lnTo>
                <a:lnTo>
                  <a:pt x="90" y="384"/>
                </a:lnTo>
                <a:lnTo>
                  <a:pt x="70" y="369"/>
                </a:lnTo>
                <a:lnTo>
                  <a:pt x="52" y="351"/>
                </a:lnTo>
                <a:lnTo>
                  <a:pt x="37" y="331"/>
                </a:lnTo>
                <a:lnTo>
                  <a:pt x="24" y="308"/>
                </a:lnTo>
                <a:lnTo>
                  <a:pt x="14" y="285"/>
                </a:lnTo>
                <a:lnTo>
                  <a:pt x="7" y="260"/>
                </a:lnTo>
                <a:lnTo>
                  <a:pt x="2" y="234"/>
                </a:lnTo>
                <a:lnTo>
                  <a:pt x="0" y="209"/>
                </a:lnTo>
                <a:close/>
              </a:path>
            </a:pathLst>
          </a:custGeom>
          <a:solidFill>
            <a:srgbClr val="FFFF00"/>
          </a:solidFill>
          <a:ln w="0">
            <a:solidFill>
              <a:srgbClr val="000000"/>
            </a:solidFill>
            <a:prstDash val="solid"/>
            <a:round/>
            <a:headEnd/>
            <a:tailEnd/>
          </a:ln>
        </p:spPr>
        <p:txBody>
          <a:bodyPr/>
          <a:lstStyle/>
          <a:p>
            <a:endParaRPr lang="en-GB"/>
          </a:p>
        </p:txBody>
      </p:sp>
      <p:sp>
        <p:nvSpPr>
          <p:cNvPr id="33" name="Rectangle 37">
            <a:extLst>
              <a:ext uri="{FF2B5EF4-FFF2-40B4-BE49-F238E27FC236}">
                <a16:creationId xmlns:a16="http://schemas.microsoft.com/office/drawing/2014/main" id="{C168EDA8-04ED-4034-AF09-AB509B93DF02}"/>
              </a:ext>
            </a:extLst>
          </p:cNvPr>
          <p:cNvSpPr>
            <a:spLocks noChangeArrowheads="1"/>
          </p:cNvSpPr>
          <p:nvPr/>
        </p:nvSpPr>
        <p:spPr bwMode="auto">
          <a:xfrm>
            <a:off x="8618538" y="5353050"/>
            <a:ext cx="3413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PARK</a:t>
            </a:r>
            <a:endParaRPr lang="en-US" altLang="en-US"/>
          </a:p>
        </p:txBody>
      </p:sp>
      <p:sp>
        <p:nvSpPr>
          <p:cNvPr id="34" name="Rectangle 38">
            <a:extLst>
              <a:ext uri="{FF2B5EF4-FFF2-40B4-BE49-F238E27FC236}">
                <a16:creationId xmlns:a16="http://schemas.microsoft.com/office/drawing/2014/main" id="{F8D86919-DB9A-4757-A45F-A0D71F698D68}"/>
              </a:ext>
            </a:extLst>
          </p:cNvPr>
          <p:cNvSpPr>
            <a:spLocks noChangeArrowheads="1"/>
          </p:cNvSpPr>
          <p:nvPr/>
        </p:nvSpPr>
        <p:spPr bwMode="auto">
          <a:xfrm>
            <a:off x="8647113" y="5492750"/>
            <a:ext cx="279400"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i="1">
                <a:solidFill>
                  <a:srgbClr val="000000"/>
                </a:solidFill>
              </a:rPr>
              <a:t>PMA</a:t>
            </a:r>
            <a:endParaRPr lang="en-US" altLang="en-US"/>
          </a:p>
        </p:txBody>
      </p:sp>
      <p:sp>
        <p:nvSpPr>
          <p:cNvPr id="35" name="Line 39">
            <a:extLst>
              <a:ext uri="{FF2B5EF4-FFF2-40B4-BE49-F238E27FC236}">
                <a16:creationId xmlns:a16="http://schemas.microsoft.com/office/drawing/2014/main" id="{2EA29DF6-2E10-4646-A536-6006B7955CA8}"/>
              </a:ext>
            </a:extLst>
          </p:cNvPr>
          <p:cNvSpPr>
            <a:spLocks noChangeShapeType="1"/>
          </p:cNvSpPr>
          <p:nvPr/>
        </p:nvSpPr>
        <p:spPr bwMode="auto">
          <a:xfrm>
            <a:off x="9744075" y="4529138"/>
            <a:ext cx="342900" cy="566737"/>
          </a:xfrm>
          <a:prstGeom prst="line">
            <a:avLst/>
          </a:prstGeom>
          <a:noFill/>
          <a:ln w="33338">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6" name="Freeform 40">
            <a:extLst>
              <a:ext uri="{FF2B5EF4-FFF2-40B4-BE49-F238E27FC236}">
                <a16:creationId xmlns:a16="http://schemas.microsoft.com/office/drawing/2014/main" id="{DBC8DA30-FABC-48CB-A87D-80465EF3859E}"/>
              </a:ext>
            </a:extLst>
          </p:cNvPr>
          <p:cNvSpPr>
            <a:spLocks/>
          </p:cNvSpPr>
          <p:nvPr/>
        </p:nvSpPr>
        <p:spPr bwMode="auto">
          <a:xfrm>
            <a:off x="9685338" y="4432300"/>
            <a:ext cx="117475" cy="146050"/>
          </a:xfrm>
          <a:custGeom>
            <a:avLst/>
            <a:gdLst>
              <a:gd name="T0" fmla="*/ 15875 w 74"/>
              <a:gd name="T1" fmla="*/ 146050 h 92"/>
              <a:gd name="T2" fmla="*/ 0 w 74"/>
              <a:gd name="T3" fmla="*/ 0 h 92"/>
              <a:gd name="T4" fmla="*/ 117475 w 74"/>
              <a:gd name="T5" fmla="*/ 73025 h 92"/>
              <a:gd name="T6" fmla="*/ 15875 w 74"/>
              <a:gd name="T7" fmla="*/ 146050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92">
                <a:moveTo>
                  <a:pt x="10" y="92"/>
                </a:moveTo>
                <a:lnTo>
                  <a:pt x="0" y="0"/>
                </a:lnTo>
                <a:lnTo>
                  <a:pt x="74" y="46"/>
                </a:lnTo>
                <a:lnTo>
                  <a:pt x="10" y="92"/>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7" name="Freeform 41">
            <a:extLst>
              <a:ext uri="{FF2B5EF4-FFF2-40B4-BE49-F238E27FC236}">
                <a16:creationId xmlns:a16="http://schemas.microsoft.com/office/drawing/2014/main" id="{270B173B-BB37-4776-B3FD-21128758DEC8}"/>
              </a:ext>
            </a:extLst>
          </p:cNvPr>
          <p:cNvSpPr>
            <a:spLocks/>
          </p:cNvSpPr>
          <p:nvPr/>
        </p:nvSpPr>
        <p:spPr bwMode="auto">
          <a:xfrm>
            <a:off x="10028238" y="5048250"/>
            <a:ext cx="117475" cy="144463"/>
          </a:xfrm>
          <a:custGeom>
            <a:avLst/>
            <a:gdLst>
              <a:gd name="T0" fmla="*/ 101600 w 74"/>
              <a:gd name="T1" fmla="*/ 0 h 91"/>
              <a:gd name="T2" fmla="*/ 117475 w 74"/>
              <a:gd name="T3" fmla="*/ 144463 h 91"/>
              <a:gd name="T4" fmla="*/ 0 w 74"/>
              <a:gd name="T5" fmla="*/ 71438 h 91"/>
              <a:gd name="T6" fmla="*/ 101600 w 74"/>
              <a:gd name="T7" fmla="*/ 0 h 9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4" h="91">
                <a:moveTo>
                  <a:pt x="64" y="0"/>
                </a:moveTo>
                <a:lnTo>
                  <a:pt x="74" y="91"/>
                </a:lnTo>
                <a:lnTo>
                  <a:pt x="0" y="45"/>
                </a:lnTo>
                <a:lnTo>
                  <a:pt x="64" y="0"/>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38" name="Line 42">
            <a:extLst>
              <a:ext uri="{FF2B5EF4-FFF2-40B4-BE49-F238E27FC236}">
                <a16:creationId xmlns:a16="http://schemas.microsoft.com/office/drawing/2014/main" id="{CD5DF2CC-1E7F-462E-867C-EDA60EDECCC0}"/>
              </a:ext>
            </a:extLst>
          </p:cNvPr>
          <p:cNvSpPr>
            <a:spLocks noChangeShapeType="1"/>
          </p:cNvSpPr>
          <p:nvPr/>
        </p:nvSpPr>
        <p:spPr bwMode="auto">
          <a:xfrm flipH="1">
            <a:off x="8916988" y="4527550"/>
            <a:ext cx="339725" cy="536575"/>
          </a:xfrm>
          <a:prstGeom prst="line">
            <a:avLst/>
          </a:prstGeom>
          <a:noFill/>
          <a:ln w="33338">
            <a:solidFill>
              <a:srgbClr val="FF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39" name="Freeform 43">
            <a:extLst>
              <a:ext uri="{FF2B5EF4-FFF2-40B4-BE49-F238E27FC236}">
                <a16:creationId xmlns:a16="http://schemas.microsoft.com/office/drawing/2014/main" id="{9CEFB615-5C2F-4E60-BA10-C22CCE990CCA}"/>
              </a:ext>
            </a:extLst>
          </p:cNvPr>
          <p:cNvSpPr>
            <a:spLocks/>
          </p:cNvSpPr>
          <p:nvPr/>
        </p:nvSpPr>
        <p:spPr bwMode="auto">
          <a:xfrm>
            <a:off x="9197975" y="4432300"/>
            <a:ext cx="119063" cy="146050"/>
          </a:xfrm>
          <a:custGeom>
            <a:avLst/>
            <a:gdLst>
              <a:gd name="T0" fmla="*/ 0 w 75"/>
              <a:gd name="T1" fmla="*/ 71438 h 92"/>
              <a:gd name="T2" fmla="*/ 119063 w 75"/>
              <a:gd name="T3" fmla="*/ 0 h 92"/>
              <a:gd name="T4" fmla="*/ 100013 w 75"/>
              <a:gd name="T5" fmla="*/ 146050 h 92"/>
              <a:gd name="T6" fmla="*/ 0 w 75"/>
              <a:gd name="T7" fmla="*/ 71438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5" h="92">
                <a:moveTo>
                  <a:pt x="0" y="45"/>
                </a:moveTo>
                <a:lnTo>
                  <a:pt x="75" y="0"/>
                </a:lnTo>
                <a:lnTo>
                  <a:pt x="63" y="92"/>
                </a:lnTo>
                <a:lnTo>
                  <a:pt x="0" y="45"/>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sp>
        <p:nvSpPr>
          <p:cNvPr id="40" name="Freeform 44">
            <a:extLst>
              <a:ext uri="{FF2B5EF4-FFF2-40B4-BE49-F238E27FC236}">
                <a16:creationId xmlns:a16="http://schemas.microsoft.com/office/drawing/2014/main" id="{D2F5081E-B461-487B-9E25-E903CC1DB3DD}"/>
              </a:ext>
            </a:extLst>
          </p:cNvPr>
          <p:cNvSpPr>
            <a:spLocks/>
          </p:cNvSpPr>
          <p:nvPr/>
        </p:nvSpPr>
        <p:spPr bwMode="auto">
          <a:xfrm>
            <a:off x="8855075" y="5013325"/>
            <a:ext cx="120650" cy="146050"/>
          </a:xfrm>
          <a:custGeom>
            <a:avLst/>
            <a:gdLst>
              <a:gd name="T0" fmla="*/ 120650 w 76"/>
              <a:gd name="T1" fmla="*/ 74613 h 92"/>
              <a:gd name="T2" fmla="*/ 0 w 76"/>
              <a:gd name="T3" fmla="*/ 146050 h 92"/>
              <a:gd name="T4" fmla="*/ 19050 w 76"/>
              <a:gd name="T5" fmla="*/ 0 h 92"/>
              <a:gd name="T6" fmla="*/ 120650 w 76"/>
              <a:gd name="T7" fmla="*/ 74613 h 9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6" h="92">
                <a:moveTo>
                  <a:pt x="76" y="47"/>
                </a:moveTo>
                <a:lnTo>
                  <a:pt x="0" y="92"/>
                </a:lnTo>
                <a:lnTo>
                  <a:pt x="12" y="0"/>
                </a:lnTo>
                <a:lnTo>
                  <a:pt x="76" y="47"/>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GB"/>
          </a:p>
        </p:txBody>
      </p:sp>
      <p:grpSp>
        <p:nvGrpSpPr>
          <p:cNvPr id="41" name="Group 65">
            <a:extLst>
              <a:ext uri="{FF2B5EF4-FFF2-40B4-BE49-F238E27FC236}">
                <a16:creationId xmlns:a16="http://schemas.microsoft.com/office/drawing/2014/main" id="{E903B3E4-34E3-4E39-B8FC-1333E5323AEC}"/>
              </a:ext>
            </a:extLst>
          </p:cNvPr>
          <p:cNvGrpSpPr>
            <a:grpSpLocks/>
          </p:cNvGrpSpPr>
          <p:nvPr/>
        </p:nvGrpSpPr>
        <p:grpSpPr bwMode="auto">
          <a:xfrm>
            <a:off x="8255000" y="4740275"/>
            <a:ext cx="736600" cy="234950"/>
            <a:chOff x="3312" y="2852"/>
            <a:chExt cx="464" cy="148"/>
          </a:xfrm>
        </p:grpSpPr>
        <p:sp>
          <p:nvSpPr>
            <p:cNvPr id="42" name="Rectangle 45">
              <a:extLst>
                <a:ext uri="{FF2B5EF4-FFF2-40B4-BE49-F238E27FC236}">
                  <a16:creationId xmlns:a16="http://schemas.microsoft.com/office/drawing/2014/main" id="{D4128788-532F-471E-B980-F4736C06202A}"/>
                </a:ext>
              </a:extLst>
            </p:cNvPr>
            <p:cNvSpPr>
              <a:spLocks noChangeArrowheads="1"/>
            </p:cNvSpPr>
            <p:nvPr/>
          </p:nvSpPr>
          <p:spPr bwMode="auto">
            <a:xfrm>
              <a:off x="3312" y="2852"/>
              <a:ext cx="46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latin typeface="Courier New" panose="02070309020205020404" pitchFamily="49" charset="0"/>
                </a:rPr>
                <a:t>T   =2ms</a:t>
              </a:r>
              <a:endParaRPr lang="en-US" altLang="en-US" sz="1000">
                <a:latin typeface="Courier New" panose="02070309020205020404" pitchFamily="49" charset="0"/>
              </a:endParaRPr>
            </a:p>
          </p:txBody>
        </p:sp>
        <p:sp>
          <p:nvSpPr>
            <p:cNvPr id="43" name="Rectangle 46">
              <a:extLst>
                <a:ext uri="{FF2B5EF4-FFF2-40B4-BE49-F238E27FC236}">
                  <a16:creationId xmlns:a16="http://schemas.microsoft.com/office/drawing/2014/main" id="{FE55E977-A223-42D7-B277-FE738F885C8F}"/>
                </a:ext>
              </a:extLst>
            </p:cNvPr>
            <p:cNvSpPr>
              <a:spLocks noChangeArrowheads="1"/>
            </p:cNvSpPr>
            <p:nvPr/>
          </p:nvSpPr>
          <p:spPr bwMode="auto">
            <a:xfrm>
              <a:off x="3363" y="2904"/>
              <a:ext cx="19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000">
                  <a:solidFill>
                    <a:srgbClr val="000000"/>
                  </a:solidFill>
                  <a:latin typeface="Courier New" panose="02070309020205020404" pitchFamily="49" charset="0"/>
                </a:rPr>
                <a:t>tpcl</a:t>
              </a:r>
              <a:endParaRPr lang="en-US" altLang="en-US" sz="1000">
                <a:latin typeface="Courier New" panose="02070309020205020404" pitchFamily="49" charset="0"/>
              </a:endParaRPr>
            </a:p>
          </p:txBody>
        </p:sp>
      </p:grpSp>
      <p:sp>
        <p:nvSpPr>
          <p:cNvPr id="44" name="Rectangle 52">
            <a:extLst>
              <a:ext uri="{FF2B5EF4-FFF2-40B4-BE49-F238E27FC236}">
                <a16:creationId xmlns:a16="http://schemas.microsoft.com/office/drawing/2014/main" id="{83FB7CB3-27D2-4A45-9591-64882146AD1B}"/>
              </a:ext>
            </a:extLst>
          </p:cNvPr>
          <p:cNvSpPr>
            <a:spLocks noChangeArrowheads="1"/>
          </p:cNvSpPr>
          <p:nvPr/>
        </p:nvSpPr>
        <p:spPr bwMode="auto">
          <a:xfrm>
            <a:off x="7067550" y="5380038"/>
            <a:ext cx="785813" cy="350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ctr"/>
            <a:r>
              <a:rPr lang="en-US" altLang="en-US" sz="1100" b="1">
                <a:solidFill>
                  <a:srgbClr val="000000"/>
                </a:solidFill>
              </a:rPr>
              <a:t>Low-</a:t>
            </a:r>
            <a:r>
              <a:rPr lang="en-US" altLang="en-US" sz="1200" b="1">
                <a:solidFill>
                  <a:srgbClr val="000000"/>
                </a:solidFill>
                <a:latin typeface="Courier New" panose="02070309020205020404" pitchFamily="49" charset="0"/>
              </a:rPr>
              <a:t>power</a:t>
            </a:r>
            <a:endParaRPr lang="en-US" altLang="en-US" sz="1100" b="1">
              <a:solidFill>
                <a:srgbClr val="000000"/>
              </a:solidFill>
            </a:endParaRPr>
          </a:p>
          <a:p>
            <a:pPr algn="ctr"/>
            <a:r>
              <a:rPr lang="en-US" altLang="en-US" sz="1100" b="1">
                <a:solidFill>
                  <a:srgbClr val="000000"/>
                </a:solidFill>
              </a:rPr>
              <a:t>states</a:t>
            </a:r>
            <a:endParaRPr lang="en-US" altLang="en-US"/>
          </a:p>
        </p:txBody>
      </p:sp>
      <p:sp>
        <p:nvSpPr>
          <p:cNvPr id="45" name="Rectangle 54">
            <a:extLst>
              <a:ext uri="{FF2B5EF4-FFF2-40B4-BE49-F238E27FC236}">
                <a16:creationId xmlns:a16="http://schemas.microsoft.com/office/drawing/2014/main" id="{745E66A6-0836-4A71-A415-0A75DFEAD4C5}"/>
              </a:ext>
            </a:extLst>
          </p:cNvPr>
          <p:cNvSpPr>
            <a:spLocks noChangeArrowheads="1"/>
          </p:cNvSpPr>
          <p:nvPr/>
        </p:nvSpPr>
        <p:spPr bwMode="auto">
          <a:xfrm>
            <a:off x="7251700" y="4054475"/>
            <a:ext cx="41910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ctr"/>
            <a:r>
              <a:rPr lang="en-US" altLang="en-US" sz="1100" b="1">
                <a:solidFill>
                  <a:srgbClr val="000000"/>
                </a:solidFill>
              </a:rPr>
              <a:t>Active</a:t>
            </a:r>
          </a:p>
          <a:p>
            <a:pPr algn="ctr"/>
            <a:r>
              <a:rPr lang="en-US" altLang="en-US" sz="1100" b="1">
                <a:solidFill>
                  <a:srgbClr val="000000"/>
                </a:solidFill>
              </a:rPr>
              <a:t>states</a:t>
            </a:r>
            <a:endParaRPr lang="en-US" altLang="en-US"/>
          </a:p>
        </p:txBody>
      </p:sp>
      <p:sp>
        <p:nvSpPr>
          <p:cNvPr id="46" name="Freeform 56">
            <a:extLst>
              <a:ext uri="{FF2B5EF4-FFF2-40B4-BE49-F238E27FC236}">
                <a16:creationId xmlns:a16="http://schemas.microsoft.com/office/drawing/2014/main" id="{87EE28F2-8D39-4360-BB3F-E9FA14D6AE16}"/>
              </a:ext>
            </a:extLst>
          </p:cNvPr>
          <p:cNvSpPr>
            <a:spLocks/>
          </p:cNvSpPr>
          <p:nvPr/>
        </p:nvSpPr>
        <p:spPr bwMode="auto">
          <a:xfrm>
            <a:off x="8763000" y="1516063"/>
            <a:ext cx="615950" cy="661987"/>
          </a:xfrm>
          <a:custGeom>
            <a:avLst/>
            <a:gdLst>
              <a:gd name="T0" fmla="*/ 0 w 388"/>
              <a:gd name="T1" fmla="*/ 330200 h 417"/>
              <a:gd name="T2" fmla="*/ 3175 w 388"/>
              <a:gd name="T3" fmla="*/ 290512 h 417"/>
              <a:gd name="T4" fmla="*/ 11113 w 388"/>
              <a:gd name="T5" fmla="*/ 247650 h 417"/>
              <a:gd name="T6" fmla="*/ 22225 w 388"/>
              <a:gd name="T7" fmla="*/ 207962 h 417"/>
              <a:gd name="T8" fmla="*/ 39688 w 388"/>
              <a:gd name="T9" fmla="*/ 169862 h 417"/>
              <a:gd name="T10" fmla="*/ 58738 w 388"/>
              <a:gd name="T11" fmla="*/ 134937 h 417"/>
              <a:gd name="T12" fmla="*/ 84138 w 388"/>
              <a:gd name="T13" fmla="*/ 104775 h 417"/>
              <a:gd name="T14" fmla="*/ 112713 w 388"/>
              <a:gd name="T15" fmla="*/ 74612 h 417"/>
              <a:gd name="T16" fmla="*/ 142875 w 388"/>
              <a:gd name="T17" fmla="*/ 50800 h 417"/>
              <a:gd name="T18" fmla="*/ 177800 w 388"/>
              <a:gd name="T19" fmla="*/ 30162 h 417"/>
              <a:gd name="T20" fmla="*/ 214313 w 388"/>
              <a:gd name="T21" fmla="*/ 15875 h 417"/>
              <a:gd name="T22" fmla="*/ 250825 w 388"/>
              <a:gd name="T23" fmla="*/ 4762 h 417"/>
              <a:gd name="T24" fmla="*/ 288925 w 388"/>
              <a:gd name="T25" fmla="*/ 0 h 417"/>
              <a:gd name="T26" fmla="*/ 327025 w 388"/>
              <a:gd name="T27" fmla="*/ 0 h 417"/>
              <a:gd name="T28" fmla="*/ 365125 w 388"/>
              <a:gd name="T29" fmla="*/ 4762 h 417"/>
              <a:gd name="T30" fmla="*/ 403225 w 388"/>
              <a:gd name="T31" fmla="*/ 15875 h 417"/>
              <a:gd name="T32" fmla="*/ 438150 w 388"/>
              <a:gd name="T33" fmla="*/ 30162 h 417"/>
              <a:gd name="T34" fmla="*/ 473075 w 388"/>
              <a:gd name="T35" fmla="*/ 50800 h 417"/>
              <a:gd name="T36" fmla="*/ 503238 w 388"/>
              <a:gd name="T37" fmla="*/ 74612 h 417"/>
              <a:gd name="T38" fmla="*/ 531813 w 388"/>
              <a:gd name="T39" fmla="*/ 104775 h 417"/>
              <a:gd name="T40" fmla="*/ 557213 w 388"/>
              <a:gd name="T41" fmla="*/ 134937 h 417"/>
              <a:gd name="T42" fmla="*/ 577850 w 388"/>
              <a:gd name="T43" fmla="*/ 169862 h 417"/>
              <a:gd name="T44" fmla="*/ 593725 w 388"/>
              <a:gd name="T45" fmla="*/ 207962 h 417"/>
              <a:gd name="T46" fmla="*/ 604838 w 388"/>
              <a:gd name="T47" fmla="*/ 247650 h 417"/>
              <a:gd name="T48" fmla="*/ 612775 w 388"/>
              <a:gd name="T49" fmla="*/ 290512 h 417"/>
              <a:gd name="T50" fmla="*/ 615950 w 388"/>
              <a:gd name="T51" fmla="*/ 330200 h 417"/>
              <a:gd name="T52" fmla="*/ 612775 w 388"/>
              <a:gd name="T53" fmla="*/ 373062 h 417"/>
              <a:gd name="T54" fmla="*/ 604838 w 388"/>
              <a:gd name="T55" fmla="*/ 412750 h 417"/>
              <a:gd name="T56" fmla="*/ 593725 w 388"/>
              <a:gd name="T57" fmla="*/ 452437 h 417"/>
              <a:gd name="T58" fmla="*/ 577850 w 388"/>
              <a:gd name="T59" fmla="*/ 490537 h 417"/>
              <a:gd name="T60" fmla="*/ 557213 w 388"/>
              <a:gd name="T61" fmla="*/ 525462 h 417"/>
              <a:gd name="T62" fmla="*/ 531813 w 388"/>
              <a:gd name="T63" fmla="*/ 557212 h 417"/>
              <a:gd name="T64" fmla="*/ 503238 w 388"/>
              <a:gd name="T65" fmla="*/ 585787 h 417"/>
              <a:gd name="T66" fmla="*/ 473075 w 388"/>
              <a:gd name="T67" fmla="*/ 611187 h 417"/>
              <a:gd name="T68" fmla="*/ 438150 w 388"/>
              <a:gd name="T69" fmla="*/ 630237 h 417"/>
              <a:gd name="T70" fmla="*/ 403225 w 388"/>
              <a:gd name="T71" fmla="*/ 646112 h 417"/>
              <a:gd name="T72" fmla="*/ 365125 w 388"/>
              <a:gd name="T73" fmla="*/ 655637 h 417"/>
              <a:gd name="T74" fmla="*/ 327025 w 388"/>
              <a:gd name="T75" fmla="*/ 661987 h 417"/>
              <a:gd name="T76" fmla="*/ 288925 w 388"/>
              <a:gd name="T77" fmla="*/ 661987 h 417"/>
              <a:gd name="T78" fmla="*/ 250825 w 388"/>
              <a:gd name="T79" fmla="*/ 655637 h 417"/>
              <a:gd name="T80" fmla="*/ 214313 w 388"/>
              <a:gd name="T81" fmla="*/ 646112 h 417"/>
              <a:gd name="T82" fmla="*/ 177800 w 388"/>
              <a:gd name="T83" fmla="*/ 630237 h 417"/>
              <a:gd name="T84" fmla="*/ 142875 w 388"/>
              <a:gd name="T85" fmla="*/ 611187 h 417"/>
              <a:gd name="T86" fmla="*/ 112713 w 388"/>
              <a:gd name="T87" fmla="*/ 585787 h 417"/>
              <a:gd name="T88" fmla="*/ 84138 w 388"/>
              <a:gd name="T89" fmla="*/ 557212 h 417"/>
              <a:gd name="T90" fmla="*/ 58738 w 388"/>
              <a:gd name="T91" fmla="*/ 525462 h 417"/>
              <a:gd name="T92" fmla="*/ 39688 w 388"/>
              <a:gd name="T93" fmla="*/ 490537 h 417"/>
              <a:gd name="T94" fmla="*/ 22225 w 388"/>
              <a:gd name="T95" fmla="*/ 452437 h 417"/>
              <a:gd name="T96" fmla="*/ 11113 w 388"/>
              <a:gd name="T97" fmla="*/ 412750 h 417"/>
              <a:gd name="T98" fmla="*/ 3175 w 388"/>
              <a:gd name="T99" fmla="*/ 373062 h 417"/>
              <a:gd name="T100" fmla="*/ 0 w 388"/>
              <a:gd name="T101" fmla="*/ 330200 h 41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88" h="417">
                <a:moveTo>
                  <a:pt x="0" y="208"/>
                </a:moveTo>
                <a:lnTo>
                  <a:pt x="2" y="183"/>
                </a:lnTo>
                <a:lnTo>
                  <a:pt x="7" y="156"/>
                </a:lnTo>
                <a:lnTo>
                  <a:pt x="14" y="131"/>
                </a:lnTo>
                <a:lnTo>
                  <a:pt x="25" y="107"/>
                </a:lnTo>
                <a:lnTo>
                  <a:pt x="37" y="85"/>
                </a:lnTo>
                <a:lnTo>
                  <a:pt x="53" y="66"/>
                </a:lnTo>
                <a:lnTo>
                  <a:pt x="71" y="47"/>
                </a:lnTo>
                <a:lnTo>
                  <a:pt x="90" y="32"/>
                </a:lnTo>
                <a:lnTo>
                  <a:pt x="112" y="19"/>
                </a:lnTo>
                <a:lnTo>
                  <a:pt x="135" y="10"/>
                </a:lnTo>
                <a:lnTo>
                  <a:pt x="158" y="3"/>
                </a:lnTo>
                <a:lnTo>
                  <a:pt x="182" y="0"/>
                </a:lnTo>
                <a:lnTo>
                  <a:pt x="206" y="0"/>
                </a:lnTo>
                <a:lnTo>
                  <a:pt x="230" y="3"/>
                </a:lnTo>
                <a:lnTo>
                  <a:pt x="254" y="10"/>
                </a:lnTo>
                <a:lnTo>
                  <a:pt x="276" y="19"/>
                </a:lnTo>
                <a:lnTo>
                  <a:pt x="298" y="32"/>
                </a:lnTo>
                <a:lnTo>
                  <a:pt x="317" y="47"/>
                </a:lnTo>
                <a:lnTo>
                  <a:pt x="335" y="66"/>
                </a:lnTo>
                <a:lnTo>
                  <a:pt x="351" y="85"/>
                </a:lnTo>
                <a:lnTo>
                  <a:pt x="364" y="107"/>
                </a:lnTo>
                <a:lnTo>
                  <a:pt x="374" y="131"/>
                </a:lnTo>
                <a:lnTo>
                  <a:pt x="381" y="156"/>
                </a:lnTo>
                <a:lnTo>
                  <a:pt x="386" y="183"/>
                </a:lnTo>
                <a:lnTo>
                  <a:pt x="388" y="208"/>
                </a:lnTo>
                <a:lnTo>
                  <a:pt x="386" y="235"/>
                </a:lnTo>
                <a:lnTo>
                  <a:pt x="381" y="260"/>
                </a:lnTo>
                <a:lnTo>
                  <a:pt x="374" y="285"/>
                </a:lnTo>
                <a:lnTo>
                  <a:pt x="364" y="309"/>
                </a:lnTo>
                <a:lnTo>
                  <a:pt x="351" y="331"/>
                </a:lnTo>
                <a:lnTo>
                  <a:pt x="335" y="351"/>
                </a:lnTo>
                <a:lnTo>
                  <a:pt x="317" y="369"/>
                </a:lnTo>
                <a:lnTo>
                  <a:pt x="298" y="385"/>
                </a:lnTo>
                <a:lnTo>
                  <a:pt x="276" y="397"/>
                </a:lnTo>
                <a:lnTo>
                  <a:pt x="254" y="407"/>
                </a:lnTo>
                <a:lnTo>
                  <a:pt x="230" y="413"/>
                </a:lnTo>
                <a:lnTo>
                  <a:pt x="206" y="417"/>
                </a:lnTo>
                <a:lnTo>
                  <a:pt x="182" y="417"/>
                </a:lnTo>
                <a:lnTo>
                  <a:pt x="158" y="413"/>
                </a:lnTo>
                <a:lnTo>
                  <a:pt x="135" y="407"/>
                </a:lnTo>
                <a:lnTo>
                  <a:pt x="112" y="397"/>
                </a:lnTo>
                <a:lnTo>
                  <a:pt x="90" y="385"/>
                </a:lnTo>
                <a:lnTo>
                  <a:pt x="71" y="369"/>
                </a:lnTo>
                <a:lnTo>
                  <a:pt x="53" y="351"/>
                </a:lnTo>
                <a:lnTo>
                  <a:pt x="37" y="331"/>
                </a:lnTo>
                <a:lnTo>
                  <a:pt x="25" y="309"/>
                </a:lnTo>
                <a:lnTo>
                  <a:pt x="14" y="285"/>
                </a:lnTo>
                <a:lnTo>
                  <a:pt x="7" y="260"/>
                </a:lnTo>
                <a:lnTo>
                  <a:pt x="2" y="235"/>
                </a:lnTo>
                <a:lnTo>
                  <a:pt x="0" y="208"/>
                </a:lnTo>
                <a:close/>
              </a:path>
            </a:pathLst>
          </a:custGeom>
          <a:solidFill>
            <a:srgbClr val="FFFF00"/>
          </a:solidFill>
          <a:ln w="0">
            <a:solidFill>
              <a:srgbClr val="000000"/>
            </a:solidFill>
            <a:prstDash val="solid"/>
            <a:round/>
            <a:headEnd/>
            <a:tailEnd/>
          </a:ln>
        </p:spPr>
        <p:txBody>
          <a:bodyPr/>
          <a:lstStyle/>
          <a:p>
            <a:endParaRPr lang="en-GB"/>
          </a:p>
        </p:txBody>
      </p:sp>
      <p:sp>
        <p:nvSpPr>
          <p:cNvPr id="47" name="Rectangle 57">
            <a:extLst>
              <a:ext uri="{FF2B5EF4-FFF2-40B4-BE49-F238E27FC236}">
                <a16:creationId xmlns:a16="http://schemas.microsoft.com/office/drawing/2014/main" id="{25BB78C9-5E68-4B40-A304-A883E68CD091}"/>
              </a:ext>
            </a:extLst>
          </p:cNvPr>
          <p:cNvSpPr>
            <a:spLocks noChangeArrowheads="1"/>
          </p:cNvSpPr>
          <p:nvPr/>
        </p:nvSpPr>
        <p:spPr bwMode="auto">
          <a:xfrm>
            <a:off x="8875713" y="1776413"/>
            <a:ext cx="442912" cy="16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900">
                <a:solidFill>
                  <a:srgbClr val="000000"/>
                </a:solidFill>
              </a:rPr>
              <a:t>Standby</a:t>
            </a:r>
            <a:endParaRPr lang="en-US" altLang="en-US"/>
          </a:p>
        </p:txBody>
      </p:sp>
      <p:sp>
        <p:nvSpPr>
          <p:cNvPr id="48" name="Rectangle 58">
            <a:extLst>
              <a:ext uri="{FF2B5EF4-FFF2-40B4-BE49-F238E27FC236}">
                <a16:creationId xmlns:a16="http://schemas.microsoft.com/office/drawing/2014/main" id="{95B0980A-10D3-426A-BCEF-A3E22EE1DBB4}"/>
              </a:ext>
            </a:extLst>
          </p:cNvPr>
          <p:cNvSpPr>
            <a:spLocks noChangeArrowheads="1"/>
          </p:cNvSpPr>
          <p:nvPr/>
        </p:nvSpPr>
        <p:spPr bwMode="auto">
          <a:xfrm>
            <a:off x="7000875" y="3060700"/>
            <a:ext cx="92075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ctr"/>
            <a:r>
              <a:rPr lang="en-US" altLang="en-US" sz="1200" b="1">
                <a:solidFill>
                  <a:srgbClr val="000000"/>
                </a:solidFill>
                <a:latin typeface="Courier New" panose="02070309020205020404" pitchFamily="49" charset="0"/>
              </a:rPr>
              <a:t>Connecting</a:t>
            </a:r>
          </a:p>
          <a:p>
            <a:pPr algn="ctr"/>
            <a:r>
              <a:rPr lang="en-US" altLang="en-US" sz="1200" b="1">
                <a:solidFill>
                  <a:srgbClr val="000000"/>
                </a:solidFill>
                <a:latin typeface="Courier New" panose="02070309020205020404" pitchFamily="49" charset="0"/>
              </a:rPr>
              <a:t>states</a:t>
            </a:r>
            <a:endParaRPr lang="en-US" altLang="en-US" sz="1200">
              <a:latin typeface="Courier New" panose="02070309020205020404" pitchFamily="49" charset="0"/>
            </a:endParaRPr>
          </a:p>
        </p:txBody>
      </p:sp>
      <p:sp>
        <p:nvSpPr>
          <p:cNvPr id="49" name="Rectangle 60">
            <a:extLst>
              <a:ext uri="{FF2B5EF4-FFF2-40B4-BE49-F238E27FC236}">
                <a16:creationId xmlns:a16="http://schemas.microsoft.com/office/drawing/2014/main" id="{239C5CB6-2205-4342-9EDA-A30C5FE20816}"/>
              </a:ext>
            </a:extLst>
          </p:cNvPr>
          <p:cNvSpPr>
            <a:spLocks noChangeArrowheads="1"/>
          </p:cNvSpPr>
          <p:nvPr/>
        </p:nvSpPr>
        <p:spPr bwMode="auto">
          <a:xfrm>
            <a:off x="6908800" y="1735138"/>
            <a:ext cx="11049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ctr"/>
            <a:r>
              <a:rPr lang="en-US" altLang="en-US" sz="1200" b="1">
                <a:solidFill>
                  <a:srgbClr val="000000"/>
                </a:solidFill>
                <a:latin typeface="Courier New" panose="02070309020205020404" pitchFamily="49" charset="0"/>
              </a:rPr>
              <a:t>Unconnected:</a:t>
            </a:r>
          </a:p>
          <a:p>
            <a:pPr algn="ctr"/>
            <a:r>
              <a:rPr lang="en-US" altLang="en-US" sz="1200" b="1">
                <a:solidFill>
                  <a:srgbClr val="000000"/>
                </a:solidFill>
                <a:latin typeface="Courier New" panose="02070309020205020404" pitchFamily="49" charset="0"/>
              </a:rPr>
              <a:t>Standby</a:t>
            </a:r>
            <a:endParaRPr lang="en-US" altLang="en-US" sz="1200">
              <a:latin typeface="Courier New" panose="02070309020205020404" pitchFamily="49" charset="0"/>
            </a:endParaRPr>
          </a:p>
        </p:txBody>
      </p:sp>
      <p:sp>
        <p:nvSpPr>
          <p:cNvPr id="50" name="Rectangle 62">
            <a:extLst>
              <a:ext uri="{FF2B5EF4-FFF2-40B4-BE49-F238E27FC236}">
                <a16:creationId xmlns:a16="http://schemas.microsoft.com/office/drawing/2014/main" id="{7CF9A8B8-435C-467B-9658-252AB79EC50A}"/>
              </a:ext>
            </a:extLst>
          </p:cNvPr>
          <p:cNvSpPr>
            <a:spLocks noChangeArrowheads="1"/>
          </p:cNvSpPr>
          <p:nvPr/>
        </p:nvSpPr>
        <p:spPr bwMode="auto">
          <a:xfrm rot="17615704">
            <a:off x="7938294" y="2550319"/>
            <a:ext cx="59055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300">
                <a:solidFill>
                  <a:srgbClr val="000000"/>
                </a:solidFill>
                <a:latin typeface="Courier New" panose="02070309020205020404" pitchFamily="49" charset="0"/>
              </a:rPr>
              <a:t>Detach</a:t>
            </a:r>
            <a:endParaRPr lang="en-US" altLang="en-US"/>
          </a:p>
        </p:txBody>
      </p:sp>
      <p:grpSp>
        <p:nvGrpSpPr>
          <p:cNvPr id="51" name="Group 66">
            <a:extLst>
              <a:ext uri="{FF2B5EF4-FFF2-40B4-BE49-F238E27FC236}">
                <a16:creationId xmlns:a16="http://schemas.microsoft.com/office/drawing/2014/main" id="{E3EE12FB-C561-476D-AE72-261AE5F3E5C3}"/>
              </a:ext>
            </a:extLst>
          </p:cNvPr>
          <p:cNvGrpSpPr>
            <a:grpSpLocks/>
          </p:cNvGrpSpPr>
          <p:nvPr/>
        </p:nvGrpSpPr>
        <p:grpSpPr bwMode="auto">
          <a:xfrm>
            <a:off x="9906000" y="4670425"/>
            <a:ext cx="736600" cy="234950"/>
            <a:chOff x="3312" y="2852"/>
            <a:chExt cx="464" cy="148"/>
          </a:xfrm>
        </p:grpSpPr>
        <p:sp>
          <p:nvSpPr>
            <p:cNvPr id="52" name="Rectangle 67">
              <a:extLst>
                <a:ext uri="{FF2B5EF4-FFF2-40B4-BE49-F238E27FC236}">
                  <a16:creationId xmlns:a16="http://schemas.microsoft.com/office/drawing/2014/main" id="{EA3FACAE-3318-4BC4-A068-8164A33BAE52}"/>
                </a:ext>
              </a:extLst>
            </p:cNvPr>
            <p:cNvSpPr>
              <a:spLocks noChangeArrowheads="1"/>
            </p:cNvSpPr>
            <p:nvPr/>
          </p:nvSpPr>
          <p:spPr bwMode="auto">
            <a:xfrm>
              <a:off x="3312" y="2852"/>
              <a:ext cx="464"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latin typeface="Courier New" panose="02070309020205020404" pitchFamily="49" charset="0"/>
                </a:rPr>
                <a:t>T   =2ms</a:t>
              </a:r>
              <a:endParaRPr lang="en-US" altLang="en-US" sz="1000">
                <a:latin typeface="Courier New" panose="02070309020205020404" pitchFamily="49" charset="0"/>
              </a:endParaRPr>
            </a:p>
          </p:txBody>
        </p:sp>
        <p:sp>
          <p:nvSpPr>
            <p:cNvPr id="53" name="Rectangle 68">
              <a:extLst>
                <a:ext uri="{FF2B5EF4-FFF2-40B4-BE49-F238E27FC236}">
                  <a16:creationId xmlns:a16="http://schemas.microsoft.com/office/drawing/2014/main" id="{F388A57B-86D1-474D-9659-390CAF07677A}"/>
                </a:ext>
              </a:extLst>
            </p:cNvPr>
            <p:cNvSpPr>
              <a:spLocks noChangeArrowheads="1"/>
            </p:cNvSpPr>
            <p:nvPr/>
          </p:nvSpPr>
          <p:spPr bwMode="auto">
            <a:xfrm>
              <a:off x="3363" y="2904"/>
              <a:ext cx="19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000">
                  <a:solidFill>
                    <a:srgbClr val="000000"/>
                  </a:solidFill>
                  <a:latin typeface="Courier New" panose="02070309020205020404" pitchFamily="49" charset="0"/>
                </a:rPr>
                <a:t>tpcl</a:t>
              </a:r>
              <a:endParaRPr lang="en-US" altLang="en-US" sz="1000">
                <a:latin typeface="Courier New" panose="02070309020205020404" pitchFamily="49" charset="0"/>
              </a:endParaRPr>
            </a:p>
          </p:txBody>
        </p:sp>
      </p:grpSp>
      <p:grpSp>
        <p:nvGrpSpPr>
          <p:cNvPr id="54" name="Group 69">
            <a:extLst>
              <a:ext uri="{FF2B5EF4-FFF2-40B4-BE49-F238E27FC236}">
                <a16:creationId xmlns:a16="http://schemas.microsoft.com/office/drawing/2014/main" id="{69D3F56E-3A13-4CDE-AD71-94FA396F0D6D}"/>
              </a:ext>
            </a:extLst>
          </p:cNvPr>
          <p:cNvGrpSpPr>
            <a:grpSpLocks/>
          </p:cNvGrpSpPr>
          <p:nvPr/>
        </p:nvGrpSpPr>
        <p:grpSpPr bwMode="auto">
          <a:xfrm>
            <a:off x="10058400" y="3603625"/>
            <a:ext cx="828675" cy="234950"/>
            <a:chOff x="3312" y="2852"/>
            <a:chExt cx="522" cy="148"/>
          </a:xfrm>
        </p:grpSpPr>
        <p:sp>
          <p:nvSpPr>
            <p:cNvPr id="55" name="Rectangle 70">
              <a:extLst>
                <a:ext uri="{FF2B5EF4-FFF2-40B4-BE49-F238E27FC236}">
                  <a16:creationId xmlns:a16="http://schemas.microsoft.com/office/drawing/2014/main" id="{E6AA57D9-6960-413D-8EE4-7B8520F8367C}"/>
                </a:ext>
              </a:extLst>
            </p:cNvPr>
            <p:cNvSpPr>
              <a:spLocks noChangeArrowheads="1"/>
            </p:cNvSpPr>
            <p:nvPr/>
          </p:nvSpPr>
          <p:spPr bwMode="auto">
            <a:xfrm>
              <a:off x="3312" y="2852"/>
              <a:ext cx="522"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latin typeface="Courier New" panose="02070309020205020404" pitchFamily="49" charset="0"/>
                </a:rPr>
                <a:t>T   =0.6s</a:t>
              </a:r>
              <a:endParaRPr lang="en-US" altLang="en-US" sz="1000">
                <a:latin typeface="Courier New" panose="02070309020205020404" pitchFamily="49" charset="0"/>
              </a:endParaRPr>
            </a:p>
          </p:txBody>
        </p:sp>
        <p:sp>
          <p:nvSpPr>
            <p:cNvPr id="56" name="Rectangle 71">
              <a:extLst>
                <a:ext uri="{FF2B5EF4-FFF2-40B4-BE49-F238E27FC236}">
                  <a16:creationId xmlns:a16="http://schemas.microsoft.com/office/drawing/2014/main" id="{61ECD74C-3F74-4BD8-9759-9B684998CA23}"/>
                </a:ext>
              </a:extLst>
            </p:cNvPr>
            <p:cNvSpPr>
              <a:spLocks noChangeArrowheads="1"/>
            </p:cNvSpPr>
            <p:nvPr/>
          </p:nvSpPr>
          <p:spPr bwMode="auto">
            <a:xfrm>
              <a:off x="3363" y="2904"/>
              <a:ext cx="19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000">
                  <a:solidFill>
                    <a:srgbClr val="000000"/>
                  </a:solidFill>
                  <a:latin typeface="Courier New" panose="02070309020205020404" pitchFamily="49" charset="0"/>
                </a:rPr>
                <a:t>tpcl</a:t>
              </a:r>
              <a:endParaRPr lang="en-US" altLang="en-US" sz="1000">
                <a:latin typeface="Courier New" panose="02070309020205020404" pitchFamily="49" charset="0"/>
              </a:endParaRPr>
            </a:p>
          </p:txBody>
        </p:sp>
      </p:grpSp>
      <p:grpSp>
        <p:nvGrpSpPr>
          <p:cNvPr id="57" name="Group 72">
            <a:extLst>
              <a:ext uri="{FF2B5EF4-FFF2-40B4-BE49-F238E27FC236}">
                <a16:creationId xmlns:a16="http://schemas.microsoft.com/office/drawing/2014/main" id="{8EB07251-5712-4974-AFCD-ECCD7871F860}"/>
              </a:ext>
            </a:extLst>
          </p:cNvPr>
          <p:cNvGrpSpPr>
            <a:grpSpLocks/>
          </p:cNvGrpSpPr>
          <p:nvPr/>
        </p:nvGrpSpPr>
        <p:grpSpPr bwMode="auto">
          <a:xfrm>
            <a:off x="9109075" y="3216275"/>
            <a:ext cx="644525" cy="234950"/>
            <a:chOff x="3312" y="2852"/>
            <a:chExt cx="406" cy="148"/>
          </a:xfrm>
        </p:grpSpPr>
        <p:sp>
          <p:nvSpPr>
            <p:cNvPr id="58" name="Rectangle 73">
              <a:extLst>
                <a:ext uri="{FF2B5EF4-FFF2-40B4-BE49-F238E27FC236}">
                  <a16:creationId xmlns:a16="http://schemas.microsoft.com/office/drawing/2014/main" id="{EBD68024-44DE-449B-B0EF-7FB795233DEF}"/>
                </a:ext>
              </a:extLst>
            </p:cNvPr>
            <p:cNvSpPr>
              <a:spLocks noChangeArrowheads="1"/>
            </p:cNvSpPr>
            <p:nvPr/>
          </p:nvSpPr>
          <p:spPr bwMode="auto">
            <a:xfrm>
              <a:off x="3312" y="2852"/>
              <a:ext cx="40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latin typeface="Courier New" panose="02070309020205020404" pitchFamily="49" charset="0"/>
                </a:rPr>
                <a:t>T   =2s</a:t>
              </a:r>
              <a:endParaRPr lang="en-US" altLang="en-US" sz="1000">
                <a:latin typeface="Courier New" panose="02070309020205020404" pitchFamily="49" charset="0"/>
              </a:endParaRPr>
            </a:p>
          </p:txBody>
        </p:sp>
        <p:sp>
          <p:nvSpPr>
            <p:cNvPr id="59" name="Rectangle 74">
              <a:extLst>
                <a:ext uri="{FF2B5EF4-FFF2-40B4-BE49-F238E27FC236}">
                  <a16:creationId xmlns:a16="http://schemas.microsoft.com/office/drawing/2014/main" id="{D2A7BD07-3D9E-41AB-A9AA-2BFD49B366C9}"/>
                </a:ext>
              </a:extLst>
            </p:cNvPr>
            <p:cNvSpPr>
              <a:spLocks noChangeArrowheads="1"/>
            </p:cNvSpPr>
            <p:nvPr/>
          </p:nvSpPr>
          <p:spPr bwMode="auto">
            <a:xfrm>
              <a:off x="3363" y="2904"/>
              <a:ext cx="192"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000">
                  <a:solidFill>
                    <a:srgbClr val="000000"/>
                  </a:solidFill>
                  <a:latin typeface="Courier New" panose="02070309020205020404" pitchFamily="49" charset="0"/>
                </a:rPr>
                <a:t>tpcl</a:t>
              </a:r>
              <a:endParaRPr lang="en-US" altLang="en-US" sz="1000">
                <a:latin typeface="Courier New" panose="02070309020205020404" pitchFamily="49" charset="0"/>
              </a:endParaRPr>
            </a:p>
          </p:txBody>
        </p:sp>
      </p:grpSp>
      <p:sp>
        <p:nvSpPr>
          <p:cNvPr id="60" name="Text Box 75">
            <a:extLst>
              <a:ext uri="{FF2B5EF4-FFF2-40B4-BE49-F238E27FC236}">
                <a16:creationId xmlns:a16="http://schemas.microsoft.com/office/drawing/2014/main" id="{8A5B5A25-4E34-44A2-B875-A116454C36C0}"/>
              </a:ext>
            </a:extLst>
          </p:cNvPr>
          <p:cNvSpPr txBox="1">
            <a:spLocks noChangeArrowheads="1"/>
          </p:cNvSpPr>
          <p:nvPr/>
        </p:nvSpPr>
        <p:spPr bwMode="auto">
          <a:xfrm>
            <a:off x="8001000" y="5813425"/>
            <a:ext cx="1196975"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latin typeface="Courier New" panose="02070309020205020404" pitchFamily="49" charset="0"/>
              </a:rPr>
              <a:t>releases</a:t>
            </a:r>
          </a:p>
          <a:p>
            <a:pPr algn="l"/>
            <a:r>
              <a:rPr lang="en-US" altLang="en-US" sz="1200">
                <a:latin typeface="Courier New" panose="02070309020205020404" pitchFamily="49" charset="0"/>
              </a:rPr>
              <a:t>AMA address</a:t>
            </a:r>
          </a:p>
        </p:txBody>
      </p:sp>
      <p:sp>
        <p:nvSpPr>
          <p:cNvPr id="3" name="TextBox 2">
            <a:extLst>
              <a:ext uri="{FF2B5EF4-FFF2-40B4-BE49-F238E27FC236}">
                <a16:creationId xmlns:a16="http://schemas.microsoft.com/office/drawing/2014/main" id="{D58A87AE-687E-483F-B978-4BB067F59B45}"/>
              </a:ext>
            </a:extLst>
          </p:cNvPr>
          <p:cNvSpPr txBox="1"/>
          <p:nvPr/>
        </p:nvSpPr>
        <p:spPr>
          <a:xfrm>
            <a:off x="9532144" y="5938451"/>
            <a:ext cx="2141612" cy="276999"/>
          </a:xfrm>
          <a:prstGeom prst="rect">
            <a:avLst/>
          </a:prstGeom>
          <a:noFill/>
        </p:spPr>
        <p:txBody>
          <a:bodyPr wrap="none" rtlCol="0">
            <a:spAutoFit/>
          </a:bodyPr>
          <a:lstStyle/>
          <a:p>
            <a:r>
              <a:rPr lang="en-US" sz="1200" dirty="0"/>
              <a:t>AMA – Active Member Address</a:t>
            </a:r>
          </a:p>
        </p:txBody>
      </p:sp>
    </p:spTree>
    <p:extLst>
      <p:ext uri="{BB962C8B-B14F-4D97-AF65-F5344CB8AC3E}">
        <p14:creationId xmlns:p14="http://schemas.microsoft.com/office/powerpoint/2010/main" val="40861002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39F77-E04F-4E4D-B1DA-D69653DCA6C5}"/>
              </a:ext>
            </a:extLst>
          </p:cNvPr>
          <p:cNvSpPr>
            <a:spLocks noGrp="1"/>
          </p:cNvSpPr>
          <p:nvPr>
            <p:ph type="title"/>
          </p:nvPr>
        </p:nvSpPr>
        <p:spPr>
          <a:xfrm>
            <a:off x="0" y="1"/>
            <a:ext cx="12192000" cy="91440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BLUETOOTH INQUIRE PROCEDURE</a:t>
            </a:r>
          </a:p>
        </p:txBody>
      </p:sp>
      <p:sp>
        <p:nvSpPr>
          <p:cNvPr id="4" name="Rectangle 3">
            <a:extLst>
              <a:ext uri="{FF2B5EF4-FFF2-40B4-BE49-F238E27FC236}">
                <a16:creationId xmlns:a16="http://schemas.microsoft.com/office/drawing/2014/main" id="{19608817-DF90-4B98-8232-3AABE76F33E5}"/>
              </a:ext>
            </a:extLst>
          </p:cNvPr>
          <p:cNvSpPr txBox="1">
            <a:spLocks noChangeArrowheads="1"/>
          </p:cNvSpPr>
          <p:nvPr/>
        </p:nvSpPr>
        <p:spPr>
          <a:xfrm>
            <a:off x="611154" y="1579983"/>
            <a:ext cx="9780563" cy="4114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altLang="en-US" dirty="0"/>
              <a:t>Paging radio issues page packet with Inquire ID</a:t>
            </a:r>
          </a:p>
          <a:p>
            <a:pPr marL="514350" indent="-514350">
              <a:buFont typeface="+mj-lt"/>
              <a:buAutoNum type="arabicPeriod"/>
            </a:pPr>
            <a:r>
              <a:rPr lang="en-US" altLang="en-US" dirty="0"/>
              <a:t>Any radio doing an Inquire scan will respond with an FHS packet</a:t>
            </a:r>
          </a:p>
          <a:p>
            <a:pPr marL="914400" lvl="1" indent="-457200">
              <a:buFont typeface="+mj-lt"/>
              <a:buAutoNum type="alphaLcParenR"/>
            </a:pPr>
            <a:r>
              <a:rPr lang="en-US" altLang="en-US" dirty="0"/>
              <a:t>FHS packet gives Inquiring radio information to page</a:t>
            </a:r>
          </a:p>
          <a:p>
            <a:pPr marL="1428750" lvl="2" indent="-514350">
              <a:buFont typeface="+mj-lt"/>
              <a:buAutoNum type="romanUcPeriod"/>
            </a:pPr>
            <a:r>
              <a:rPr lang="en-US" altLang="en-US" b="1" i="1" dirty="0"/>
              <a:t>Device ID</a:t>
            </a:r>
            <a:endParaRPr lang="en-US" altLang="en-US" dirty="0"/>
          </a:p>
          <a:p>
            <a:pPr marL="1428750" lvl="2" indent="-514350">
              <a:buFont typeface="+mj-lt"/>
              <a:buAutoNum type="romanUcPeriod"/>
            </a:pPr>
            <a:r>
              <a:rPr lang="en-US" altLang="en-US" b="1" i="1" dirty="0"/>
              <a:t>Clock</a:t>
            </a:r>
            <a:endParaRPr lang="en-US" altLang="en-US" dirty="0"/>
          </a:p>
          <a:p>
            <a:pPr marL="914400" lvl="1" indent="-457200">
              <a:buFont typeface="+mj-lt"/>
              <a:buAutoNum type="alphaLcParenR"/>
            </a:pPr>
            <a:r>
              <a:rPr lang="en-US" altLang="en-US" dirty="0"/>
              <a:t>If there is a collision then radios wait a random number of slots before responding to the page inquire</a:t>
            </a:r>
          </a:p>
          <a:p>
            <a:pPr marL="514350" indent="-514350">
              <a:buFont typeface="+mj-lt"/>
              <a:buAutoNum type="arabicPeriod"/>
            </a:pPr>
            <a:r>
              <a:rPr lang="en-US" altLang="en-US" dirty="0"/>
              <a:t>After process is done, Inquiring radio has </a:t>
            </a:r>
            <a:r>
              <a:rPr lang="en-US" altLang="en-US" i="1" dirty="0"/>
              <a:t>Device IDs</a:t>
            </a:r>
            <a:r>
              <a:rPr lang="en-US" altLang="en-US" dirty="0"/>
              <a:t> and </a:t>
            </a:r>
            <a:r>
              <a:rPr lang="en-US" altLang="en-US" i="1" dirty="0"/>
              <a:t>Clocks speeds</a:t>
            </a:r>
            <a:r>
              <a:rPr lang="en-US" altLang="en-US" dirty="0"/>
              <a:t> of all radios in range</a:t>
            </a:r>
          </a:p>
        </p:txBody>
      </p:sp>
    </p:spTree>
    <p:extLst>
      <p:ext uri="{BB962C8B-B14F-4D97-AF65-F5344CB8AC3E}">
        <p14:creationId xmlns:p14="http://schemas.microsoft.com/office/powerpoint/2010/main" val="749588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AD6689-0AFE-4EC1-A001-3E6BE76C9E04}"/>
              </a:ext>
            </a:extLst>
          </p:cNvPr>
          <p:cNvSpPr>
            <a:spLocks noGrp="1"/>
          </p:cNvSpPr>
          <p:nvPr>
            <p:ph type="title"/>
          </p:nvPr>
        </p:nvSpPr>
        <p:spPr>
          <a:xfrm>
            <a:off x="0" y="32544"/>
            <a:ext cx="12192000" cy="13255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WORKING GROUP 802.15 AND THE OTHER</a:t>
            </a:r>
            <a:br>
              <a:rPr lang="en-GB" dirty="0"/>
            </a:br>
            <a:r>
              <a:rPr lang="en-GB" dirty="0"/>
              <a:t>IEEE WIRELESS STANDARDS AREAS</a:t>
            </a:r>
          </a:p>
        </p:txBody>
      </p:sp>
      <p:sp>
        <p:nvSpPr>
          <p:cNvPr id="4" name="Rectangle 23">
            <a:hlinkClick r:id="rId2" action="ppaction://hlinksldjump"/>
            <a:extLst>
              <a:ext uri="{FF2B5EF4-FFF2-40B4-BE49-F238E27FC236}">
                <a16:creationId xmlns:a16="http://schemas.microsoft.com/office/drawing/2014/main" id="{57348C86-B99B-48A0-A138-6EB4243386C5}"/>
              </a:ext>
            </a:extLst>
          </p:cNvPr>
          <p:cNvSpPr>
            <a:spLocks noChangeArrowheads="1"/>
          </p:cNvSpPr>
          <p:nvPr/>
        </p:nvSpPr>
        <p:spPr bwMode="auto">
          <a:xfrm>
            <a:off x="2131208" y="1561514"/>
            <a:ext cx="4803775" cy="4343400"/>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99CCFF"/>
            </a:extrusionClr>
            <a:contourClr>
              <a:srgbClr val="99CC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5" name="Rectangle 2">
            <a:extLst>
              <a:ext uri="{FF2B5EF4-FFF2-40B4-BE49-F238E27FC236}">
                <a16:creationId xmlns:a16="http://schemas.microsoft.com/office/drawing/2014/main" id="{7FA6483F-41D3-42DE-B84B-2E92F2927CC7}"/>
              </a:ext>
            </a:extLst>
          </p:cNvPr>
          <p:cNvSpPr txBox="1">
            <a:spLocks noChangeArrowheads="1"/>
          </p:cNvSpPr>
          <p:nvPr/>
        </p:nvSpPr>
        <p:spPr>
          <a:xfrm>
            <a:off x="2253446" y="1636127"/>
            <a:ext cx="4572000" cy="839787"/>
          </a:xfrm>
          <a:prstGeom prst="rect">
            <a:avLst/>
          </a:prstGeom>
          <a:noFill/>
          <a:ln>
            <a:solidFill>
              <a:schemeClr val="tx1"/>
            </a:solid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2000" b="1" dirty="0">
                <a:hlinkClick r:id="rId2" action="ppaction://hlinksldjump"/>
              </a:rPr>
              <a:t>IEEE 802.15 Wireless Personal Area Network (WPAN) Working Group</a:t>
            </a:r>
          </a:p>
        </p:txBody>
      </p:sp>
      <p:sp>
        <p:nvSpPr>
          <p:cNvPr id="6" name="Rectangle 4">
            <a:hlinkClick r:id="rId2" action="ppaction://hlinksldjump"/>
            <a:extLst>
              <a:ext uri="{FF2B5EF4-FFF2-40B4-BE49-F238E27FC236}">
                <a16:creationId xmlns:a16="http://schemas.microsoft.com/office/drawing/2014/main" id="{2DB4814E-9F15-4971-9D77-8B65FA04BE4D}"/>
              </a:ext>
            </a:extLst>
          </p:cNvPr>
          <p:cNvSpPr>
            <a:spLocks noChangeArrowheads="1"/>
          </p:cNvSpPr>
          <p:nvPr/>
        </p:nvSpPr>
        <p:spPr bwMode="auto">
          <a:xfrm>
            <a:off x="2253446" y="2552114"/>
            <a:ext cx="2136775" cy="9620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CCECFF"/>
            </a:extrusionClr>
            <a:contourClr>
              <a:srgbClr val="CCEC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7" name="Text Box 5">
            <a:hlinkClick r:id="rId2" action="ppaction://hlinksldjump"/>
            <a:extLst>
              <a:ext uri="{FF2B5EF4-FFF2-40B4-BE49-F238E27FC236}">
                <a16:creationId xmlns:a16="http://schemas.microsoft.com/office/drawing/2014/main" id="{93822835-AA3D-479B-A026-25C1775C3090}"/>
              </a:ext>
            </a:extLst>
          </p:cNvPr>
          <p:cNvSpPr txBox="1">
            <a:spLocks noChangeArrowheads="1"/>
          </p:cNvSpPr>
          <p:nvPr/>
        </p:nvSpPr>
        <p:spPr bwMode="auto">
          <a:xfrm>
            <a:off x="2201058" y="2734677"/>
            <a:ext cx="2241550" cy="587375"/>
          </a:xfrm>
          <a:prstGeom prst="rect">
            <a:avLst/>
          </a:prstGeom>
          <a:noFill/>
          <a:ln>
            <a:solidFill>
              <a:schemeClr val="bg1"/>
            </a:solidFill>
          </a:ln>
          <a:effec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0000"/>
              </a:lnSpc>
            </a:pPr>
            <a:r>
              <a:rPr lang="en-US" altLang="en-US" sz="1800" b="1" dirty="0">
                <a:latin typeface="Arial" panose="020B0604020202020204" pitchFamily="34" charset="0"/>
              </a:rPr>
              <a:t>Task Group 1</a:t>
            </a:r>
          </a:p>
          <a:p>
            <a:pPr algn="ctr" eaLnBrk="1" hangingPunct="1">
              <a:lnSpc>
                <a:spcPct val="90000"/>
              </a:lnSpc>
            </a:pPr>
            <a:r>
              <a:rPr lang="en-US" altLang="en-US" sz="1800" b="1" dirty="0">
                <a:latin typeface="Arial" panose="020B0604020202020204" pitchFamily="34" charset="0"/>
              </a:rPr>
              <a:t>WPAN/Bluetooth™</a:t>
            </a:r>
          </a:p>
        </p:txBody>
      </p:sp>
      <p:sp>
        <p:nvSpPr>
          <p:cNvPr id="8" name="Rectangle 6">
            <a:hlinkClick r:id="rId3" action="ppaction://hlinksldjump"/>
            <a:extLst>
              <a:ext uri="{FF2B5EF4-FFF2-40B4-BE49-F238E27FC236}">
                <a16:creationId xmlns:a16="http://schemas.microsoft.com/office/drawing/2014/main" id="{E5435573-2D81-4188-B416-2AC22EF3BCEE}"/>
              </a:ext>
            </a:extLst>
          </p:cNvPr>
          <p:cNvSpPr>
            <a:spLocks noChangeArrowheads="1"/>
          </p:cNvSpPr>
          <p:nvPr/>
        </p:nvSpPr>
        <p:spPr bwMode="auto">
          <a:xfrm>
            <a:off x="4652158" y="2552114"/>
            <a:ext cx="2136775" cy="9620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CCECFF"/>
            </a:extrusionClr>
            <a:contourClr>
              <a:srgbClr val="CCEC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9" name="Text Box 7">
            <a:hlinkClick r:id="rId3" action="ppaction://hlinksldjump"/>
            <a:extLst>
              <a:ext uri="{FF2B5EF4-FFF2-40B4-BE49-F238E27FC236}">
                <a16:creationId xmlns:a16="http://schemas.microsoft.com/office/drawing/2014/main" id="{D5F740D9-6655-480A-A6F4-9AB550B23A2C}"/>
              </a:ext>
            </a:extLst>
          </p:cNvPr>
          <p:cNvSpPr txBox="1">
            <a:spLocks noChangeArrowheads="1"/>
          </p:cNvSpPr>
          <p:nvPr/>
        </p:nvSpPr>
        <p:spPr bwMode="auto">
          <a:xfrm>
            <a:off x="4898221" y="2734677"/>
            <a:ext cx="1644650" cy="587375"/>
          </a:xfrm>
          <a:prstGeom prst="rect">
            <a:avLst/>
          </a:prstGeom>
          <a:noFill/>
          <a:ln>
            <a:solidFill>
              <a:schemeClr val="bg1"/>
            </a:solidFill>
          </a:ln>
          <a:effec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0000"/>
              </a:lnSpc>
            </a:pPr>
            <a:r>
              <a:rPr lang="en-US" altLang="en-US" sz="1800" b="1">
                <a:latin typeface="Arial" panose="020B0604020202020204" pitchFamily="34" charset="0"/>
              </a:rPr>
              <a:t>Task Group 2</a:t>
            </a:r>
          </a:p>
          <a:p>
            <a:pPr algn="ctr" eaLnBrk="1" hangingPunct="1">
              <a:lnSpc>
                <a:spcPct val="90000"/>
              </a:lnSpc>
            </a:pPr>
            <a:r>
              <a:rPr lang="en-US" altLang="en-US" sz="1800" b="1">
                <a:latin typeface="Arial" panose="020B0604020202020204" pitchFamily="34" charset="0"/>
              </a:rPr>
              <a:t>Coexistence</a:t>
            </a:r>
          </a:p>
        </p:txBody>
      </p:sp>
      <p:sp>
        <p:nvSpPr>
          <p:cNvPr id="10" name="Rectangle 8">
            <a:hlinkClick r:id="rId4" action="ppaction://hlinksldjump"/>
            <a:extLst>
              <a:ext uri="{FF2B5EF4-FFF2-40B4-BE49-F238E27FC236}">
                <a16:creationId xmlns:a16="http://schemas.microsoft.com/office/drawing/2014/main" id="{723B180B-96CE-441E-9B74-4A4ADE8E7F36}"/>
              </a:ext>
            </a:extLst>
          </p:cNvPr>
          <p:cNvSpPr>
            <a:spLocks noChangeArrowheads="1"/>
          </p:cNvSpPr>
          <p:nvPr/>
        </p:nvSpPr>
        <p:spPr bwMode="auto">
          <a:xfrm>
            <a:off x="2253446" y="3695114"/>
            <a:ext cx="2136775" cy="9620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CCECFF"/>
            </a:extrusionClr>
            <a:contourClr>
              <a:srgbClr val="CCEC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11" name="Text Box 9">
            <a:hlinkClick r:id="rId4" action="ppaction://hlinksldjump"/>
            <a:extLst>
              <a:ext uri="{FF2B5EF4-FFF2-40B4-BE49-F238E27FC236}">
                <a16:creationId xmlns:a16="http://schemas.microsoft.com/office/drawing/2014/main" id="{84D28627-84C3-48CF-A192-9EF1A59CE2F4}"/>
              </a:ext>
            </a:extLst>
          </p:cNvPr>
          <p:cNvSpPr txBox="1">
            <a:spLocks noChangeArrowheads="1"/>
          </p:cNvSpPr>
          <p:nvPr/>
        </p:nvSpPr>
        <p:spPr bwMode="auto">
          <a:xfrm>
            <a:off x="2315358" y="3877677"/>
            <a:ext cx="2012950" cy="587375"/>
          </a:xfrm>
          <a:prstGeom prst="rect">
            <a:avLst/>
          </a:prstGeom>
          <a:noFill/>
          <a:ln>
            <a:solidFill>
              <a:schemeClr val="bg1"/>
            </a:solidFill>
          </a:ln>
          <a:effec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0000"/>
              </a:lnSpc>
            </a:pPr>
            <a:r>
              <a:rPr lang="en-US" altLang="en-US" sz="1800" b="1">
                <a:latin typeface="Arial" panose="020B0604020202020204" pitchFamily="34" charset="0"/>
              </a:rPr>
              <a:t>Task Group 3</a:t>
            </a:r>
          </a:p>
          <a:p>
            <a:pPr algn="ctr" eaLnBrk="1" hangingPunct="1">
              <a:lnSpc>
                <a:spcPct val="90000"/>
              </a:lnSpc>
            </a:pPr>
            <a:r>
              <a:rPr lang="en-US" altLang="en-US" sz="1800" b="1">
                <a:latin typeface="Arial" panose="020B0604020202020204" pitchFamily="34" charset="0"/>
              </a:rPr>
              <a:t>WPAN High Rate</a:t>
            </a:r>
          </a:p>
        </p:txBody>
      </p:sp>
      <p:sp>
        <p:nvSpPr>
          <p:cNvPr id="12" name="Rectangle 10">
            <a:hlinkClick r:id="rId5" action="ppaction://hlinksldjump"/>
            <a:extLst>
              <a:ext uri="{FF2B5EF4-FFF2-40B4-BE49-F238E27FC236}">
                <a16:creationId xmlns:a16="http://schemas.microsoft.com/office/drawing/2014/main" id="{8D55D188-1CD6-4664-A41E-3980C76CE324}"/>
              </a:ext>
            </a:extLst>
          </p:cNvPr>
          <p:cNvSpPr>
            <a:spLocks noChangeArrowheads="1"/>
          </p:cNvSpPr>
          <p:nvPr/>
        </p:nvSpPr>
        <p:spPr bwMode="auto">
          <a:xfrm>
            <a:off x="4652158" y="3695114"/>
            <a:ext cx="2136775" cy="9620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CCECFF"/>
            </a:extrusionClr>
            <a:contourClr>
              <a:srgbClr val="CCEC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13" name="Text Box 11">
            <a:hlinkClick r:id="rId5" action="ppaction://hlinksldjump"/>
            <a:extLst>
              <a:ext uri="{FF2B5EF4-FFF2-40B4-BE49-F238E27FC236}">
                <a16:creationId xmlns:a16="http://schemas.microsoft.com/office/drawing/2014/main" id="{EEC7CFFF-FEF6-4D25-AF1A-8DE07E1F1512}"/>
              </a:ext>
            </a:extLst>
          </p:cNvPr>
          <p:cNvSpPr txBox="1">
            <a:spLocks noChangeArrowheads="1"/>
          </p:cNvSpPr>
          <p:nvPr/>
        </p:nvSpPr>
        <p:spPr bwMode="auto">
          <a:xfrm>
            <a:off x="4691846" y="3736389"/>
            <a:ext cx="2057400" cy="835025"/>
          </a:xfrm>
          <a:prstGeom prst="rect">
            <a:avLst/>
          </a:prstGeom>
          <a:noFill/>
          <a:ln>
            <a:solidFill>
              <a:schemeClr val="bg1"/>
            </a:solidFill>
          </a:ln>
          <a:effec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0000"/>
              </a:lnSpc>
            </a:pPr>
            <a:r>
              <a:rPr lang="en-US" altLang="en-US" sz="1800" b="1">
                <a:latin typeface="Arial" panose="020B0604020202020204" pitchFamily="34" charset="0"/>
              </a:rPr>
              <a:t>Task Group 3a</a:t>
            </a:r>
          </a:p>
          <a:p>
            <a:pPr algn="ctr" eaLnBrk="1" hangingPunct="1">
              <a:lnSpc>
                <a:spcPct val="90000"/>
              </a:lnSpc>
            </a:pPr>
            <a:r>
              <a:rPr lang="en-US" altLang="en-US" sz="1800" b="1">
                <a:latin typeface="Arial" panose="020B0604020202020204" pitchFamily="34" charset="0"/>
              </a:rPr>
              <a:t>WPAN Alt.</a:t>
            </a:r>
          </a:p>
          <a:p>
            <a:pPr algn="ctr" eaLnBrk="1" hangingPunct="1">
              <a:lnSpc>
                <a:spcPct val="90000"/>
              </a:lnSpc>
            </a:pPr>
            <a:r>
              <a:rPr lang="en-US" altLang="en-US" sz="1800" b="1">
                <a:latin typeface="Arial" panose="020B0604020202020204" pitchFamily="34" charset="0"/>
              </a:rPr>
              <a:t>Higher Rate</a:t>
            </a:r>
          </a:p>
        </p:txBody>
      </p:sp>
      <p:sp>
        <p:nvSpPr>
          <p:cNvPr id="14" name="Rectangle 12">
            <a:hlinkClick r:id="rId6" action="ppaction://hlinksldjump"/>
            <a:extLst>
              <a:ext uri="{FF2B5EF4-FFF2-40B4-BE49-F238E27FC236}">
                <a16:creationId xmlns:a16="http://schemas.microsoft.com/office/drawing/2014/main" id="{3AFA3796-FD7F-4F57-B50E-3CBC05AE49A8}"/>
              </a:ext>
            </a:extLst>
          </p:cNvPr>
          <p:cNvSpPr>
            <a:spLocks noChangeArrowheads="1"/>
          </p:cNvSpPr>
          <p:nvPr/>
        </p:nvSpPr>
        <p:spPr bwMode="auto">
          <a:xfrm>
            <a:off x="3461533" y="4806364"/>
            <a:ext cx="2136775" cy="9620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CCECFF"/>
            </a:extrusionClr>
            <a:contourClr>
              <a:srgbClr val="CCEC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15" name="Text Box 13">
            <a:hlinkClick r:id="rId6" action="ppaction://hlinksldjump"/>
            <a:extLst>
              <a:ext uri="{FF2B5EF4-FFF2-40B4-BE49-F238E27FC236}">
                <a16:creationId xmlns:a16="http://schemas.microsoft.com/office/drawing/2014/main" id="{FC3581C7-DC39-4450-AB1F-513F0BCCBC63}"/>
              </a:ext>
            </a:extLst>
          </p:cNvPr>
          <p:cNvSpPr txBox="1">
            <a:spLocks noChangeArrowheads="1"/>
          </p:cNvSpPr>
          <p:nvPr/>
        </p:nvSpPr>
        <p:spPr bwMode="auto">
          <a:xfrm>
            <a:off x="3553608" y="4988927"/>
            <a:ext cx="1962150" cy="587375"/>
          </a:xfrm>
          <a:prstGeom prst="rect">
            <a:avLst/>
          </a:prstGeom>
          <a:noFill/>
          <a:ln>
            <a:solidFill>
              <a:schemeClr val="bg1"/>
            </a:solidFill>
          </a:ln>
          <a:effec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0000"/>
              </a:lnSpc>
            </a:pPr>
            <a:r>
              <a:rPr lang="en-US" altLang="en-US" sz="1800" b="1">
                <a:latin typeface="Arial" panose="020B0604020202020204" pitchFamily="34" charset="0"/>
              </a:rPr>
              <a:t>Task Group 4</a:t>
            </a:r>
          </a:p>
          <a:p>
            <a:pPr algn="ctr" eaLnBrk="1" hangingPunct="1">
              <a:lnSpc>
                <a:spcPct val="90000"/>
              </a:lnSpc>
            </a:pPr>
            <a:r>
              <a:rPr lang="en-US" altLang="en-US" sz="1800" b="1">
                <a:latin typeface="Arial" panose="020B0604020202020204" pitchFamily="34" charset="0"/>
              </a:rPr>
              <a:t>WPAN Low Rate</a:t>
            </a:r>
          </a:p>
        </p:txBody>
      </p:sp>
      <p:grpSp>
        <p:nvGrpSpPr>
          <p:cNvPr id="28" name="Group 27">
            <a:extLst>
              <a:ext uri="{FF2B5EF4-FFF2-40B4-BE49-F238E27FC236}">
                <a16:creationId xmlns:a16="http://schemas.microsoft.com/office/drawing/2014/main" id="{D1A69110-BA32-4DCF-BA4F-99B994AAF51E}"/>
              </a:ext>
            </a:extLst>
          </p:cNvPr>
          <p:cNvGrpSpPr/>
          <p:nvPr/>
        </p:nvGrpSpPr>
        <p:grpSpPr>
          <a:xfrm>
            <a:off x="7312808" y="1556752"/>
            <a:ext cx="2716213" cy="4344987"/>
            <a:chOff x="7312808" y="1556752"/>
            <a:chExt cx="2716213" cy="4344987"/>
          </a:xfrm>
        </p:grpSpPr>
        <p:sp>
          <p:nvSpPr>
            <p:cNvPr id="16" name="Rectangle 24">
              <a:hlinkClick r:id="rId2" action="ppaction://hlinksldjump"/>
              <a:extLst>
                <a:ext uri="{FF2B5EF4-FFF2-40B4-BE49-F238E27FC236}">
                  <a16:creationId xmlns:a16="http://schemas.microsoft.com/office/drawing/2014/main" id="{76182CA0-68A7-4470-A14B-37D6B782357E}"/>
                </a:ext>
              </a:extLst>
            </p:cNvPr>
            <p:cNvSpPr>
              <a:spLocks noChangeArrowheads="1"/>
            </p:cNvSpPr>
            <p:nvPr/>
          </p:nvSpPr>
          <p:spPr bwMode="auto">
            <a:xfrm>
              <a:off x="7314396" y="1556752"/>
              <a:ext cx="2714625" cy="5429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FFFFFF"/>
              </a:extrusionClr>
              <a:contourClr>
                <a:srgbClr val="FFFF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17" name="Text Box 25">
              <a:hlinkClick r:id="rId7"/>
              <a:extLst>
                <a:ext uri="{FF2B5EF4-FFF2-40B4-BE49-F238E27FC236}">
                  <a16:creationId xmlns:a16="http://schemas.microsoft.com/office/drawing/2014/main" id="{ACA6FAB3-4144-43A6-B583-DFA2891ED1FB}"/>
                </a:ext>
              </a:extLst>
            </p:cNvPr>
            <p:cNvSpPr txBox="1">
              <a:spLocks noChangeArrowheads="1"/>
            </p:cNvSpPr>
            <p:nvPr/>
          </p:nvSpPr>
          <p:spPr bwMode="auto">
            <a:xfrm>
              <a:off x="7522358" y="1593264"/>
              <a:ext cx="2295525" cy="495300"/>
            </a:xfrm>
            <a:prstGeom prst="rect">
              <a:avLst/>
            </a:prstGeom>
            <a:noFill/>
            <a:ln>
              <a:solidFill>
                <a:schemeClr val="bg1"/>
              </a:solidFill>
            </a:ln>
            <a:effec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5000"/>
                </a:lnSpc>
              </a:pPr>
              <a:r>
                <a:rPr lang="en-US" altLang="en-US" sz="1400" b="1">
                  <a:latin typeface="Arial" panose="020B0604020202020204" pitchFamily="34" charset="0"/>
                </a:rPr>
                <a:t>IEEE 802.11</a:t>
              </a:r>
            </a:p>
            <a:p>
              <a:pPr algn="ctr" eaLnBrk="1" hangingPunct="1">
                <a:lnSpc>
                  <a:spcPct val="95000"/>
                </a:lnSpc>
              </a:pPr>
              <a:r>
                <a:rPr lang="en-US" altLang="en-US" sz="1400" b="1">
                  <a:latin typeface="Arial" panose="020B0604020202020204" pitchFamily="34" charset="0"/>
                </a:rPr>
                <a:t>WLAN Working Group </a:t>
              </a:r>
            </a:p>
          </p:txBody>
        </p:sp>
        <p:sp>
          <p:nvSpPr>
            <p:cNvPr id="18" name="Rectangle 26">
              <a:hlinkClick r:id="rId8"/>
              <a:extLst>
                <a:ext uri="{FF2B5EF4-FFF2-40B4-BE49-F238E27FC236}">
                  <a16:creationId xmlns:a16="http://schemas.microsoft.com/office/drawing/2014/main" id="{A6EBBB4A-97DD-4E68-871A-58BA87494C4A}"/>
                </a:ext>
              </a:extLst>
            </p:cNvPr>
            <p:cNvSpPr>
              <a:spLocks noChangeArrowheads="1"/>
            </p:cNvSpPr>
            <p:nvPr/>
          </p:nvSpPr>
          <p:spPr bwMode="auto">
            <a:xfrm>
              <a:off x="7312808" y="2272714"/>
              <a:ext cx="2714625" cy="5429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FFFFFF"/>
              </a:extrusionClr>
              <a:contourClr>
                <a:srgbClr val="FFFF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19" name="Text Box 27">
              <a:hlinkClick r:id="rId8"/>
              <a:extLst>
                <a:ext uri="{FF2B5EF4-FFF2-40B4-BE49-F238E27FC236}">
                  <a16:creationId xmlns:a16="http://schemas.microsoft.com/office/drawing/2014/main" id="{D4E91E2A-B7AB-415E-9A8F-903593173240}"/>
                </a:ext>
              </a:extLst>
            </p:cNvPr>
            <p:cNvSpPr txBox="1">
              <a:spLocks noChangeArrowheads="1"/>
            </p:cNvSpPr>
            <p:nvPr/>
          </p:nvSpPr>
          <p:spPr bwMode="auto">
            <a:xfrm>
              <a:off x="7496958" y="2282239"/>
              <a:ext cx="2341563" cy="495300"/>
            </a:xfrm>
            <a:prstGeom prst="rect">
              <a:avLst/>
            </a:prstGeom>
            <a:noFill/>
            <a:ln>
              <a:solidFill>
                <a:schemeClr val="bg1"/>
              </a:solidFill>
            </a:ln>
            <a:effec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5000"/>
                </a:lnSpc>
              </a:pPr>
              <a:r>
                <a:rPr lang="en-US" altLang="en-US" sz="1400" b="1">
                  <a:latin typeface="Arial" panose="020B0604020202020204" pitchFamily="34" charset="0"/>
                </a:rPr>
                <a:t>IEEE 802.16</a:t>
              </a:r>
            </a:p>
            <a:p>
              <a:pPr algn="ctr" eaLnBrk="1" hangingPunct="1">
                <a:lnSpc>
                  <a:spcPct val="95000"/>
                </a:lnSpc>
              </a:pPr>
              <a:r>
                <a:rPr lang="en-US" altLang="en-US" sz="1400" b="1">
                  <a:latin typeface="Arial" panose="020B0604020202020204" pitchFamily="34" charset="0"/>
                </a:rPr>
                <a:t>WMAN Working Group </a:t>
              </a:r>
            </a:p>
          </p:txBody>
        </p:sp>
        <p:sp>
          <p:nvSpPr>
            <p:cNvPr id="20" name="Rectangle 28">
              <a:hlinkClick r:id="rId9"/>
              <a:extLst>
                <a:ext uri="{FF2B5EF4-FFF2-40B4-BE49-F238E27FC236}">
                  <a16:creationId xmlns:a16="http://schemas.microsoft.com/office/drawing/2014/main" id="{05CA03E1-EC3A-47B9-9A93-BB3EB470E542}"/>
                </a:ext>
              </a:extLst>
            </p:cNvPr>
            <p:cNvSpPr>
              <a:spLocks noChangeArrowheads="1"/>
            </p:cNvSpPr>
            <p:nvPr/>
          </p:nvSpPr>
          <p:spPr bwMode="auto">
            <a:xfrm>
              <a:off x="7312808" y="4550777"/>
              <a:ext cx="2714625" cy="5429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FFFFFF"/>
              </a:extrusionClr>
              <a:contourClr>
                <a:srgbClr val="FFFF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21" name="Text Box 29">
              <a:hlinkClick r:id="rId9"/>
              <a:extLst>
                <a:ext uri="{FF2B5EF4-FFF2-40B4-BE49-F238E27FC236}">
                  <a16:creationId xmlns:a16="http://schemas.microsoft.com/office/drawing/2014/main" id="{23993977-4F98-401B-8829-7110CF6CD79C}"/>
                </a:ext>
              </a:extLst>
            </p:cNvPr>
            <p:cNvSpPr txBox="1">
              <a:spLocks noChangeArrowheads="1"/>
            </p:cNvSpPr>
            <p:nvPr/>
          </p:nvSpPr>
          <p:spPr bwMode="auto">
            <a:xfrm>
              <a:off x="7330271" y="4552364"/>
              <a:ext cx="2636837" cy="495300"/>
            </a:xfrm>
            <a:prstGeom prst="rect">
              <a:avLst/>
            </a:prstGeom>
            <a:noFill/>
            <a:ln>
              <a:solidFill>
                <a:schemeClr val="bg1"/>
              </a:solidFill>
            </a:ln>
            <a:effec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5000"/>
                </a:lnSpc>
              </a:pPr>
              <a:r>
                <a:rPr lang="en-US" altLang="en-US" sz="1400" b="1">
                  <a:latin typeface="Arial" panose="020B0604020202020204" pitchFamily="34" charset="0"/>
                  <a:cs typeface="Times New Roman" panose="02020603050405020304" pitchFamily="18" charset="0"/>
                </a:rPr>
                <a:t>IEEE 802.20</a:t>
              </a:r>
            </a:p>
            <a:p>
              <a:pPr algn="ctr" eaLnBrk="1" hangingPunct="1">
                <a:lnSpc>
                  <a:spcPct val="95000"/>
                </a:lnSpc>
              </a:pPr>
              <a:r>
                <a:rPr lang="en-US" altLang="en-US" sz="1400" b="1">
                  <a:latin typeface="Arial" panose="020B0604020202020204" pitchFamily="34" charset="0"/>
                  <a:cs typeface="Times New Roman" panose="02020603050405020304" pitchFamily="18" charset="0"/>
                </a:rPr>
                <a:t>Mobile BWA Working Group</a:t>
              </a:r>
              <a:r>
                <a:rPr lang="en-US" altLang="en-US" sz="1400" b="1">
                  <a:latin typeface="Arial" panose="020B0604020202020204" pitchFamily="34" charset="0"/>
                </a:rPr>
                <a:t> </a:t>
              </a:r>
            </a:p>
          </p:txBody>
        </p:sp>
        <p:sp>
          <p:nvSpPr>
            <p:cNvPr id="22" name="Rectangle 31">
              <a:hlinkClick r:id="rId10"/>
              <a:extLst>
                <a:ext uri="{FF2B5EF4-FFF2-40B4-BE49-F238E27FC236}">
                  <a16:creationId xmlns:a16="http://schemas.microsoft.com/office/drawing/2014/main" id="{D2AAAC7B-47AC-46B3-ABF7-802C7826E1D9}"/>
                </a:ext>
              </a:extLst>
            </p:cNvPr>
            <p:cNvSpPr>
              <a:spLocks noChangeArrowheads="1"/>
            </p:cNvSpPr>
            <p:nvPr/>
          </p:nvSpPr>
          <p:spPr bwMode="auto">
            <a:xfrm>
              <a:off x="7312808" y="3009314"/>
              <a:ext cx="2714625" cy="5429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FFFFFF"/>
              </a:extrusionClr>
              <a:contourClr>
                <a:srgbClr val="FFFF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23" name="Text Box 32">
              <a:hlinkClick r:id="rId10"/>
              <a:extLst>
                <a:ext uri="{FF2B5EF4-FFF2-40B4-BE49-F238E27FC236}">
                  <a16:creationId xmlns:a16="http://schemas.microsoft.com/office/drawing/2014/main" id="{8BAF4EB7-3126-4494-8A70-91A1E88421C6}"/>
                </a:ext>
              </a:extLst>
            </p:cNvPr>
            <p:cNvSpPr txBox="1">
              <a:spLocks noChangeArrowheads="1"/>
            </p:cNvSpPr>
            <p:nvPr/>
          </p:nvSpPr>
          <p:spPr bwMode="auto">
            <a:xfrm>
              <a:off x="7496958" y="3018839"/>
              <a:ext cx="2341563" cy="495300"/>
            </a:xfrm>
            <a:prstGeom prst="rect">
              <a:avLst/>
            </a:prstGeom>
            <a:noFill/>
            <a:ln>
              <a:solidFill>
                <a:schemeClr val="bg1"/>
              </a:solidFill>
            </a:ln>
            <a:effec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5000"/>
                </a:lnSpc>
              </a:pPr>
              <a:r>
                <a:rPr lang="en-US" altLang="en-US" sz="1400" b="1">
                  <a:latin typeface="Arial" panose="020B0604020202020204" pitchFamily="34" charset="0"/>
                </a:rPr>
                <a:t>IEEE 802.18</a:t>
              </a:r>
            </a:p>
            <a:p>
              <a:pPr algn="ctr" eaLnBrk="1" hangingPunct="1">
                <a:lnSpc>
                  <a:spcPct val="95000"/>
                </a:lnSpc>
              </a:pPr>
              <a:r>
                <a:rPr lang="en-US" altLang="en-US" sz="1400" b="1">
                  <a:latin typeface="Arial" panose="020B0604020202020204" pitchFamily="34" charset="0"/>
                </a:rPr>
                <a:t>Radio Regulatory TAG</a:t>
              </a:r>
            </a:p>
          </p:txBody>
        </p:sp>
        <p:sp>
          <p:nvSpPr>
            <p:cNvPr id="24" name="Rectangle 33">
              <a:hlinkClick r:id="rId11"/>
              <a:extLst>
                <a:ext uri="{FF2B5EF4-FFF2-40B4-BE49-F238E27FC236}">
                  <a16:creationId xmlns:a16="http://schemas.microsoft.com/office/drawing/2014/main" id="{952F234F-58AF-4CE8-A256-8714130A0D4D}"/>
                </a:ext>
              </a:extLst>
            </p:cNvPr>
            <p:cNvSpPr>
              <a:spLocks noChangeArrowheads="1"/>
            </p:cNvSpPr>
            <p:nvPr/>
          </p:nvSpPr>
          <p:spPr bwMode="auto">
            <a:xfrm>
              <a:off x="7312808" y="3771314"/>
              <a:ext cx="2714625" cy="542925"/>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FFFFFF"/>
              </a:extrusionClr>
              <a:contourClr>
                <a:srgbClr val="FFFF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25" name="Text Box 34">
              <a:hlinkClick r:id="rId11"/>
              <a:extLst>
                <a:ext uri="{FF2B5EF4-FFF2-40B4-BE49-F238E27FC236}">
                  <a16:creationId xmlns:a16="http://schemas.microsoft.com/office/drawing/2014/main" id="{48EE3420-F9D4-42A2-8E7E-3CD42878687C}"/>
                </a:ext>
              </a:extLst>
            </p:cNvPr>
            <p:cNvSpPr txBox="1">
              <a:spLocks noChangeArrowheads="1"/>
            </p:cNvSpPr>
            <p:nvPr/>
          </p:nvSpPr>
          <p:spPr bwMode="auto">
            <a:xfrm>
              <a:off x="7496958" y="3780839"/>
              <a:ext cx="2341563" cy="495300"/>
            </a:xfrm>
            <a:prstGeom prst="rect">
              <a:avLst/>
            </a:prstGeom>
            <a:noFill/>
            <a:ln>
              <a:solidFill>
                <a:schemeClr val="bg1"/>
              </a:solidFill>
            </a:ln>
            <a:effec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95000"/>
                </a:lnSpc>
              </a:pPr>
              <a:r>
                <a:rPr lang="en-US" altLang="en-US" sz="1400" b="1">
                  <a:latin typeface="Arial" panose="020B0604020202020204" pitchFamily="34" charset="0"/>
                </a:rPr>
                <a:t>IEEE 802.19</a:t>
              </a:r>
            </a:p>
            <a:p>
              <a:pPr algn="ctr" eaLnBrk="1" hangingPunct="1">
                <a:lnSpc>
                  <a:spcPct val="95000"/>
                </a:lnSpc>
              </a:pPr>
              <a:r>
                <a:rPr lang="en-US" altLang="en-US" sz="1400" b="1">
                  <a:latin typeface="Arial" panose="020B0604020202020204" pitchFamily="34" charset="0"/>
                </a:rPr>
                <a:t>Coexistence TAG</a:t>
              </a:r>
            </a:p>
          </p:txBody>
        </p:sp>
        <p:sp>
          <p:nvSpPr>
            <p:cNvPr id="26" name="Rectangle 35">
              <a:extLst>
                <a:ext uri="{FF2B5EF4-FFF2-40B4-BE49-F238E27FC236}">
                  <a16:creationId xmlns:a16="http://schemas.microsoft.com/office/drawing/2014/main" id="{925C6CAB-BC7D-4D75-B1C1-99D23FCBD31E}"/>
                </a:ext>
              </a:extLst>
            </p:cNvPr>
            <p:cNvSpPr>
              <a:spLocks noChangeArrowheads="1"/>
            </p:cNvSpPr>
            <p:nvPr/>
          </p:nvSpPr>
          <p:spPr bwMode="auto">
            <a:xfrm>
              <a:off x="7312808" y="5276264"/>
              <a:ext cx="2714625" cy="623888"/>
            </a:xfrm>
            <a:prstGeom prst="rect">
              <a:avLst/>
            </a:prstGeom>
            <a:noFill/>
            <a:ln w="9525">
              <a:solidFill>
                <a:schemeClr val="tx1"/>
              </a:solidFill>
              <a:miter lim="800000"/>
              <a:headEnd/>
              <a:tailEnd/>
            </a:ln>
            <a:effectLst/>
            <a:scene3d>
              <a:camera prst="legacyObliqueTopRight"/>
              <a:lightRig rig="legacyFlat3" dir="b"/>
            </a:scene3d>
            <a:sp3d extrusionH="100000" prstMaterial="legacyMatte">
              <a:bevelT w="13500" h="13500" prst="angle"/>
              <a:bevelB w="13500" h="13500" prst="angle"/>
              <a:extrusionClr>
                <a:srgbClr val="FFFFFF"/>
              </a:extrusionClr>
              <a:contourClr>
                <a:srgbClr val="FFFFFF"/>
              </a:contourClr>
            </a:sp3d>
          </p:spPr>
          <p:txBody>
            <a:bodyPr wrap="none" anchor="ctr">
              <a:flatTx/>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27" name="Text Box 36">
              <a:hlinkClick r:id="rId12"/>
              <a:extLst>
                <a:ext uri="{FF2B5EF4-FFF2-40B4-BE49-F238E27FC236}">
                  <a16:creationId xmlns:a16="http://schemas.microsoft.com/office/drawing/2014/main" id="{A43DBCF0-A48C-4D30-9B08-16B0470B6FEF}"/>
                </a:ext>
              </a:extLst>
            </p:cNvPr>
            <p:cNvSpPr txBox="1">
              <a:spLocks noChangeArrowheads="1"/>
            </p:cNvSpPr>
            <p:nvPr/>
          </p:nvSpPr>
          <p:spPr bwMode="auto">
            <a:xfrm>
              <a:off x="7465208" y="5300077"/>
              <a:ext cx="2435225" cy="601662"/>
            </a:xfrm>
            <a:prstGeom prst="rect">
              <a:avLst/>
            </a:prstGeom>
            <a:noFill/>
            <a:ln>
              <a:solidFill>
                <a:schemeClr val="bg1"/>
              </a:solidFill>
            </a:ln>
            <a:effectLst/>
          </p:spPr>
          <p:txBody>
            <a:bodyPr>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eaLnBrk="1" hangingPunct="1">
                <a:lnSpc>
                  <a:spcPct val="80000"/>
                </a:lnSpc>
              </a:pPr>
              <a:r>
                <a:rPr lang="en-US" altLang="en-US" sz="1400" b="1">
                  <a:latin typeface="Arial" panose="020B0604020202020204" pitchFamily="34" charset="0"/>
                </a:rPr>
                <a:t>IEEE 1451.5</a:t>
              </a:r>
            </a:p>
            <a:p>
              <a:pPr algn="ctr" eaLnBrk="1" hangingPunct="1">
                <a:lnSpc>
                  <a:spcPct val="80000"/>
                </a:lnSpc>
              </a:pPr>
              <a:r>
                <a:rPr lang="en-US" altLang="en-US" sz="1400" b="1">
                  <a:latin typeface="Arial" panose="020B0604020202020204" pitchFamily="34" charset="0"/>
                </a:rPr>
                <a:t>Working Group </a:t>
              </a:r>
            </a:p>
            <a:p>
              <a:pPr algn="ctr" eaLnBrk="1" hangingPunct="1">
                <a:lnSpc>
                  <a:spcPct val="80000"/>
                </a:lnSpc>
              </a:pPr>
              <a:r>
                <a:rPr lang="en-US" altLang="en-US" sz="1400" b="1">
                  <a:latin typeface="Arial" panose="020B0604020202020204" pitchFamily="34" charset="0"/>
                </a:rPr>
                <a:t>for Wireless Sensors</a:t>
              </a:r>
            </a:p>
          </p:txBody>
        </p:sp>
      </p:grpSp>
    </p:spTree>
    <p:extLst>
      <p:ext uri="{BB962C8B-B14F-4D97-AF65-F5344CB8AC3E}">
        <p14:creationId xmlns:p14="http://schemas.microsoft.com/office/powerpoint/2010/main" val="314171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1000" fill="hold"/>
                                        <p:tgtEl>
                                          <p:spTgt spid="28"/>
                                        </p:tgtEl>
                                        <p:attrNameLst>
                                          <p:attrName>ppt_w</p:attrName>
                                        </p:attrNameLst>
                                      </p:cBhvr>
                                      <p:tavLst>
                                        <p:tav tm="0">
                                          <p:val>
                                            <p:fltVal val="0"/>
                                          </p:val>
                                        </p:tav>
                                        <p:tav tm="100000">
                                          <p:val>
                                            <p:strVal val="#ppt_w"/>
                                          </p:val>
                                        </p:tav>
                                      </p:tavLst>
                                    </p:anim>
                                    <p:anim calcmode="lin" valueType="num">
                                      <p:cBhvr>
                                        <p:cTn id="8" dur="1000" fill="hold"/>
                                        <p:tgtEl>
                                          <p:spTgt spid="28"/>
                                        </p:tgtEl>
                                        <p:attrNameLst>
                                          <p:attrName>ppt_h</p:attrName>
                                        </p:attrNameLst>
                                      </p:cBhvr>
                                      <p:tavLst>
                                        <p:tav tm="0">
                                          <p:val>
                                            <p:fltVal val="0"/>
                                          </p:val>
                                        </p:tav>
                                        <p:tav tm="100000">
                                          <p:val>
                                            <p:strVal val="#ppt_h"/>
                                          </p:val>
                                        </p:tav>
                                      </p:tavLst>
                                    </p:anim>
                                    <p:anim calcmode="lin" valueType="num">
                                      <p:cBhvr>
                                        <p:cTn id="9" dur="1000" fill="hold"/>
                                        <p:tgtEl>
                                          <p:spTgt spid="28"/>
                                        </p:tgtEl>
                                        <p:attrNameLst>
                                          <p:attrName>style.rotation</p:attrName>
                                        </p:attrNameLst>
                                      </p:cBhvr>
                                      <p:tavLst>
                                        <p:tav tm="0">
                                          <p:val>
                                            <p:fltVal val="90"/>
                                          </p:val>
                                        </p:tav>
                                        <p:tav tm="100000">
                                          <p:val>
                                            <p:fltVal val="0"/>
                                          </p:val>
                                        </p:tav>
                                      </p:tavLst>
                                    </p:anim>
                                    <p:animEffect transition="in" filter="fade">
                                      <p:cBhvr>
                                        <p:cTn id="10"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57D93-0AD4-4CA4-AAB7-98961507C637}"/>
              </a:ext>
            </a:extLst>
          </p:cNvPr>
          <p:cNvSpPr>
            <a:spLocks noGrp="1"/>
          </p:cNvSpPr>
          <p:nvPr>
            <p:ph type="title"/>
          </p:nvPr>
        </p:nvSpPr>
        <p:spPr>
          <a:xfrm>
            <a:off x="0" y="0"/>
            <a:ext cx="12192000" cy="85344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BLUETOOTH RADIO INTERFACE</a:t>
            </a:r>
          </a:p>
        </p:txBody>
      </p:sp>
      <p:sp>
        <p:nvSpPr>
          <p:cNvPr id="4" name="Rectangle 3">
            <a:extLst>
              <a:ext uri="{FF2B5EF4-FFF2-40B4-BE49-F238E27FC236}">
                <a16:creationId xmlns:a16="http://schemas.microsoft.com/office/drawing/2014/main" id="{70F1E7E3-A914-41CC-93C8-E31D81C85963}"/>
              </a:ext>
            </a:extLst>
          </p:cNvPr>
          <p:cNvSpPr txBox="1">
            <a:spLocks noChangeArrowheads="1"/>
          </p:cNvSpPr>
          <p:nvPr/>
        </p:nvSpPr>
        <p:spPr>
          <a:xfrm>
            <a:off x="506437" y="1036320"/>
            <a:ext cx="8229600" cy="5486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Clr>
                <a:srgbClr val="00B050"/>
              </a:buClr>
            </a:pPr>
            <a:r>
              <a:rPr lang="en-US" altLang="en-US" sz="3600" dirty="0"/>
              <a:t>frequency synthesis: frequency hopping</a:t>
            </a:r>
          </a:p>
          <a:p>
            <a:pPr lvl="1">
              <a:buClr>
                <a:srgbClr val="00B050"/>
              </a:buClr>
            </a:pPr>
            <a:r>
              <a:rPr lang="en-US" altLang="en-US" sz="3200" dirty="0"/>
              <a:t>2.402 + k MHz, k=0, …, 78</a:t>
            </a:r>
          </a:p>
          <a:p>
            <a:pPr lvl="1">
              <a:buClr>
                <a:srgbClr val="00B050"/>
              </a:buClr>
            </a:pPr>
            <a:r>
              <a:rPr lang="en-US" altLang="en-US" sz="3200" dirty="0"/>
              <a:t>1,600 hops per second</a:t>
            </a:r>
          </a:p>
          <a:p>
            <a:pPr>
              <a:buClr>
                <a:srgbClr val="00B050"/>
              </a:buClr>
            </a:pPr>
            <a:r>
              <a:rPr lang="en-US" altLang="en-US" sz="3600" dirty="0"/>
              <a:t>conversion bits into symbols: modulation</a:t>
            </a:r>
          </a:p>
          <a:p>
            <a:pPr lvl="1">
              <a:buClr>
                <a:srgbClr val="00B050"/>
              </a:buClr>
            </a:pPr>
            <a:r>
              <a:rPr lang="en-US" altLang="en-US" sz="3200" dirty="0"/>
              <a:t>GFSK (BT = 0.5; 0.28 &lt; h &lt; 0.35); </a:t>
            </a:r>
          </a:p>
          <a:p>
            <a:pPr lvl="1">
              <a:buClr>
                <a:srgbClr val="00B050"/>
              </a:buClr>
            </a:pPr>
            <a:r>
              <a:rPr lang="en-US" altLang="en-US" sz="3200" dirty="0"/>
              <a:t>1 </a:t>
            </a:r>
            <a:r>
              <a:rPr lang="en-US" altLang="en-US" sz="3200" dirty="0" err="1"/>
              <a:t>MSymbols</a:t>
            </a:r>
            <a:r>
              <a:rPr lang="en-US" altLang="en-US" sz="3200" dirty="0"/>
              <a:t>/s</a:t>
            </a:r>
          </a:p>
          <a:p>
            <a:pPr>
              <a:buClr>
                <a:srgbClr val="00B050"/>
              </a:buClr>
            </a:pPr>
            <a:r>
              <a:rPr lang="en-US" altLang="en-US" sz="3600" dirty="0"/>
              <a:t>transmit power</a:t>
            </a:r>
          </a:p>
          <a:p>
            <a:pPr lvl="1">
              <a:buClr>
                <a:srgbClr val="00B050"/>
              </a:buClr>
            </a:pPr>
            <a:r>
              <a:rPr lang="en-US" altLang="en-US" sz="3200" dirty="0"/>
              <a:t>0 </a:t>
            </a:r>
            <a:r>
              <a:rPr lang="en-US" altLang="en-US" sz="3200" dirty="0" err="1"/>
              <a:t>dbm</a:t>
            </a:r>
            <a:r>
              <a:rPr lang="en-US" altLang="en-US" sz="3200" dirty="0"/>
              <a:t>  to 20dbm with power control</a:t>
            </a:r>
          </a:p>
          <a:p>
            <a:pPr>
              <a:buClr>
                <a:srgbClr val="00B050"/>
              </a:buClr>
            </a:pPr>
            <a:r>
              <a:rPr lang="en-US" altLang="en-US" sz="3600" dirty="0"/>
              <a:t>receiver sensitivity</a:t>
            </a:r>
          </a:p>
          <a:p>
            <a:pPr lvl="1">
              <a:buClr>
                <a:srgbClr val="00B050"/>
              </a:buClr>
            </a:pPr>
            <a:r>
              <a:rPr lang="en-US" altLang="en-US" sz="3200" dirty="0"/>
              <a:t>-70dBm @ 0.1% BER</a:t>
            </a:r>
          </a:p>
        </p:txBody>
      </p:sp>
    </p:spTree>
    <p:extLst>
      <p:ext uri="{BB962C8B-B14F-4D97-AF65-F5344CB8AC3E}">
        <p14:creationId xmlns:p14="http://schemas.microsoft.com/office/powerpoint/2010/main" val="46953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6" end="6"/>
                                            </p:txEl>
                                          </p:spTgt>
                                        </p:tgtEl>
                                        <p:attrNameLst>
                                          <p:attrName>style.visibility</p:attrName>
                                        </p:attrNameLst>
                                      </p:cBhvr>
                                      <p:to>
                                        <p:strVal val="visible"/>
                                      </p:to>
                                    </p:set>
                                    <p:anim calcmode="lin" valueType="num">
                                      <p:cBhvr additive="base">
                                        <p:cTn id="7"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6" end="6"/>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7" end="7"/>
                                            </p:txEl>
                                          </p:spTgt>
                                        </p:tgtEl>
                                        <p:attrNameLst>
                                          <p:attrName>style.visibility</p:attrName>
                                        </p:attrNameLst>
                                      </p:cBhvr>
                                      <p:to>
                                        <p:strVal val="visible"/>
                                      </p:to>
                                    </p:set>
                                    <p:anim calcmode="lin" valueType="num">
                                      <p:cBhvr additive="base">
                                        <p:cTn id="1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7" end="7"/>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8" end="8"/>
                                            </p:txEl>
                                          </p:spTgt>
                                        </p:tgtEl>
                                        <p:attrNameLst>
                                          <p:attrName>style.visibility</p:attrName>
                                        </p:attrNameLst>
                                      </p:cBhvr>
                                      <p:to>
                                        <p:strVal val="visible"/>
                                      </p:to>
                                    </p:set>
                                    <p:anim calcmode="lin" valueType="num">
                                      <p:cBhvr additive="base">
                                        <p:cTn id="1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8" end="8"/>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9" end="9"/>
                                            </p:txEl>
                                          </p:spTgt>
                                        </p:tgtEl>
                                        <p:attrNameLst>
                                          <p:attrName>style.visibility</p:attrName>
                                        </p:attrNameLst>
                                      </p:cBhvr>
                                      <p:to>
                                        <p:strVal val="visible"/>
                                      </p:to>
                                    </p:set>
                                    <p:anim calcmode="lin" valueType="num">
                                      <p:cBhvr additive="base">
                                        <p:cTn id="19"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2B6912-8747-43C3-A30D-EB8AB45A5602}"/>
              </a:ext>
            </a:extLst>
          </p:cNvPr>
          <p:cNvSpPr>
            <a:spLocks noGrp="1"/>
          </p:cNvSpPr>
          <p:nvPr>
            <p:ph type="title"/>
          </p:nvPr>
        </p:nvSpPr>
        <p:spPr>
          <a:xfrm>
            <a:off x="0" y="18255"/>
            <a:ext cx="12192000" cy="723425"/>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BLUETOOTH FREQUENCY HOPPING</a:t>
            </a:r>
          </a:p>
        </p:txBody>
      </p:sp>
      <p:sp>
        <p:nvSpPr>
          <p:cNvPr id="3" name="Content Placeholder 2">
            <a:extLst>
              <a:ext uri="{FF2B5EF4-FFF2-40B4-BE49-F238E27FC236}">
                <a16:creationId xmlns:a16="http://schemas.microsoft.com/office/drawing/2014/main" id="{5C59CF9D-0BB7-42D3-AD20-863FFC618856}"/>
              </a:ext>
            </a:extLst>
          </p:cNvPr>
          <p:cNvSpPr>
            <a:spLocks noGrp="1"/>
          </p:cNvSpPr>
          <p:nvPr>
            <p:ph idx="1"/>
          </p:nvPr>
        </p:nvSpPr>
        <p:spPr>
          <a:xfrm>
            <a:off x="584199" y="815182"/>
            <a:ext cx="10515600" cy="2837815"/>
          </a:xfrm>
        </p:spPr>
        <p:txBody>
          <a:bodyPr>
            <a:normAutofit/>
          </a:bodyPr>
          <a:lstStyle/>
          <a:p>
            <a:r>
              <a:rPr lang="en-US" altLang="en-US" dirty="0"/>
              <a:t>Spread spectrum frequency hopping radio</a:t>
            </a:r>
          </a:p>
          <a:p>
            <a:pPr lvl="1"/>
            <a:r>
              <a:rPr lang="en-US" altLang="en-US" dirty="0"/>
              <a:t>79/23 one MHz channels</a:t>
            </a:r>
          </a:p>
          <a:p>
            <a:pPr lvl="1"/>
            <a:r>
              <a:rPr lang="en-US" altLang="en-US" dirty="0"/>
              <a:t>Hops every packet</a:t>
            </a:r>
          </a:p>
          <a:p>
            <a:pPr lvl="2"/>
            <a:r>
              <a:rPr lang="en-US" altLang="en-US" dirty="0"/>
              <a:t>Packets are 1, 3 or 5 slots long</a:t>
            </a:r>
          </a:p>
          <a:p>
            <a:pPr lvl="1"/>
            <a:r>
              <a:rPr lang="en-US" altLang="en-US" dirty="0"/>
              <a:t>Frame consists of two packets</a:t>
            </a:r>
          </a:p>
          <a:p>
            <a:pPr lvl="2"/>
            <a:r>
              <a:rPr lang="en-US" altLang="en-US" dirty="0"/>
              <a:t>Transmit followed by receive</a:t>
            </a:r>
          </a:p>
          <a:p>
            <a:pPr lvl="1"/>
            <a:r>
              <a:rPr lang="en-US" altLang="en-US" dirty="0"/>
              <a:t>Nominally hops at 1600 times a second (1 slot packets)</a:t>
            </a:r>
            <a:endParaRPr lang="en-GB" sz="2800" dirty="0"/>
          </a:p>
        </p:txBody>
      </p:sp>
      <p:pic>
        <p:nvPicPr>
          <p:cNvPr id="5" name="Picture 4" descr="A picture containing text, measuring stick&#10;&#10;Description automatically generated">
            <a:extLst>
              <a:ext uri="{FF2B5EF4-FFF2-40B4-BE49-F238E27FC236}">
                <a16:creationId xmlns:a16="http://schemas.microsoft.com/office/drawing/2014/main" id="{B603EB44-59C1-46E4-9D0E-36525A3C0B2F}"/>
              </a:ext>
            </a:extLst>
          </p:cNvPr>
          <p:cNvPicPr>
            <a:picLocks noChangeAspect="1"/>
          </p:cNvPicPr>
          <p:nvPr/>
        </p:nvPicPr>
        <p:blipFill>
          <a:blip r:embed="rId2"/>
          <a:stretch>
            <a:fillRect/>
          </a:stretch>
        </p:blipFill>
        <p:spPr>
          <a:xfrm>
            <a:off x="706119" y="3831940"/>
            <a:ext cx="8143241" cy="3026060"/>
          </a:xfrm>
          <a:prstGeom prst="rect">
            <a:avLst/>
          </a:prstGeom>
        </p:spPr>
      </p:pic>
    </p:spTree>
    <p:extLst>
      <p:ext uri="{BB962C8B-B14F-4D97-AF65-F5344CB8AC3E}">
        <p14:creationId xmlns:p14="http://schemas.microsoft.com/office/powerpoint/2010/main" val="2873032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B1A147-DB15-41DB-B3B4-8C862A0C63B0}"/>
              </a:ext>
            </a:extLst>
          </p:cNvPr>
          <p:cNvSpPr>
            <a:spLocks noGrp="1"/>
          </p:cNvSpPr>
          <p:nvPr>
            <p:ph type="title"/>
          </p:nvPr>
        </p:nvSpPr>
        <p:spPr>
          <a:xfrm>
            <a:off x="0" y="0"/>
            <a:ext cx="12192000" cy="13255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BLUETOOTH SECURITY FEATURES / 01</a:t>
            </a:r>
          </a:p>
        </p:txBody>
      </p:sp>
      <p:sp>
        <p:nvSpPr>
          <p:cNvPr id="4" name="Rectangle 7">
            <a:extLst>
              <a:ext uri="{FF2B5EF4-FFF2-40B4-BE49-F238E27FC236}">
                <a16:creationId xmlns:a16="http://schemas.microsoft.com/office/drawing/2014/main" id="{223E8B3B-9533-4054-AA1E-6BE3E042AAD8}"/>
              </a:ext>
            </a:extLst>
          </p:cNvPr>
          <p:cNvSpPr txBox="1">
            <a:spLocks noChangeArrowheads="1"/>
          </p:cNvSpPr>
          <p:nvPr/>
        </p:nvSpPr>
        <p:spPr>
          <a:xfrm>
            <a:off x="685800" y="1497037"/>
            <a:ext cx="7772400" cy="51054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Fast frequency hopping (79 channels)</a:t>
            </a:r>
          </a:p>
          <a:p>
            <a:r>
              <a:rPr lang="en-US" altLang="en-US" dirty="0"/>
              <a:t>Low transmit power (range &lt;= 10m)</a:t>
            </a:r>
          </a:p>
          <a:p>
            <a:r>
              <a:rPr lang="en-US" altLang="en-US" dirty="0"/>
              <a:t>Authentication of remote device</a:t>
            </a:r>
          </a:p>
          <a:p>
            <a:pPr lvl="1"/>
            <a:r>
              <a:rPr lang="en-US" altLang="en-US" dirty="0"/>
              <a:t>based on link key (128 Bit)</a:t>
            </a:r>
          </a:p>
          <a:p>
            <a:pPr lvl="1"/>
            <a:r>
              <a:rPr lang="en-US" altLang="en-US" dirty="0"/>
              <a:t>May be performed in both directions</a:t>
            </a:r>
          </a:p>
          <a:p>
            <a:r>
              <a:rPr lang="en-US" altLang="en-US" dirty="0"/>
              <a:t>Encryption of payload data</a:t>
            </a:r>
          </a:p>
          <a:p>
            <a:pPr lvl="1"/>
            <a:r>
              <a:rPr lang="en-US" altLang="en-US" dirty="0"/>
              <a:t>Stream cipher algorithm (</a:t>
            </a:r>
            <a:r>
              <a:rPr lang="en-US" altLang="en-US" dirty="0">
                <a:sym typeface="Symbol" panose="05050102010706020507" pitchFamily="18" charset="2"/>
              </a:rPr>
              <a:t></a:t>
            </a:r>
            <a:r>
              <a:rPr lang="en-US" altLang="en-US" dirty="0"/>
              <a:t> 128 Bit)</a:t>
            </a:r>
          </a:p>
          <a:p>
            <a:pPr lvl="1"/>
            <a:r>
              <a:rPr lang="en-US" altLang="en-US" dirty="0"/>
              <a:t>Affects all traffic on a link</a:t>
            </a:r>
          </a:p>
          <a:p>
            <a:r>
              <a:rPr lang="en-US" altLang="en-US" dirty="0"/>
              <a:t>Authentication/Initialization</a:t>
            </a:r>
          </a:p>
          <a:p>
            <a:pPr lvl="1"/>
            <a:r>
              <a:rPr lang="en-US" altLang="en-US" dirty="0"/>
              <a:t>PIN entry by user</a:t>
            </a:r>
          </a:p>
        </p:txBody>
      </p:sp>
    </p:spTree>
    <p:extLst>
      <p:ext uri="{BB962C8B-B14F-4D97-AF65-F5344CB8AC3E}">
        <p14:creationId xmlns:p14="http://schemas.microsoft.com/office/powerpoint/2010/main" val="221247711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EFFEC79-7441-4A5A-814A-A5E56A7101BC}"/>
              </a:ext>
            </a:extLst>
          </p:cNvPr>
          <p:cNvSpPr>
            <a:spLocks noGrp="1"/>
          </p:cNvSpPr>
          <p:nvPr>
            <p:ph type="title"/>
          </p:nvPr>
        </p:nvSpPr>
        <p:spPr>
          <a:xfrm>
            <a:off x="0" y="1"/>
            <a:ext cx="12192000" cy="108165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BLUETOOTH SECURITY FEATURES / 02</a:t>
            </a:r>
          </a:p>
        </p:txBody>
      </p:sp>
      <p:grpSp>
        <p:nvGrpSpPr>
          <p:cNvPr id="6" name="Group 3">
            <a:extLst>
              <a:ext uri="{FF2B5EF4-FFF2-40B4-BE49-F238E27FC236}">
                <a16:creationId xmlns:a16="http://schemas.microsoft.com/office/drawing/2014/main" id="{D5ABFCBA-E21A-4AB2-AAE5-531A1139CC1E}"/>
              </a:ext>
            </a:extLst>
          </p:cNvPr>
          <p:cNvGrpSpPr>
            <a:grpSpLocks/>
          </p:cNvGrpSpPr>
          <p:nvPr/>
        </p:nvGrpSpPr>
        <p:grpSpPr bwMode="auto">
          <a:xfrm>
            <a:off x="6096000" y="1780149"/>
            <a:ext cx="4289425" cy="4419600"/>
            <a:chOff x="532" y="912"/>
            <a:chExt cx="2702" cy="2784"/>
          </a:xfrm>
        </p:grpSpPr>
        <p:sp>
          <p:nvSpPr>
            <p:cNvPr id="7" name="Oval 4">
              <a:extLst>
                <a:ext uri="{FF2B5EF4-FFF2-40B4-BE49-F238E27FC236}">
                  <a16:creationId xmlns:a16="http://schemas.microsoft.com/office/drawing/2014/main" id="{37A5C0BA-E46C-41A9-A570-B946D22D1AB4}"/>
                </a:ext>
              </a:extLst>
            </p:cNvPr>
            <p:cNvSpPr>
              <a:spLocks noChangeArrowheads="1"/>
            </p:cNvSpPr>
            <p:nvPr/>
          </p:nvSpPr>
          <p:spPr bwMode="auto">
            <a:xfrm>
              <a:off x="532" y="912"/>
              <a:ext cx="2702" cy="2784"/>
            </a:xfrm>
            <a:prstGeom prst="ellipse">
              <a:avLst/>
            </a:prstGeom>
            <a:solidFill>
              <a:srgbClr val="FF9933"/>
            </a:solidFill>
            <a:ln w="28575">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endParaRPr lang="en-GB" altLang="en-US" sz="2800">
                <a:latin typeface="Arial" panose="020B0604020202020204" pitchFamily="34" charset="0"/>
              </a:endParaRPr>
            </a:p>
          </p:txBody>
        </p:sp>
        <p:sp>
          <p:nvSpPr>
            <p:cNvPr id="8" name="Oval 5">
              <a:extLst>
                <a:ext uri="{FF2B5EF4-FFF2-40B4-BE49-F238E27FC236}">
                  <a16:creationId xmlns:a16="http://schemas.microsoft.com/office/drawing/2014/main" id="{2698FFCF-0070-4DC3-BF28-FDF2D191A789}"/>
                </a:ext>
              </a:extLst>
            </p:cNvPr>
            <p:cNvSpPr>
              <a:spLocks noChangeArrowheads="1"/>
            </p:cNvSpPr>
            <p:nvPr/>
          </p:nvSpPr>
          <p:spPr bwMode="auto">
            <a:xfrm>
              <a:off x="930" y="1152"/>
              <a:ext cx="1907" cy="764"/>
            </a:xfrm>
            <a:prstGeom prst="ellipse">
              <a:avLst/>
            </a:prstGeom>
            <a:solidFill>
              <a:srgbClr val="FFFFCC"/>
            </a:solidFill>
            <a:ln w="57150">
              <a:solidFill>
                <a:srgbClr val="3399FF"/>
              </a:solidFill>
              <a:prstDash val="sysDot"/>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endParaRPr lang="en-GB" altLang="en-US" sz="2800">
                <a:solidFill>
                  <a:schemeClr val="accent2"/>
                </a:solidFill>
                <a:latin typeface="Arial" panose="020B0604020202020204" pitchFamily="34" charset="0"/>
              </a:endParaRPr>
            </a:p>
          </p:txBody>
        </p:sp>
        <p:sp>
          <p:nvSpPr>
            <p:cNvPr id="9" name="Oval 6">
              <a:extLst>
                <a:ext uri="{FF2B5EF4-FFF2-40B4-BE49-F238E27FC236}">
                  <a16:creationId xmlns:a16="http://schemas.microsoft.com/office/drawing/2014/main" id="{C1F7BE08-C7C4-4CA7-91FC-CF42EB39C3AD}"/>
                </a:ext>
              </a:extLst>
            </p:cNvPr>
            <p:cNvSpPr>
              <a:spLocks noChangeArrowheads="1"/>
            </p:cNvSpPr>
            <p:nvPr/>
          </p:nvSpPr>
          <p:spPr bwMode="auto">
            <a:xfrm>
              <a:off x="1646" y="2472"/>
              <a:ext cx="266" cy="289"/>
            </a:xfrm>
            <a:prstGeom prst="ellipse">
              <a:avLst/>
            </a:prstGeom>
            <a:solidFill>
              <a:srgbClr val="00FF00"/>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0" name="Oval 7">
              <a:extLst>
                <a:ext uri="{FF2B5EF4-FFF2-40B4-BE49-F238E27FC236}">
                  <a16:creationId xmlns:a16="http://schemas.microsoft.com/office/drawing/2014/main" id="{D33BAEB4-AFB0-47D9-8841-60584F46C17C}"/>
                </a:ext>
              </a:extLst>
            </p:cNvPr>
            <p:cNvSpPr>
              <a:spLocks noChangeArrowheads="1"/>
            </p:cNvSpPr>
            <p:nvPr/>
          </p:nvSpPr>
          <p:spPr bwMode="auto">
            <a:xfrm>
              <a:off x="2615" y="2932"/>
              <a:ext cx="221" cy="236"/>
            </a:xfrm>
            <a:prstGeom prst="ellipse">
              <a:avLst/>
            </a:prstGeom>
            <a:solidFill>
              <a:srgbClr val="00FF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1" name="Oval 8">
              <a:extLst>
                <a:ext uri="{FF2B5EF4-FFF2-40B4-BE49-F238E27FC236}">
                  <a16:creationId xmlns:a16="http://schemas.microsoft.com/office/drawing/2014/main" id="{E5E5CF38-5A68-4916-AB97-C91E836CF8D1}"/>
                </a:ext>
              </a:extLst>
            </p:cNvPr>
            <p:cNvSpPr>
              <a:spLocks noChangeArrowheads="1"/>
            </p:cNvSpPr>
            <p:nvPr/>
          </p:nvSpPr>
          <p:spPr bwMode="auto">
            <a:xfrm>
              <a:off x="1086" y="1389"/>
              <a:ext cx="221" cy="236"/>
            </a:xfrm>
            <a:prstGeom prst="ellipse">
              <a:avLst/>
            </a:prstGeom>
            <a:solidFill>
              <a:srgbClr val="00FF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2" name="Oval 9">
              <a:extLst>
                <a:ext uri="{FF2B5EF4-FFF2-40B4-BE49-F238E27FC236}">
                  <a16:creationId xmlns:a16="http://schemas.microsoft.com/office/drawing/2014/main" id="{86D1D0F4-A5A7-4239-B663-F76534C20670}"/>
                </a:ext>
              </a:extLst>
            </p:cNvPr>
            <p:cNvSpPr>
              <a:spLocks noChangeArrowheads="1"/>
            </p:cNvSpPr>
            <p:nvPr/>
          </p:nvSpPr>
          <p:spPr bwMode="auto">
            <a:xfrm>
              <a:off x="2438" y="1416"/>
              <a:ext cx="265" cy="291"/>
            </a:xfrm>
            <a:prstGeom prst="ellipse">
              <a:avLst/>
            </a:prstGeom>
            <a:solidFill>
              <a:srgbClr val="00FF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3" name="Oval 10">
              <a:extLst>
                <a:ext uri="{FF2B5EF4-FFF2-40B4-BE49-F238E27FC236}">
                  <a16:creationId xmlns:a16="http://schemas.microsoft.com/office/drawing/2014/main" id="{0B4C992D-1C09-41EA-B923-4B1E126C1FA3}"/>
                </a:ext>
              </a:extLst>
            </p:cNvPr>
            <p:cNvSpPr>
              <a:spLocks noChangeArrowheads="1"/>
            </p:cNvSpPr>
            <p:nvPr/>
          </p:nvSpPr>
          <p:spPr bwMode="auto">
            <a:xfrm>
              <a:off x="1214" y="3257"/>
              <a:ext cx="221" cy="245"/>
            </a:xfrm>
            <a:prstGeom prst="ellipse">
              <a:avLst/>
            </a:prstGeom>
            <a:solidFill>
              <a:srgbClr val="00FFFF"/>
            </a:solidFill>
            <a:ln w="12700">
              <a:solidFill>
                <a:schemeClr val="tx1"/>
              </a:solidFill>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cxnSp>
          <p:nvCxnSpPr>
            <p:cNvPr id="14" name="AutoShape 11">
              <a:extLst>
                <a:ext uri="{FF2B5EF4-FFF2-40B4-BE49-F238E27FC236}">
                  <a16:creationId xmlns:a16="http://schemas.microsoft.com/office/drawing/2014/main" id="{EE5E8A9F-AB43-48DA-8C87-D6E9E6AC1589}"/>
                </a:ext>
              </a:extLst>
            </p:cNvPr>
            <p:cNvCxnSpPr>
              <a:cxnSpLocks noChangeShapeType="1"/>
              <a:stCxn id="11" idx="5"/>
              <a:endCxn id="9" idx="1"/>
            </p:cNvCxnSpPr>
            <p:nvPr/>
          </p:nvCxnSpPr>
          <p:spPr bwMode="auto">
            <a:xfrm>
              <a:off x="1275" y="1590"/>
              <a:ext cx="410" cy="924"/>
            </a:xfrm>
            <a:prstGeom prst="straightConnector1">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5" name="AutoShape 12">
              <a:extLst>
                <a:ext uri="{FF2B5EF4-FFF2-40B4-BE49-F238E27FC236}">
                  <a16:creationId xmlns:a16="http://schemas.microsoft.com/office/drawing/2014/main" id="{597FEBC9-70B6-4267-877E-B3DBEBCD1E0B}"/>
                </a:ext>
              </a:extLst>
            </p:cNvPr>
            <p:cNvCxnSpPr>
              <a:cxnSpLocks noChangeShapeType="1"/>
              <a:stCxn id="12" idx="3"/>
              <a:endCxn id="9" idx="7"/>
            </p:cNvCxnSpPr>
            <p:nvPr/>
          </p:nvCxnSpPr>
          <p:spPr bwMode="auto">
            <a:xfrm flipH="1">
              <a:off x="1873" y="1664"/>
              <a:ext cx="604" cy="850"/>
            </a:xfrm>
            <a:prstGeom prst="straightConnector1">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AutoShape 13">
              <a:extLst>
                <a:ext uri="{FF2B5EF4-FFF2-40B4-BE49-F238E27FC236}">
                  <a16:creationId xmlns:a16="http://schemas.microsoft.com/office/drawing/2014/main" id="{4E72312C-1D16-4C95-969A-6E6426305D94}"/>
                </a:ext>
              </a:extLst>
            </p:cNvPr>
            <p:cNvCxnSpPr>
              <a:cxnSpLocks noChangeShapeType="1"/>
              <a:stCxn id="11" idx="6"/>
              <a:endCxn id="12" idx="2"/>
            </p:cNvCxnSpPr>
            <p:nvPr/>
          </p:nvCxnSpPr>
          <p:spPr bwMode="auto">
            <a:xfrm>
              <a:off x="1307" y="1507"/>
              <a:ext cx="1131" cy="55"/>
            </a:xfrm>
            <a:prstGeom prst="straightConnector1">
              <a:avLst/>
            </a:prstGeom>
            <a:noFill/>
            <a:ln w="57150">
              <a:solidFill>
                <a:srgbClr val="3399FF"/>
              </a:solidFill>
              <a:prstDash val="dash"/>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7" name="AutoShape 14">
              <a:extLst>
                <a:ext uri="{FF2B5EF4-FFF2-40B4-BE49-F238E27FC236}">
                  <a16:creationId xmlns:a16="http://schemas.microsoft.com/office/drawing/2014/main" id="{B75C3696-6965-41FE-AD19-A3DB08EAEF08}"/>
                </a:ext>
              </a:extLst>
            </p:cNvPr>
            <p:cNvCxnSpPr>
              <a:cxnSpLocks noChangeShapeType="1"/>
              <a:stCxn id="9" idx="5"/>
              <a:endCxn id="10" idx="2"/>
            </p:cNvCxnSpPr>
            <p:nvPr/>
          </p:nvCxnSpPr>
          <p:spPr bwMode="auto">
            <a:xfrm>
              <a:off x="1873" y="2719"/>
              <a:ext cx="742" cy="331"/>
            </a:xfrm>
            <a:prstGeom prst="straightConnector1">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8" name="AutoShape 15">
              <a:extLst>
                <a:ext uri="{FF2B5EF4-FFF2-40B4-BE49-F238E27FC236}">
                  <a16:creationId xmlns:a16="http://schemas.microsoft.com/office/drawing/2014/main" id="{757F010D-D258-4A58-814B-6162A65F26E9}"/>
                </a:ext>
              </a:extLst>
            </p:cNvPr>
            <p:cNvCxnSpPr>
              <a:cxnSpLocks noChangeShapeType="1"/>
              <a:stCxn id="13" idx="7"/>
              <a:endCxn id="9" idx="3"/>
            </p:cNvCxnSpPr>
            <p:nvPr/>
          </p:nvCxnSpPr>
          <p:spPr bwMode="auto">
            <a:xfrm flipV="1">
              <a:off x="1403" y="2719"/>
              <a:ext cx="282" cy="574"/>
            </a:xfrm>
            <a:prstGeom prst="straightConnector1">
              <a:avLst/>
            </a:prstGeom>
            <a:noFill/>
            <a:ln w="571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9" name="Text Box 16">
              <a:extLst>
                <a:ext uri="{FF2B5EF4-FFF2-40B4-BE49-F238E27FC236}">
                  <a16:creationId xmlns:a16="http://schemas.microsoft.com/office/drawing/2014/main" id="{9D9B0872-579A-4471-A148-1180247A4864}"/>
                </a:ext>
              </a:extLst>
            </p:cNvPr>
            <p:cNvSpPr txBox="1">
              <a:spLocks noChangeArrowheads="1"/>
            </p:cNvSpPr>
            <p:nvPr/>
          </p:nvSpPr>
          <p:spPr bwMode="auto">
            <a:xfrm>
              <a:off x="1772" y="1200"/>
              <a:ext cx="476"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i="1">
                  <a:solidFill>
                    <a:schemeClr val="accent1"/>
                  </a:solidFill>
                  <a:latin typeface="Arial" panose="020B0604020202020204" pitchFamily="34" charset="0"/>
                </a:rPr>
                <a:t>K</a:t>
              </a:r>
              <a:r>
                <a:rPr lang="en-GB" altLang="en-US" sz="2800" b="0" i="1" baseline="-25000">
                  <a:solidFill>
                    <a:schemeClr val="accent1"/>
                  </a:solidFill>
                  <a:latin typeface="Arial" panose="020B0604020202020204" pitchFamily="34" charset="0"/>
                </a:rPr>
                <a:t>AD</a:t>
              </a:r>
              <a:endParaRPr lang="en-GB" altLang="en-US" sz="2800" b="0" i="1">
                <a:latin typeface="Times" panose="02020603050405020304" pitchFamily="18" charset="0"/>
              </a:endParaRPr>
            </a:p>
          </p:txBody>
        </p:sp>
        <p:sp>
          <p:nvSpPr>
            <p:cNvPr id="20" name="Text Box 17">
              <a:extLst>
                <a:ext uri="{FF2B5EF4-FFF2-40B4-BE49-F238E27FC236}">
                  <a16:creationId xmlns:a16="http://schemas.microsoft.com/office/drawing/2014/main" id="{B360F5A3-CBCD-4C2F-B133-8C9986C5B1AE}"/>
                </a:ext>
              </a:extLst>
            </p:cNvPr>
            <p:cNvSpPr txBox="1">
              <a:spLocks noChangeArrowheads="1"/>
            </p:cNvSpPr>
            <p:nvPr/>
          </p:nvSpPr>
          <p:spPr bwMode="auto">
            <a:xfrm>
              <a:off x="2447" y="1398"/>
              <a:ext cx="265"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a:latin typeface="Arial" panose="020B0604020202020204" pitchFamily="34" charset="0"/>
                </a:rPr>
                <a:t>A</a:t>
              </a:r>
              <a:endParaRPr lang="en-GB" altLang="en-US" sz="2800">
                <a:latin typeface="Arial" panose="020B0604020202020204" pitchFamily="34" charset="0"/>
              </a:endParaRPr>
            </a:p>
          </p:txBody>
        </p:sp>
        <p:sp>
          <p:nvSpPr>
            <p:cNvPr id="21" name="Text Box 18">
              <a:extLst>
                <a:ext uri="{FF2B5EF4-FFF2-40B4-BE49-F238E27FC236}">
                  <a16:creationId xmlns:a16="http://schemas.microsoft.com/office/drawing/2014/main" id="{55A45798-2551-45C2-8C23-93A53CC2BE09}"/>
                </a:ext>
              </a:extLst>
            </p:cNvPr>
            <p:cNvSpPr txBox="1">
              <a:spLocks noChangeArrowheads="1"/>
            </p:cNvSpPr>
            <p:nvPr/>
          </p:nvSpPr>
          <p:spPr bwMode="auto">
            <a:xfrm>
              <a:off x="2614" y="2880"/>
              <a:ext cx="265"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a:latin typeface="Arial" panose="020B0604020202020204" pitchFamily="34" charset="0"/>
                </a:rPr>
                <a:t>B</a:t>
              </a:r>
              <a:endParaRPr lang="en-GB" altLang="en-US" sz="2800">
                <a:latin typeface="Arial" panose="020B0604020202020204" pitchFamily="34" charset="0"/>
              </a:endParaRPr>
            </a:p>
          </p:txBody>
        </p:sp>
        <p:sp>
          <p:nvSpPr>
            <p:cNvPr id="22" name="Text Box 19">
              <a:extLst>
                <a:ext uri="{FF2B5EF4-FFF2-40B4-BE49-F238E27FC236}">
                  <a16:creationId xmlns:a16="http://schemas.microsoft.com/office/drawing/2014/main" id="{AEDD9ECB-A221-4EA3-B08E-5FB14AD0E5A5}"/>
                </a:ext>
              </a:extLst>
            </p:cNvPr>
            <p:cNvSpPr txBox="1">
              <a:spLocks noChangeArrowheads="1"/>
            </p:cNvSpPr>
            <p:nvPr/>
          </p:nvSpPr>
          <p:spPr bwMode="auto">
            <a:xfrm>
              <a:off x="1196" y="3216"/>
              <a:ext cx="278"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a:latin typeface="Arial" panose="020B0604020202020204" pitchFamily="34" charset="0"/>
                </a:rPr>
                <a:t>C</a:t>
              </a:r>
            </a:p>
          </p:txBody>
        </p:sp>
        <p:sp>
          <p:nvSpPr>
            <p:cNvPr id="23" name="Text Box 20">
              <a:extLst>
                <a:ext uri="{FF2B5EF4-FFF2-40B4-BE49-F238E27FC236}">
                  <a16:creationId xmlns:a16="http://schemas.microsoft.com/office/drawing/2014/main" id="{C943D662-634D-4999-ABF1-DC39C38F6E4F}"/>
                </a:ext>
              </a:extLst>
            </p:cNvPr>
            <p:cNvSpPr txBox="1">
              <a:spLocks noChangeArrowheads="1"/>
            </p:cNvSpPr>
            <p:nvPr/>
          </p:nvSpPr>
          <p:spPr bwMode="auto">
            <a:xfrm>
              <a:off x="1068" y="1344"/>
              <a:ext cx="278"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a:latin typeface="Arial" panose="020B0604020202020204" pitchFamily="34" charset="0"/>
                </a:rPr>
                <a:t>D</a:t>
              </a:r>
              <a:endParaRPr lang="en-GB" altLang="en-US" sz="2800">
                <a:latin typeface="Arial" panose="020B0604020202020204" pitchFamily="34" charset="0"/>
              </a:endParaRPr>
            </a:p>
          </p:txBody>
        </p:sp>
        <p:sp>
          <p:nvSpPr>
            <p:cNvPr id="24" name="Text Box 21">
              <a:extLst>
                <a:ext uri="{FF2B5EF4-FFF2-40B4-BE49-F238E27FC236}">
                  <a16:creationId xmlns:a16="http://schemas.microsoft.com/office/drawing/2014/main" id="{B003F70B-8E73-4AA1-8F6F-5E5EB719ADDC}"/>
                </a:ext>
              </a:extLst>
            </p:cNvPr>
            <p:cNvSpPr txBox="1">
              <a:spLocks noChangeArrowheads="1"/>
            </p:cNvSpPr>
            <p:nvPr/>
          </p:nvSpPr>
          <p:spPr bwMode="auto">
            <a:xfrm>
              <a:off x="1639" y="2452"/>
              <a:ext cx="303"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a:latin typeface="Arial" panose="020B0604020202020204" pitchFamily="34" charset="0"/>
                </a:rPr>
                <a:t>M</a:t>
              </a:r>
              <a:endParaRPr lang="en-GB" altLang="en-US" sz="2800">
                <a:latin typeface="Arial" panose="020B0604020202020204" pitchFamily="34" charset="0"/>
              </a:endParaRPr>
            </a:p>
          </p:txBody>
        </p:sp>
        <p:sp>
          <p:nvSpPr>
            <p:cNvPr id="25" name="Text Box 22">
              <a:extLst>
                <a:ext uri="{FF2B5EF4-FFF2-40B4-BE49-F238E27FC236}">
                  <a16:creationId xmlns:a16="http://schemas.microsoft.com/office/drawing/2014/main" id="{89BEDCA5-C15E-424E-83D7-E4EB47B64A85}"/>
                </a:ext>
              </a:extLst>
            </p:cNvPr>
            <p:cNvSpPr txBox="1">
              <a:spLocks noChangeArrowheads="1"/>
            </p:cNvSpPr>
            <p:nvPr/>
          </p:nvSpPr>
          <p:spPr bwMode="auto">
            <a:xfrm>
              <a:off x="1063" y="2784"/>
              <a:ext cx="502"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i="1">
                  <a:latin typeface="Arial" panose="020B0604020202020204" pitchFamily="34" charset="0"/>
                </a:rPr>
                <a:t>K</a:t>
              </a:r>
              <a:r>
                <a:rPr lang="en-GB" altLang="en-US" sz="2800" b="0" i="1" baseline="-25000">
                  <a:latin typeface="Arial" panose="020B0604020202020204" pitchFamily="34" charset="0"/>
                </a:rPr>
                <a:t>MC</a:t>
              </a:r>
              <a:endParaRPr lang="en-GB" altLang="en-US" sz="2800" b="0" i="1">
                <a:latin typeface="Times" panose="02020603050405020304" pitchFamily="18" charset="0"/>
              </a:endParaRPr>
            </a:p>
          </p:txBody>
        </p:sp>
        <p:sp>
          <p:nvSpPr>
            <p:cNvPr id="26" name="Text Box 23">
              <a:extLst>
                <a:ext uri="{FF2B5EF4-FFF2-40B4-BE49-F238E27FC236}">
                  <a16:creationId xmlns:a16="http://schemas.microsoft.com/office/drawing/2014/main" id="{3D1980B2-081A-4892-8CF5-F7272C62E170}"/>
                </a:ext>
              </a:extLst>
            </p:cNvPr>
            <p:cNvSpPr txBox="1">
              <a:spLocks noChangeArrowheads="1"/>
            </p:cNvSpPr>
            <p:nvPr/>
          </p:nvSpPr>
          <p:spPr bwMode="auto">
            <a:xfrm>
              <a:off x="2261" y="1947"/>
              <a:ext cx="493"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i="1">
                  <a:latin typeface="Arial" panose="020B0604020202020204" pitchFamily="34" charset="0"/>
                </a:rPr>
                <a:t>K</a:t>
              </a:r>
              <a:r>
                <a:rPr lang="en-GB" altLang="en-US" sz="2800" b="0" i="1" baseline="-25000">
                  <a:latin typeface="Arial" panose="020B0604020202020204" pitchFamily="34" charset="0"/>
                </a:rPr>
                <a:t>MA</a:t>
              </a:r>
              <a:endParaRPr lang="en-GB" altLang="en-US" sz="2800" b="0" i="1">
                <a:latin typeface="Times" panose="02020603050405020304" pitchFamily="18" charset="0"/>
              </a:endParaRPr>
            </a:p>
          </p:txBody>
        </p:sp>
        <p:sp>
          <p:nvSpPr>
            <p:cNvPr id="27" name="Text Box 24">
              <a:extLst>
                <a:ext uri="{FF2B5EF4-FFF2-40B4-BE49-F238E27FC236}">
                  <a16:creationId xmlns:a16="http://schemas.microsoft.com/office/drawing/2014/main" id="{5B716B75-1ADC-467D-8C73-43C20C385859}"/>
                </a:ext>
              </a:extLst>
            </p:cNvPr>
            <p:cNvSpPr txBox="1">
              <a:spLocks noChangeArrowheads="1"/>
            </p:cNvSpPr>
            <p:nvPr/>
          </p:nvSpPr>
          <p:spPr bwMode="auto">
            <a:xfrm>
              <a:off x="1108" y="2066"/>
              <a:ext cx="502"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i="1">
                  <a:latin typeface="Arial" panose="020B0604020202020204" pitchFamily="34" charset="0"/>
                </a:rPr>
                <a:t>K</a:t>
              </a:r>
              <a:r>
                <a:rPr lang="en-GB" altLang="en-US" sz="2800" b="0" i="1" baseline="-25000">
                  <a:latin typeface="Arial" panose="020B0604020202020204" pitchFamily="34" charset="0"/>
                </a:rPr>
                <a:t>MD</a:t>
              </a:r>
              <a:endParaRPr lang="en-GB" altLang="en-US" sz="2800" b="0" i="1">
                <a:latin typeface="Times" panose="02020603050405020304" pitchFamily="18" charset="0"/>
              </a:endParaRPr>
            </a:p>
          </p:txBody>
        </p:sp>
        <p:sp>
          <p:nvSpPr>
            <p:cNvPr id="28" name="Text Box 25">
              <a:extLst>
                <a:ext uri="{FF2B5EF4-FFF2-40B4-BE49-F238E27FC236}">
                  <a16:creationId xmlns:a16="http://schemas.microsoft.com/office/drawing/2014/main" id="{2A42307F-0DDD-4DEF-A048-7EA5DD664505}"/>
                </a:ext>
              </a:extLst>
            </p:cNvPr>
            <p:cNvSpPr txBox="1">
              <a:spLocks noChangeArrowheads="1"/>
            </p:cNvSpPr>
            <p:nvPr/>
          </p:nvSpPr>
          <p:spPr bwMode="auto">
            <a:xfrm>
              <a:off x="2171" y="2553"/>
              <a:ext cx="493" cy="32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800" b="0" i="1">
                  <a:latin typeface="Arial" panose="020B0604020202020204" pitchFamily="34" charset="0"/>
                </a:rPr>
                <a:t>K</a:t>
              </a:r>
              <a:r>
                <a:rPr lang="en-GB" altLang="en-US" sz="2800" b="0" i="1" baseline="-25000">
                  <a:latin typeface="Arial" panose="020B0604020202020204" pitchFamily="34" charset="0"/>
                </a:rPr>
                <a:t>MB</a:t>
              </a:r>
              <a:endParaRPr lang="en-GB" altLang="en-US" sz="2800" b="0" i="1">
                <a:latin typeface="Times" panose="02020603050405020304" pitchFamily="18" charset="0"/>
              </a:endParaRPr>
            </a:p>
          </p:txBody>
        </p:sp>
      </p:grpSp>
      <p:sp>
        <p:nvSpPr>
          <p:cNvPr id="29" name="Rectangle 28">
            <a:extLst>
              <a:ext uri="{FF2B5EF4-FFF2-40B4-BE49-F238E27FC236}">
                <a16:creationId xmlns:a16="http://schemas.microsoft.com/office/drawing/2014/main" id="{A5E0E4B2-0082-4182-BC8D-A776CBA8673B}"/>
              </a:ext>
            </a:extLst>
          </p:cNvPr>
          <p:cNvSpPr txBox="1">
            <a:spLocks noChangeArrowheads="1"/>
          </p:cNvSpPr>
          <p:nvPr/>
        </p:nvSpPr>
        <p:spPr>
          <a:xfrm>
            <a:off x="407963" y="1589649"/>
            <a:ext cx="5019701" cy="4800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dirty="0"/>
              <a:t>Link keys are generated via a PIN entry</a:t>
            </a:r>
          </a:p>
          <a:p>
            <a:r>
              <a:rPr lang="en-US" altLang="en-US" dirty="0"/>
              <a:t>A different link key for each pair of devices is allowed</a:t>
            </a:r>
          </a:p>
          <a:p>
            <a:r>
              <a:rPr lang="en-US" altLang="en-US" dirty="0"/>
              <a:t>Authentication:</a:t>
            </a:r>
          </a:p>
          <a:p>
            <a:pPr lvl="1"/>
            <a:r>
              <a:rPr lang="en-US" altLang="en-US" dirty="0"/>
              <a:t>Challenge-Response Scheme</a:t>
            </a:r>
          </a:p>
          <a:p>
            <a:r>
              <a:rPr lang="en-US" altLang="en-US" dirty="0"/>
              <a:t>Permanent storage of link keys</a:t>
            </a:r>
          </a:p>
        </p:txBody>
      </p:sp>
    </p:spTree>
    <p:extLst>
      <p:ext uri="{BB962C8B-B14F-4D97-AF65-F5344CB8AC3E}">
        <p14:creationId xmlns:p14="http://schemas.microsoft.com/office/powerpoint/2010/main" val="32597258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AA3880-B2A9-4781-924A-CAE83A64C9ED}"/>
              </a:ext>
            </a:extLst>
          </p:cNvPr>
          <p:cNvSpPr>
            <a:spLocks noGrp="1"/>
          </p:cNvSpPr>
          <p:nvPr>
            <p:ph type="title"/>
          </p:nvPr>
        </p:nvSpPr>
        <p:spPr>
          <a:xfrm>
            <a:off x="0" y="-1"/>
            <a:ext cx="12192000" cy="13255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KEY GENERATION &amp; USAGE</a:t>
            </a:r>
          </a:p>
        </p:txBody>
      </p:sp>
      <p:sp>
        <p:nvSpPr>
          <p:cNvPr id="4" name="Text Box 29">
            <a:extLst>
              <a:ext uri="{FF2B5EF4-FFF2-40B4-BE49-F238E27FC236}">
                <a16:creationId xmlns:a16="http://schemas.microsoft.com/office/drawing/2014/main" id="{B9C5668B-2120-43A9-8D17-B0079EB96EA8}"/>
              </a:ext>
            </a:extLst>
          </p:cNvPr>
          <p:cNvSpPr txBox="1">
            <a:spLocks noChangeArrowheads="1"/>
          </p:cNvSpPr>
          <p:nvPr/>
        </p:nvSpPr>
        <p:spPr bwMode="auto">
          <a:xfrm>
            <a:off x="2226482" y="1765300"/>
            <a:ext cx="641350" cy="396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000"/>
              <a:t>PIN</a:t>
            </a:r>
          </a:p>
        </p:txBody>
      </p:sp>
      <p:sp>
        <p:nvSpPr>
          <p:cNvPr id="5" name="Rectangle 30">
            <a:extLst>
              <a:ext uri="{FF2B5EF4-FFF2-40B4-BE49-F238E27FC236}">
                <a16:creationId xmlns:a16="http://schemas.microsoft.com/office/drawing/2014/main" id="{6C302F1A-A337-4CCD-AAE6-00BE4E597DFE}"/>
              </a:ext>
            </a:extLst>
          </p:cNvPr>
          <p:cNvSpPr>
            <a:spLocks noChangeArrowheads="1"/>
          </p:cNvSpPr>
          <p:nvPr/>
        </p:nvSpPr>
        <p:spPr bwMode="auto">
          <a:xfrm>
            <a:off x="1948669" y="2686050"/>
            <a:ext cx="1195388" cy="485775"/>
          </a:xfrm>
          <a:prstGeom prst="rect">
            <a:avLst/>
          </a:prstGeom>
          <a:solidFill>
            <a:srgbClr val="FFFF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i="1"/>
              <a:t>E</a:t>
            </a:r>
            <a:r>
              <a:rPr lang="en-GB" altLang="en-US" sz="2000" baseline="-25000"/>
              <a:t>2</a:t>
            </a:r>
            <a:endParaRPr lang="en-GB" altLang="en-US" sz="2000"/>
          </a:p>
        </p:txBody>
      </p:sp>
      <p:sp>
        <p:nvSpPr>
          <p:cNvPr id="6" name="AutoShape 31">
            <a:extLst>
              <a:ext uri="{FF2B5EF4-FFF2-40B4-BE49-F238E27FC236}">
                <a16:creationId xmlns:a16="http://schemas.microsoft.com/office/drawing/2014/main" id="{C7FFAE65-F8A8-4E7C-8AEF-C2E31FA6B743}"/>
              </a:ext>
            </a:extLst>
          </p:cNvPr>
          <p:cNvSpPr>
            <a:spLocks noChangeArrowheads="1"/>
          </p:cNvSpPr>
          <p:nvPr/>
        </p:nvSpPr>
        <p:spPr bwMode="auto">
          <a:xfrm>
            <a:off x="2370944" y="2138363"/>
            <a:ext cx="350838" cy="547687"/>
          </a:xfrm>
          <a:prstGeom prst="downArrow">
            <a:avLst>
              <a:gd name="adj1" fmla="val 50000"/>
              <a:gd name="adj2" fmla="val 39027"/>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7" name="Rectangle 32">
            <a:extLst>
              <a:ext uri="{FF2B5EF4-FFF2-40B4-BE49-F238E27FC236}">
                <a16:creationId xmlns:a16="http://schemas.microsoft.com/office/drawing/2014/main" id="{13968009-5509-49C0-8AD6-0895F8C17833}"/>
              </a:ext>
            </a:extLst>
          </p:cNvPr>
          <p:cNvSpPr>
            <a:spLocks noChangeArrowheads="1"/>
          </p:cNvSpPr>
          <p:nvPr/>
        </p:nvSpPr>
        <p:spPr bwMode="auto">
          <a:xfrm>
            <a:off x="1737532" y="3675063"/>
            <a:ext cx="1619250" cy="554037"/>
          </a:xfrm>
          <a:prstGeom prst="rect">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a:t>Link Key</a:t>
            </a:r>
          </a:p>
        </p:txBody>
      </p:sp>
      <p:sp>
        <p:nvSpPr>
          <p:cNvPr id="8" name="Rectangle 33">
            <a:extLst>
              <a:ext uri="{FF2B5EF4-FFF2-40B4-BE49-F238E27FC236}">
                <a16:creationId xmlns:a16="http://schemas.microsoft.com/office/drawing/2014/main" id="{25A4CEAA-C0F6-49DE-BA3B-18C49A379941}"/>
              </a:ext>
            </a:extLst>
          </p:cNvPr>
          <p:cNvSpPr>
            <a:spLocks noChangeArrowheads="1"/>
          </p:cNvSpPr>
          <p:nvPr/>
        </p:nvSpPr>
        <p:spPr bwMode="auto">
          <a:xfrm>
            <a:off x="1385107" y="5872163"/>
            <a:ext cx="2322512" cy="623887"/>
          </a:xfrm>
          <a:prstGeom prst="rect">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a:t>Encryption Key</a:t>
            </a:r>
          </a:p>
        </p:txBody>
      </p:sp>
      <p:sp>
        <p:nvSpPr>
          <p:cNvPr id="9" name="Rectangle 34">
            <a:extLst>
              <a:ext uri="{FF2B5EF4-FFF2-40B4-BE49-F238E27FC236}">
                <a16:creationId xmlns:a16="http://schemas.microsoft.com/office/drawing/2014/main" id="{DA3B37F1-6F49-4AE0-A7E4-7DF22778B3F7}"/>
              </a:ext>
            </a:extLst>
          </p:cNvPr>
          <p:cNvSpPr>
            <a:spLocks noChangeArrowheads="1"/>
          </p:cNvSpPr>
          <p:nvPr/>
        </p:nvSpPr>
        <p:spPr bwMode="auto">
          <a:xfrm>
            <a:off x="1948669" y="4770438"/>
            <a:ext cx="1195388" cy="485775"/>
          </a:xfrm>
          <a:prstGeom prst="rect">
            <a:avLst/>
          </a:prstGeom>
          <a:solidFill>
            <a:srgbClr val="FFFF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i="1"/>
              <a:t>E</a:t>
            </a:r>
            <a:r>
              <a:rPr lang="en-GB" altLang="en-US" sz="2000" baseline="-25000"/>
              <a:t>3</a:t>
            </a:r>
            <a:endParaRPr lang="en-GB" altLang="en-US" sz="2000"/>
          </a:p>
        </p:txBody>
      </p:sp>
      <p:sp>
        <p:nvSpPr>
          <p:cNvPr id="10" name="AutoShape 35">
            <a:extLst>
              <a:ext uri="{FF2B5EF4-FFF2-40B4-BE49-F238E27FC236}">
                <a16:creationId xmlns:a16="http://schemas.microsoft.com/office/drawing/2014/main" id="{7C6B80A2-7A21-402D-B78C-0D8CF8C19C83}"/>
              </a:ext>
            </a:extLst>
          </p:cNvPr>
          <p:cNvSpPr>
            <a:spLocks noChangeArrowheads="1"/>
          </p:cNvSpPr>
          <p:nvPr/>
        </p:nvSpPr>
        <p:spPr bwMode="auto">
          <a:xfrm>
            <a:off x="2369357" y="4229100"/>
            <a:ext cx="352425" cy="542925"/>
          </a:xfrm>
          <a:prstGeom prst="downArrow">
            <a:avLst>
              <a:gd name="adj1" fmla="val 50000"/>
              <a:gd name="adj2" fmla="val 38514"/>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1" name="AutoShape 36">
            <a:extLst>
              <a:ext uri="{FF2B5EF4-FFF2-40B4-BE49-F238E27FC236}">
                <a16:creationId xmlns:a16="http://schemas.microsoft.com/office/drawing/2014/main" id="{640FE9DF-7044-4737-A87C-96BDDDE9EBC5}"/>
              </a:ext>
            </a:extLst>
          </p:cNvPr>
          <p:cNvSpPr>
            <a:spLocks noChangeArrowheads="1"/>
          </p:cNvSpPr>
          <p:nvPr/>
        </p:nvSpPr>
        <p:spPr bwMode="auto">
          <a:xfrm>
            <a:off x="2369357" y="3171825"/>
            <a:ext cx="352425" cy="503238"/>
          </a:xfrm>
          <a:prstGeom prst="downArrow">
            <a:avLst>
              <a:gd name="adj1" fmla="val 50000"/>
              <a:gd name="adj2" fmla="val 35698"/>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2" name="AutoShape 37">
            <a:extLst>
              <a:ext uri="{FF2B5EF4-FFF2-40B4-BE49-F238E27FC236}">
                <a16:creationId xmlns:a16="http://schemas.microsoft.com/office/drawing/2014/main" id="{8B1598D8-004B-4A0E-BA0B-7C3AFD8DD5DC}"/>
              </a:ext>
            </a:extLst>
          </p:cNvPr>
          <p:cNvSpPr>
            <a:spLocks noChangeArrowheads="1"/>
          </p:cNvSpPr>
          <p:nvPr/>
        </p:nvSpPr>
        <p:spPr bwMode="auto">
          <a:xfrm>
            <a:off x="2369357" y="5256213"/>
            <a:ext cx="352425" cy="625475"/>
          </a:xfrm>
          <a:prstGeom prst="downArrow">
            <a:avLst>
              <a:gd name="adj1" fmla="val 50000"/>
              <a:gd name="adj2" fmla="val 44369"/>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3" name="AutoShape 38">
            <a:extLst>
              <a:ext uri="{FF2B5EF4-FFF2-40B4-BE49-F238E27FC236}">
                <a16:creationId xmlns:a16="http://schemas.microsoft.com/office/drawing/2014/main" id="{95E821FE-1D2C-4736-B7E5-E615DCB01686}"/>
              </a:ext>
            </a:extLst>
          </p:cNvPr>
          <p:cNvSpPr>
            <a:spLocks noChangeArrowheads="1"/>
          </p:cNvSpPr>
          <p:nvPr/>
        </p:nvSpPr>
        <p:spPr bwMode="auto">
          <a:xfrm>
            <a:off x="3442507" y="3768725"/>
            <a:ext cx="2743200" cy="304800"/>
          </a:xfrm>
          <a:prstGeom prst="leftRightArrow">
            <a:avLst>
              <a:gd name="adj1" fmla="val 50000"/>
              <a:gd name="adj2" fmla="val 180000"/>
            </a:avLst>
          </a:prstGeom>
          <a:solidFill>
            <a:srgbClr val="FF9933"/>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4" name="AutoShape 39">
            <a:extLst>
              <a:ext uri="{FF2B5EF4-FFF2-40B4-BE49-F238E27FC236}">
                <a16:creationId xmlns:a16="http://schemas.microsoft.com/office/drawing/2014/main" id="{D0EF5086-4DC2-4F97-A443-B4AA509F0991}"/>
              </a:ext>
            </a:extLst>
          </p:cNvPr>
          <p:cNvSpPr>
            <a:spLocks noChangeArrowheads="1"/>
          </p:cNvSpPr>
          <p:nvPr/>
        </p:nvSpPr>
        <p:spPr bwMode="auto">
          <a:xfrm>
            <a:off x="3847319" y="6048375"/>
            <a:ext cx="1970088" cy="304800"/>
          </a:xfrm>
          <a:prstGeom prst="leftRightArrow">
            <a:avLst>
              <a:gd name="adj1" fmla="val 50000"/>
              <a:gd name="adj2" fmla="val 129271"/>
            </a:avLst>
          </a:prstGeom>
          <a:solidFill>
            <a:srgbClr val="FF9933"/>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15" name="Text Box 40">
            <a:extLst>
              <a:ext uri="{FF2B5EF4-FFF2-40B4-BE49-F238E27FC236}">
                <a16:creationId xmlns:a16="http://schemas.microsoft.com/office/drawing/2014/main" id="{AC020BF6-890A-4DDC-A453-8C7DEFAD0FA1}"/>
              </a:ext>
            </a:extLst>
          </p:cNvPr>
          <p:cNvSpPr txBox="1">
            <a:spLocks noChangeArrowheads="1"/>
          </p:cNvSpPr>
          <p:nvPr/>
        </p:nvSpPr>
        <p:spPr bwMode="auto">
          <a:xfrm>
            <a:off x="3917169" y="5673725"/>
            <a:ext cx="1708150" cy="396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000"/>
              <a:t>Encryption</a:t>
            </a:r>
          </a:p>
        </p:txBody>
      </p:sp>
      <p:sp>
        <p:nvSpPr>
          <p:cNvPr id="16" name="Text Box 41">
            <a:extLst>
              <a:ext uri="{FF2B5EF4-FFF2-40B4-BE49-F238E27FC236}">
                <a16:creationId xmlns:a16="http://schemas.microsoft.com/office/drawing/2014/main" id="{E11FFBC8-BDE1-4E85-99AB-84D3DD48CB69}"/>
              </a:ext>
            </a:extLst>
          </p:cNvPr>
          <p:cNvSpPr txBox="1">
            <a:spLocks noChangeArrowheads="1"/>
          </p:cNvSpPr>
          <p:nvPr/>
        </p:nvSpPr>
        <p:spPr bwMode="auto">
          <a:xfrm>
            <a:off x="3706032" y="3429000"/>
            <a:ext cx="2317750" cy="396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000"/>
              <a:t>Authentication</a:t>
            </a:r>
          </a:p>
        </p:txBody>
      </p:sp>
      <p:sp>
        <p:nvSpPr>
          <p:cNvPr id="17" name="Text Box 42">
            <a:extLst>
              <a:ext uri="{FF2B5EF4-FFF2-40B4-BE49-F238E27FC236}">
                <a16:creationId xmlns:a16="http://schemas.microsoft.com/office/drawing/2014/main" id="{26774F8A-926B-40A2-B089-9F978B528A1E}"/>
              </a:ext>
            </a:extLst>
          </p:cNvPr>
          <p:cNvSpPr txBox="1">
            <a:spLocks noChangeArrowheads="1"/>
          </p:cNvSpPr>
          <p:nvPr/>
        </p:nvSpPr>
        <p:spPr bwMode="auto">
          <a:xfrm>
            <a:off x="6727044" y="1752600"/>
            <a:ext cx="641350" cy="39687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spcBef>
                <a:spcPct val="0"/>
              </a:spcBef>
              <a:buFontTx/>
              <a:buNone/>
            </a:pPr>
            <a:r>
              <a:rPr lang="en-GB" altLang="en-US" sz="2000"/>
              <a:t>PIN</a:t>
            </a:r>
          </a:p>
        </p:txBody>
      </p:sp>
      <p:sp>
        <p:nvSpPr>
          <p:cNvPr id="18" name="Rectangle 43">
            <a:extLst>
              <a:ext uri="{FF2B5EF4-FFF2-40B4-BE49-F238E27FC236}">
                <a16:creationId xmlns:a16="http://schemas.microsoft.com/office/drawing/2014/main" id="{2B0D3EF2-A382-4B17-B70A-DAE0446C90BF}"/>
              </a:ext>
            </a:extLst>
          </p:cNvPr>
          <p:cNvSpPr>
            <a:spLocks noChangeArrowheads="1"/>
          </p:cNvSpPr>
          <p:nvPr/>
        </p:nvSpPr>
        <p:spPr bwMode="auto">
          <a:xfrm>
            <a:off x="6447644" y="2673350"/>
            <a:ext cx="1196975" cy="485775"/>
          </a:xfrm>
          <a:prstGeom prst="rect">
            <a:avLst/>
          </a:prstGeom>
          <a:solidFill>
            <a:srgbClr val="FFFF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i="1"/>
              <a:t>E</a:t>
            </a:r>
            <a:r>
              <a:rPr lang="en-GB" altLang="en-US" sz="2000" baseline="-25000"/>
              <a:t>2</a:t>
            </a:r>
            <a:endParaRPr lang="en-GB" altLang="en-US" sz="2000"/>
          </a:p>
        </p:txBody>
      </p:sp>
      <p:sp>
        <p:nvSpPr>
          <p:cNvPr id="19" name="AutoShape 44">
            <a:extLst>
              <a:ext uri="{FF2B5EF4-FFF2-40B4-BE49-F238E27FC236}">
                <a16:creationId xmlns:a16="http://schemas.microsoft.com/office/drawing/2014/main" id="{0CC8D75F-674E-4032-829D-7C9E10F1800A}"/>
              </a:ext>
            </a:extLst>
          </p:cNvPr>
          <p:cNvSpPr>
            <a:spLocks noChangeArrowheads="1"/>
          </p:cNvSpPr>
          <p:nvPr/>
        </p:nvSpPr>
        <p:spPr bwMode="auto">
          <a:xfrm>
            <a:off x="6871507" y="2125663"/>
            <a:ext cx="350837" cy="547687"/>
          </a:xfrm>
          <a:prstGeom prst="downArrow">
            <a:avLst>
              <a:gd name="adj1" fmla="val 50000"/>
              <a:gd name="adj2" fmla="val 39027"/>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20" name="Rectangle 45">
            <a:extLst>
              <a:ext uri="{FF2B5EF4-FFF2-40B4-BE49-F238E27FC236}">
                <a16:creationId xmlns:a16="http://schemas.microsoft.com/office/drawing/2014/main" id="{FDE14CF2-B609-44FB-BA35-E2A65C4B83EC}"/>
              </a:ext>
            </a:extLst>
          </p:cNvPr>
          <p:cNvSpPr>
            <a:spLocks noChangeArrowheads="1"/>
          </p:cNvSpPr>
          <p:nvPr/>
        </p:nvSpPr>
        <p:spPr bwMode="auto">
          <a:xfrm>
            <a:off x="6238094" y="3662363"/>
            <a:ext cx="1617663" cy="554037"/>
          </a:xfrm>
          <a:prstGeom prst="rect">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a:t>Link Key</a:t>
            </a:r>
          </a:p>
        </p:txBody>
      </p:sp>
      <p:sp>
        <p:nvSpPr>
          <p:cNvPr id="21" name="Rectangle 46">
            <a:extLst>
              <a:ext uri="{FF2B5EF4-FFF2-40B4-BE49-F238E27FC236}">
                <a16:creationId xmlns:a16="http://schemas.microsoft.com/office/drawing/2014/main" id="{35F0BE3F-4B40-4041-B31F-C86C9F662B8D}"/>
              </a:ext>
            </a:extLst>
          </p:cNvPr>
          <p:cNvSpPr>
            <a:spLocks noChangeArrowheads="1"/>
          </p:cNvSpPr>
          <p:nvPr/>
        </p:nvSpPr>
        <p:spPr bwMode="auto">
          <a:xfrm>
            <a:off x="5885669" y="5868988"/>
            <a:ext cx="2322513" cy="623887"/>
          </a:xfrm>
          <a:prstGeom prst="rect">
            <a:avLst/>
          </a:prstGeom>
          <a:solidFill>
            <a:srgbClr val="DDDDDD"/>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a:t>Encryption Key</a:t>
            </a:r>
          </a:p>
        </p:txBody>
      </p:sp>
      <p:sp>
        <p:nvSpPr>
          <p:cNvPr id="22" name="Rectangle 47">
            <a:extLst>
              <a:ext uri="{FF2B5EF4-FFF2-40B4-BE49-F238E27FC236}">
                <a16:creationId xmlns:a16="http://schemas.microsoft.com/office/drawing/2014/main" id="{268BE106-13E9-42A8-A8BD-773498E99FDC}"/>
              </a:ext>
            </a:extLst>
          </p:cNvPr>
          <p:cNvSpPr>
            <a:spLocks noChangeArrowheads="1"/>
          </p:cNvSpPr>
          <p:nvPr/>
        </p:nvSpPr>
        <p:spPr bwMode="auto">
          <a:xfrm>
            <a:off x="6447644" y="4757738"/>
            <a:ext cx="1196975" cy="485775"/>
          </a:xfrm>
          <a:prstGeom prst="rect">
            <a:avLst/>
          </a:prstGeom>
          <a:solidFill>
            <a:srgbClr val="FFFF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defTabSz="762000">
              <a:spcBef>
                <a:spcPct val="20000"/>
              </a:spcBef>
              <a:buChar char="•"/>
              <a:defRPr sz="2400" b="1">
                <a:solidFill>
                  <a:schemeClr val="tx1"/>
                </a:solidFill>
                <a:latin typeface="Courier New" panose="02070309020205020404" pitchFamily="49" charset="0"/>
              </a:defRPr>
            </a:lvl1pPr>
            <a:lvl2pPr marL="74295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600200" indent="-228600" defTabSz="762000">
              <a:spcBef>
                <a:spcPct val="20000"/>
              </a:spcBef>
              <a:buChar char="–"/>
              <a:defRPr>
                <a:solidFill>
                  <a:schemeClr val="tx1"/>
                </a:solidFill>
                <a:latin typeface="Courier New" panose="02070309020205020404" pitchFamily="49" charset="0"/>
              </a:defRPr>
            </a:lvl4pPr>
            <a:lvl5pPr marL="2057400" indent="-228600" defTabSz="762000">
              <a:spcBef>
                <a:spcPct val="20000"/>
              </a:spcBef>
              <a:buChar char="»"/>
              <a:defRPr>
                <a:solidFill>
                  <a:schemeClr val="tx1"/>
                </a:solidFill>
                <a:latin typeface="Courier New" panose="02070309020205020404" pitchFamily="49" charset="0"/>
              </a:defRPr>
            </a:lvl5pPr>
            <a:lvl6pPr marL="2514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gn="ctr">
              <a:spcBef>
                <a:spcPct val="0"/>
              </a:spcBef>
              <a:buFontTx/>
              <a:buNone/>
            </a:pPr>
            <a:r>
              <a:rPr lang="en-GB" altLang="en-US" sz="2000" i="1"/>
              <a:t>E</a:t>
            </a:r>
            <a:r>
              <a:rPr lang="en-GB" altLang="en-US" sz="2000" baseline="-25000"/>
              <a:t>3</a:t>
            </a:r>
            <a:endParaRPr lang="en-GB" altLang="en-US" sz="2000"/>
          </a:p>
        </p:txBody>
      </p:sp>
      <p:sp>
        <p:nvSpPr>
          <p:cNvPr id="23" name="AutoShape 48">
            <a:extLst>
              <a:ext uri="{FF2B5EF4-FFF2-40B4-BE49-F238E27FC236}">
                <a16:creationId xmlns:a16="http://schemas.microsoft.com/office/drawing/2014/main" id="{1FA5E690-1A40-4F3A-A49D-CB61C044F4D3}"/>
              </a:ext>
            </a:extLst>
          </p:cNvPr>
          <p:cNvSpPr>
            <a:spLocks noChangeArrowheads="1"/>
          </p:cNvSpPr>
          <p:nvPr/>
        </p:nvSpPr>
        <p:spPr bwMode="auto">
          <a:xfrm>
            <a:off x="6869919" y="4216400"/>
            <a:ext cx="352425" cy="542925"/>
          </a:xfrm>
          <a:prstGeom prst="downArrow">
            <a:avLst>
              <a:gd name="adj1" fmla="val 50000"/>
              <a:gd name="adj2" fmla="val 38514"/>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24" name="AutoShape 49">
            <a:extLst>
              <a:ext uri="{FF2B5EF4-FFF2-40B4-BE49-F238E27FC236}">
                <a16:creationId xmlns:a16="http://schemas.microsoft.com/office/drawing/2014/main" id="{8FC5D773-2009-43DF-9D86-052FD1AE0612}"/>
              </a:ext>
            </a:extLst>
          </p:cNvPr>
          <p:cNvSpPr>
            <a:spLocks noChangeArrowheads="1"/>
          </p:cNvSpPr>
          <p:nvPr/>
        </p:nvSpPr>
        <p:spPr bwMode="auto">
          <a:xfrm>
            <a:off x="6869919" y="3159125"/>
            <a:ext cx="352425" cy="503238"/>
          </a:xfrm>
          <a:prstGeom prst="downArrow">
            <a:avLst>
              <a:gd name="adj1" fmla="val 50000"/>
              <a:gd name="adj2" fmla="val 35698"/>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25" name="AutoShape 50">
            <a:extLst>
              <a:ext uri="{FF2B5EF4-FFF2-40B4-BE49-F238E27FC236}">
                <a16:creationId xmlns:a16="http://schemas.microsoft.com/office/drawing/2014/main" id="{F967DD6C-316E-4751-A50F-104782D06158}"/>
              </a:ext>
            </a:extLst>
          </p:cNvPr>
          <p:cNvSpPr>
            <a:spLocks noChangeArrowheads="1"/>
          </p:cNvSpPr>
          <p:nvPr/>
        </p:nvSpPr>
        <p:spPr bwMode="auto">
          <a:xfrm>
            <a:off x="6869919" y="5243513"/>
            <a:ext cx="352425" cy="625475"/>
          </a:xfrm>
          <a:prstGeom prst="downArrow">
            <a:avLst>
              <a:gd name="adj1" fmla="val 50000"/>
              <a:gd name="adj2" fmla="val 44369"/>
            </a:avLst>
          </a:prstGeom>
          <a:solidFill>
            <a:srgbClr val="0033CC"/>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400" b="1">
                <a:solidFill>
                  <a:schemeClr val="tx1"/>
                </a:solidFill>
                <a:latin typeface="Courier New" panose="02070309020205020404" pitchFamily="49" charset="0"/>
              </a:defRPr>
            </a:lvl1pPr>
            <a:lvl2pPr marL="742950" indent="-285750">
              <a:spcBef>
                <a:spcPct val="20000"/>
              </a:spcBef>
              <a:buChar char="–"/>
              <a:defRPr sz="2400">
                <a:solidFill>
                  <a:schemeClr val="tx1"/>
                </a:solidFill>
                <a:latin typeface="Courier New" panose="02070309020205020404" pitchFamily="49" charset="0"/>
              </a:defRPr>
            </a:lvl2pPr>
            <a:lvl3pPr marL="1143000" indent="-228600">
              <a:spcBef>
                <a:spcPct val="20000"/>
              </a:spcBef>
              <a:buChar char="•"/>
              <a:defRPr sz="2000">
                <a:solidFill>
                  <a:schemeClr val="tx1"/>
                </a:solidFill>
                <a:latin typeface="Courier New" panose="02070309020205020404" pitchFamily="49" charset="0"/>
              </a:defRPr>
            </a:lvl3pPr>
            <a:lvl4pPr marL="1600200" indent="-228600">
              <a:spcBef>
                <a:spcPct val="20000"/>
              </a:spcBef>
              <a:buChar char="–"/>
              <a:defRPr>
                <a:solidFill>
                  <a:schemeClr val="tx1"/>
                </a:solidFill>
                <a:latin typeface="Courier New" panose="02070309020205020404" pitchFamily="49" charset="0"/>
              </a:defRPr>
            </a:lvl4pPr>
            <a:lvl5pPr marL="2057400" indent="-228600">
              <a:spcBef>
                <a:spcPct val="20000"/>
              </a:spcBef>
              <a:buChar char="»"/>
              <a:defRPr>
                <a:solidFill>
                  <a:schemeClr val="tx1"/>
                </a:solidFill>
                <a:latin typeface="Courier New" panose="02070309020205020404" pitchFamily="49" charset="0"/>
              </a:defRPr>
            </a:lvl5pPr>
            <a:lvl6pPr marL="2514600" indent="-228600" eaLnBrk="0" fontAlgn="base" hangingPunct="0">
              <a:spcBef>
                <a:spcPct val="20000"/>
              </a:spcBef>
              <a:spcAft>
                <a:spcPct val="0"/>
              </a:spcAft>
              <a:buChar char="»"/>
              <a:defRPr>
                <a:solidFill>
                  <a:schemeClr val="tx1"/>
                </a:solidFill>
                <a:latin typeface="Courier New" panose="02070309020205020404" pitchFamily="49" charset="0"/>
              </a:defRPr>
            </a:lvl6pPr>
            <a:lvl7pPr marL="2971800" indent="-228600" eaLnBrk="0" fontAlgn="base" hangingPunct="0">
              <a:spcBef>
                <a:spcPct val="20000"/>
              </a:spcBef>
              <a:spcAft>
                <a:spcPct val="0"/>
              </a:spcAft>
              <a:buChar char="»"/>
              <a:defRPr>
                <a:solidFill>
                  <a:schemeClr val="tx1"/>
                </a:solidFill>
                <a:latin typeface="Courier New" panose="02070309020205020404" pitchFamily="49" charset="0"/>
              </a:defRPr>
            </a:lvl7pPr>
            <a:lvl8pPr marL="3429000" indent="-228600" eaLnBrk="0" fontAlgn="base" hangingPunct="0">
              <a:spcBef>
                <a:spcPct val="20000"/>
              </a:spcBef>
              <a:spcAft>
                <a:spcPct val="0"/>
              </a:spcAft>
              <a:buChar char="»"/>
              <a:defRPr>
                <a:solidFill>
                  <a:schemeClr val="tx1"/>
                </a:solidFill>
                <a:latin typeface="Courier New" panose="02070309020205020404" pitchFamily="49" charset="0"/>
              </a:defRPr>
            </a:lvl8pPr>
            <a:lvl9pPr marL="3886200" indent="-228600" eaLnBrk="0" fontAlgn="base" hangingPunct="0">
              <a:spcBef>
                <a:spcPct val="20000"/>
              </a:spcBef>
              <a:spcAft>
                <a:spcPct val="0"/>
              </a:spcAft>
              <a:buChar char="»"/>
              <a:defRPr>
                <a:solidFill>
                  <a:schemeClr val="tx1"/>
                </a:solidFill>
                <a:latin typeface="Courier New" panose="02070309020205020404" pitchFamily="49" charset="0"/>
              </a:defRPr>
            </a:lvl9pPr>
          </a:lstStyle>
          <a:p>
            <a:pPr algn="r">
              <a:spcBef>
                <a:spcPct val="0"/>
              </a:spcBef>
              <a:buFontTx/>
              <a:buNone/>
            </a:pPr>
            <a:endParaRPr lang="en-GB" altLang="en-US" sz="2000" b="0">
              <a:latin typeface="Arial" panose="020B0604020202020204" pitchFamily="34" charset="0"/>
            </a:endParaRPr>
          </a:p>
        </p:txBody>
      </p:sp>
      <p:sp>
        <p:nvSpPr>
          <p:cNvPr id="26" name="Text Box 51">
            <a:extLst>
              <a:ext uri="{FF2B5EF4-FFF2-40B4-BE49-F238E27FC236}">
                <a16:creationId xmlns:a16="http://schemas.microsoft.com/office/drawing/2014/main" id="{E6255452-B5F7-46A8-921E-4A57DBCF6982}"/>
              </a:ext>
            </a:extLst>
          </p:cNvPr>
          <p:cNvSpPr txBox="1">
            <a:spLocks noChangeArrowheads="1"/>
          </p:cNvSpPr>
          <p:nvPr/>
        </p:nvSpPr>
        <p:spPr bwMode="auto">
          <a:xfrm>
            <a:off x="7536669" y="1801813"/>
            <a:ext cx="2622550"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57150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714500" indent="-228600" defTabSz="762000">
              <a:spcBef>
                <a:spcPct val="20000"/>
              </a:spcBef>
              <a:buChar char="–"/>
              <a:defRPr>
                <a:solidFill>
                  <a:schemeClr val="tx1"/>
                </a:solidFill>
                <a:latin typeface="Courier New" panose="02070309020205020404" pitchFamily="49" charset="0"/>
              </a:defRPr>
            </a:lvl4pPr>
            <a:lvl5pPr marL="2286000" indent="-228600" defTabSz="762000">
              <a:spcBef>
                <a:spcPct val="20000"/>
              </a:spcBef>
              <a:buChar char="»"/>
              <a:defRPr>
                <a:solidFill>
                  <a:schemeClr val="tx1"/>
                </a:solidFill>
                <a:latin typeface="Courier New" panose="02070309020205020404" pitchFamily="49" charset="0"/>
              </a:defRPr>
            </a:lvl5pPr>
            <a:lvl6pPr marL="2743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32004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657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4114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nSpc>
                <a:spcPct val="90000"/>
              </a:lnSpc>
              <a:spcBef>
                <a:spcPct val="0"/>
              </a:spcBef>
              <a:buFontTx/>
              <a:buNone/>
            </a:pPr>
            <a:r>
              <a:rPr lang="en-US" altLang="en-US" sz="2000"/>
              <a:t>User Input</a:t>
            </a:r>
          </a:p>
          <a:p>
            <a:pPr>
              <a:lnSpc>
                <a:spcPct val="90000"/>
              </a:lnSpc>
              <a:spcBef>
                <a:spcPct val="0"/>
              </a:spcBef>
              <a:buFontTx/>
              <a:buNone/>
            </a:pPr>
            <a:r>
              <a:rPr lang="en-US" altLang="en-US" sz="2000"/>
              <a:t>(Initialization)</a:t>
            </a:r>
            <a:endParaRPr lang="en-US" altLang="en-US">
              <a:latin typeface="Arial" panose="020B0604020202020204" pitchFamily="34" charset="0"/>
            </a:endParaRPr>
          </a:p>
        </p:txBody>
      </p:sp>
      <p:sp>
        <p:nvSpPr>
          <p:cNvPr id="27" name="Text Box 52">
            <a:extLst>
              <a:ext uri="{FF2B5EF4-FFF2-40B4-BE49-F238E27FC236}">
                <a16:creationId xmlns:a16="http://schemas.microsoft.com/office/drawing/2014/main" id="{C54DF048-CC99-4273-A671-645FFCBFB1FE}"/>
              </a:ext>
            </a:extLst>
          </p:cNvPr>
          <p:cNvSpPr txBox="1">
            <a:spLocks noChangeArrowheads="1"/>
          </p:cNvSpPr>
          <p:nvPr/>
        </p:nvSpPr>
        <p:spPr bwMode="auto">
          <a:xfrm>
            <a:off x="8451069" y="3509963"/>
            <a:ext cx="1708150" cy="915987"/>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57150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714500" indent="-228600" defTabSz="762000">
              <a:spcBef>
                <a:spcPct val="20000"/>
              </a:spcBef>
              <a:buChar char="–"/>
              <a:defRPr>
                <a:solidFill>
                  <a:schemeClr val="tx1"/>
                </a:solidFill>
                <a:latin typeface="Courier New" panose="02070309020205020404" pitchFamily="49" charset="0"/>
              </a:defRPr>
            </a:lvl4pPr>
            <a:lvl5pPr marL="2286000" indent="-228600" defTabSz="762000">
              <a:spcBef>
                <a:spcPct val="20000"/>
              </a:spcBef>
              <a:buChar char="»"/>
              <a:defRPr>
                <a:solidFill>
                  <a:schemeClr val="tx1"/>
                </a:solidFill>
                <a:latin typeface="Courier New" panose="02070309020205020404" pitchFamily="49" charset="0"/>
              </a:defRPr>
            </a:lvl5pPr>
            <a:lvl6pPr marL="2743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32004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657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4114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nSpc>
                <a:spcPct val="90000"/>
              </a:lnSpc>
              <a:spcBef>
                <a:spcPct val="0"/>
              </a:spcBef>
              <a:buFontTx/>
              <a:buNone/>
            </a:pPr>
            <a:r>
              <a:rPr lang="en-US" altLang="en-US" sz="2000"/>
              <a:t>(possibly)</a:t>
            </a:r>
          </a:p>
          <a:p>
            <a:pPr>
              <a:lnSpc>
                <a:spcPct val="90000"/>
              </a:lnSpc>
              <a:spcBef>
                <a:spcPct val="0"/>
              </a:spcBef>
              <a:buFontTx/>
              <a:buNone/>
            </a:pPr>
            <a:r>
              <a:rPr lang="en-US" altLang="en-US" sz="2000"/>
              <a:t>Permanent</a:t>
            </a:r>
          </a:p>
          <a:p>
            <a:pPr>
              <a:lnSpc>
                <a:spcPct val="90000"/>
              </a:lnSpc>
              <a:spcBef>
                <a:spcPct val="0"/>
              </a:spcBef>
              <a:buFontTx/>
              <a:buNone/>
            </a:pPr>
            <a:r>
              <a:rPr lang="en-US" altLang="en-US" sz="2000"/>
              <a:t>Storage</a:t>
            </a:r>
            <a:endParaRPr lang="en-US" altLang="en-US">
              <a:latin typeface="Arial" panose="020B0604020202020204" pitchFamily="34" charset="0"/>
            </a:endParaRPr>
          </a:p>
        </p:txBody>
      </p:sp>
      <p:sp>
        <p:nvSpPr>
          <p:cNvPr id="28" name="Text Box 53">
            <a:extLst>
              <a:ext uri="{FF2B5EF4-FFF2-40B4-BE49-F238E27FC236}">
                <a16:creationId xmlns:a16="http://schemas.microsoft.com/office/drawing/2014/main" id="{AD5A0230-8618-425F-B584-4C876343772B}"/>
              </a:ext>
            </a:extLst>
          </p:cNvPr>
          <p:cNvSpPr txBox="1">
            <a:spLocks noChangeArrowheads="1"/>
          </p:cNvSpPr>
          <p:nvPr/>
        </p:nvSpPr>
        <p:spPr bwMode="auto">
          <a:xfrm>
            <a:off x="8603469" y="5795963"/>
            <a:ext cx="1555750" cy="641350"/>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762000">
              <a:spcBef>
                <a:spcPct val="20000"/>
              </a:spcBef>
              <a:buChar char="•"/>
              <a:defRPr sz="2400" b="1">
                <a:solidFill>
                  <a:schemeClr val="tx1"/>
                </a:solidFill>
                <a:latin typeface="Courier New" panose="02070309020205020404" pitchFamily="49" charset="0"/>
              </a:defRPr>
            </a:lvl1pPr>
            <a:lvl2pPr marL="571500" indent="-285750" defTabSz="762000">
              <a:spcBef>
                <a:spcPct val="20000"/>
              </a:spcBef>
              <a:buChar char="–"/>
              <a:defRPr sz="2400">
                <a:solidFill>
                  <a:schemeClr val="tx1"/>
                </a:solidFill>
                <a:latin typeface="Courier New" panose="02070309020205020404" pitchFamily="49" charset="0"/>
              </a:defRPr>
            </a:lvl2pPr>
            <a:lvl3pPr marL="1143000" indent="-228600" defTabSz="762000">
              <a:spcBef>
                <a:spcPct val="20000"/>
              </a:spcBef>
              <a:buChar char="•"/>
              <a:defRPr sz="2000">
                <a:solidFill>
                  <a:schemeClr val="tx1"/>
                </a:solidFill>
                <a:latin typeface="Courier New" panose="02070309020205020404" pitchFamily="49" charset="0"/>
              </a:defRPr>
            </a:lvl3pPr>
            <a:lvl4pPr marL="1714500" indent="-228600" defTabSz="762000">
              <a:spcBef>
                <a:spcPct val="20000"/>
              </a:spcBef>
              <a:buChar char="–"/>
              <a:defRPr>
                <a:solidFill>
                  <a:schemeClr val="tx1"/>
                </a:solidFill>
                <a:latin typeface="Courier New" panose="02070309020205020404" pitchFamily="49" charset="0"/>
              </a:defRPr>
            </a:lvl4pPr>
            <a:lvl5pPr marL="2286000" indent="-228600" defTabSz="762000">
              <a:spcBef>
                <a:spcPct val="20000"/>
              </a:spcBef>
              <a:buChar char="»"/>
              <a:defRPr>
                <a:solidFill>
                  <a:schemeClr val="tx1"/>
                </a:solidFill>
                <a:latin typeface="Courier New" panose="02070309020205020404" pitchFamily="49" charset="0"/>
              </a:defRPr>
            </a:lvl5pPr>
            <a:lvl6pPr marL="2743200" indent="-228600" defTabSz="762000" eaLnBrk="0" fontAlgn="base" hangingPunct="0">
              <a:spcBef>
                <a:spcPct val="20000"/>
              </a:spcBef>
              <a:spcAft>
                <a:spcPct val="0"/>
              </a:spcAft>
              <a:buChar char="»"/>
              <a:defRPr>
                <a:solidFill>
                  <a:schemeClr val="tx1"/>
                </a:solidFill>
                <a:latin typeface="Courier New" panose="02070309020205020404" pitchFamily="49" charset="0"/>
              </a:defRPr>
            </a:lvl6pPr>
            <a:lvl7pPr marL="3200400" indent="-228600" defTabSz="762000" eaLnBrk="0" fontAlgn="base" hangingPunct="0">
              <a:spcBef>
                <a:spcPct val="20000"/>
              </a:spcBef>
              <a:spcAft>
                <a:spcPct val="0"/>
              </a:spcAft>
              <a:buChar char="»"/>
              <a:defRPr>
                <a:solidFill>
                  <a:schemeClr val="tx1"/>
                </a:solidFill>
                <a:latin typeface="Courier New" panose="02070309020205020404" pitchFamily="49" charset="0"/>
              </a:defRPr>
            </a:lvl7pPr>
            <a:lvl8pPr marL="3657600" indent="-228600" defTabSz="762000" eaLnBrk="0" fontAlgn="base" hangingPunct="0">
              <a:spcBef>
                <a:spcPct val="20000"/>
              </a:spcBef>
              <a:spcAft>
                <a:spcPct val="0"/>
              </a:spcAft>
              <a:buChar char="»"/>
              <a:defRPr>
                <a:solidFill>
                  <a:schemeClr val="tx1"/>
                </a:solidFill>
                <a:latin typeface="Courier New" panose="02070309020205020404" pitchFamily="49" charset="0"/>
              </a:defRPr>
            </a:lvl8pPr>
            <a:lvl9pPr marL="4114800" indent="-228600" defTabSz="762000" eaLnBrk="0" fontAlgn="base" hangingPunct="0">
              <a:spcBef>
                <a:spcPct val="20000"/>
              </a:spcBef>
              <a:spcAft>
                <a:spcPct val="0"/>
              </a:spcAft>
              <a:buChar char="»"/>
              <a:defRPr>
                <a:solidFill>
                  <a:schemeClr val="tx1"/>
                </a:solidFill>
                <a:latin typeface="Courier New" panose="02070309020205020404" pitchFamily="49" charset="0"/>
              </a:defRPr>
            </a:lvl9pPr>
          </a:lstStyle>
          <a:p>
            <a:pPr>
              <a:lnSpc>
                <a:spcPct val="90000"/>
              </a:lnSpc>
              <a:spcBef>
                <a:spcPct val="0"/>
              </a:spcBef>
              <a:buFontTx/>
              <a:buNone/>
            </a:pPr>
            <a:r>
              <a:rPr lang="en-US" altLang="en-US" sz="2000"/>
              <a:t>Temporary</a:t>
            </a:r>
          </a:p>
          <a:p>
            <a:pPr>
              <a:lnSpc>
                <a:spcPct val="90000"/>
              </a:lnSpc>
              <a:spcBef>
                <a:spcPct val="0"/>
              </a:spcBef>
              <a:buFontTx/>
              <a:buNone/>
            </a:pPr>
            <a:r>
              <a:rPr lang="en-US" altLang="en-US" sz="2000"/>
              <a:t>Storage</a:t>
            </a:r>
            <a:endParaRPr lang="en-US" altLang="en-US">
              <a:latin typeface="Arial" panose="020B0604020202020204" pitchFamily="34" charset="0"/>
            </a:endParaRPr>
          </a:p>
        </p:txBody>
      </p:sp>
    </p:spTree>
    <p:extLst>
      <p:ext uri="{BB962C8B-B14F-4D97-AF65-F5344CB8AC3E}">
        <p14:creationId xmlns:p14="http://schemas.microsoft.com/office/powerpoint/2010/main" val="30006511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401B47-7344-4C1B-8454-6852823451D0}"/>
              </a:ext>
            </a:extLst>
          </p:cNvPr>
          <p:cNvSpPr>
            <a:spLocks noGrp="1"/>
          </p:cNvSpPr>
          <p:nvPr>
            <p:ph type="title"/>
          </p:nvPr>
        </p:nvSpPr>
        <p:spPr>
          <a:xfrm>
            <a:off x="0" y="0"/>
            <a:ext cx="12192000" cy="13255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BLUETOOTH POWER MANAGEMENT</a:t>
            </a:r>
          </a:p>
        </p:txBody>
      </p:sp>
      <p:sp>
        <p:nvSpPr>
          <p:cNvPr id="5" name="Rectangle 6">
            <a:extLst>
              <a:ext uri="{FF2B5EF4-FFF2-40B4-BE49-F238E27FC236}">
                <a16:creationId xmlns:a16="http://schemas.microsoft.com/office/drawing/2014/main" id="{0D742633-7775-4EC8-9DBD-EA48A064EADB}"/>
              </a:ext>
            </a:extLst>
          </p:cNvPr>
          <p:cNvSpPr txBox="1">
            <a:spLocks noChangeArrowheads="1"/>
          </p:cNvSpPr>
          <p:nvPr/>
        </p:nvSpPr>
        <p:spPr>
          <a:xfrm>
            <a:off x="516988" y="1569720"/>
            <a:ext cx="8220612" cy="5105400"/>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en-US" sz="2000" dirty="0"/>
              <a:t>Standby current &lt; 0.3 mA</a:t>
            </a:r>
            <a:r>
              <a:rPr lang="en-US" altLang="en-US" dirty="0"/>
              <a:t> </a:t>
            </a:r>
          </a:p>
          <a:p>
            <a:pPr lvl="1"/>
            <a:r>
              <a:rPr lang="en-US" altLang="en-US" sz="1800" dirty="0"/>
              <a:t>3 months(*)</a:t>
            </a:r>
            <a:endParaRPr lang="en-US" altLang="en-US" b="1" dirty="0"/>
          </a:p>
          <a:p>
            <a:r>
              <a:rPr lang="en-US" altLang="en-US" sz="2000" dirty="0"/>
              <a:t>Voice mode 8-30 mA</a:t>
            </a:r>
            <a:endParaRPr lang="en-US" altLang="en-US" dirty="0"/>
          </a:p>
          <a:p>
            <a:pPr lvl="1"/>
            <a:r>
              <a:rPr lang="en-US" altLang="en-US" sz="1800" dirty="0"/>
              <a:t>75 hours</a:t>
            </a:r>
            <a:endParaRPr lang="en-US" altLang="en-US" b="1" dirty="0"/>
          </a:p>
          <a:p>
            <a:r>
              <a:rPr lang="en-US" altLang="en-US" sz="2000" dirty="0"/>
              <a:t>Data mode average 5 mA</a:t>
            </a:r>
            <a:br>
              <a:rPr lang="en-US" altLang="en-US" dirty="0"/>
            </a:br>
            <a:r>
              <a:rPr lang="en-US" altLang="en-US" sz="1800" dirty="0"/>
              <a:t>(0.3-30mA, 20 kbps, 25%)</a:t>
            </a:r>
            <a:endParaRPr lang="en-US" altLang="en-US" sz="2000" dirty="0"/>
          </a:p>
          <a:p>
            <a:pPr lvl="1"/>
            <a:r>
              <a:rPr lang="en-US" altLang="en-US" sz="1800" dirty="0"/>
              <a:t>120 hours</a:t>
            </a:r>
          </a:p>
          <a:p>
            <a:r>
              <a:rPr lang="en-US" altLang="en-US" sz="2000" dirty="0"/>
              <a:t>Low-power architecture</a:t>
            </a:r>
            <a:endParaRPr lang="en-US" altLang="en-US" sz="1800" dirty="0"/>
          </a:p>
          <a:p>
            <a:pPr lvl="1"/>
            <a:r>
              <a:rPr lang="en-US" altLang="en-US" sz="2000" dirty="0"/>
              <a:t>Programmable data length (else radio sleeps)</a:t>
            </a:r>
          </a:p>
          <a:p>
            <a:pPr lvl="1"/>
            <a:r>
              <a:rPr lang="en-US" altLang="en-US" sz="1800" dirty="0"/>
              <a:t>Hold and Park modes: 60 µA</a:t>
            </a:r>
          </a:p>
          <a:p>
            <a:pPr lvl="2"/>
            <a:r>
              <a:rPr lang="en-US" altLang="en-US" sz="1800" dirty="0"/>
              <a:t>Devices connected but not participating</a:t>
            </a:r>
          </a:p>
          <a:p>
            <a:pPr lvl="2"/>
            <a:r>
              <a:rPr lang="en-US" altLang="en-US" sz="1800" dirty="0"/>
              <a:t>Hold retains Active Member address (AMA), Park releases AMA, gets PMA address</a:t>
            </a:r>
          </a:p>
          <a:p>
            <a:pPr lvl="2"/>
            <a:r>
              <a:rPr lang="en-US" altLang="en-US" sz="1800" dirty="0"/>
              <a:t>Device can participate within 2 </a:t>
            </a:r>
            <a:r>
              <a:rPr lang="en-US" altLang="en-US" sz="1800" dirty="0" err="1"/>
              <a:t>ms</a:t>
            </a:r>
            <a:endParaRPr lang="en-US" altLang="en-US" sz="1400" dirty="0"/>
          </a:p>
          <a:p>
            <a:pPr>
              <a:buFontTx/>
              <a:buNone/>
            </a:pPr>
            <a:endParaRPr lang="en-US" altLang="en-US" sz="1200" dirty="0"/>
          </a:p>
          <a:p>
            <a:pPr>
              <a:buFontTx/>
              <a:buNone/>
            </a:pPr>
            <a:r>
              <a:rPr lang="en-US" altLang="en-US" sz="1200" dirty="0"/>
              <a:t>(*)</a:t>
            </a:r>
            <a:r>
              <a:rPr lang="en-US" altLang="en-US" sz="1400" dirty="0">
                <a:solidFill>
                  <a:srgbClr val="FF0000"/>
                </a:solidFill>
              </a:rPr>
              <a:t>Estimates calculated with 600 </a:t>
            </a:r>
            <a:r>
              <a:rPr lang="en-US" altLang="en-US" sz="1400" dirty="0" err="1">
                <a:solidFill>
                  <a:srgbClr val="FF0000"/>
                </a:solidFill>
              </a:rPr>
              <a:t>mAh</a:t>
            </a:r>
            <a:r>
              <a:rPr lang="en-US" altLang="en-US" sz="1400" dirty="0">
                <a:solidFill>
                  <a:srgbClr val="FF0000"/>
                </a:solidFill>
              </a:rPr>
              <a:t> battery and internal amplifier, power will vary with implementation</a:t>
            </a:r>
            <a:endParaRPr lang="en-US" altLang="en-US" sz="1200" dirty="0">
              <a:solidFill>
                <a:srgbClr val="FF0000"/>
              </a:solidFill>
            </a:endParaRPr>
          </a:p>
        </p:txBody>
      </p:sp>
    </p:spTree>
    <p:extLst>
      <p:ext uri="{BB962C8B-B14F-4D97-AF65-F5344CB8AC3E}">
        <p14:creationId xmlns:p14="http://schemas.microsoft.com/office/powerpoint/2010/main" val="338122156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41DC17-55AA-4EAE-875A-CB41EA168CA1}"/>
              </a:ext>
            </a:extLst>
          </p:cNvPr>
          <p:cNvSpPr>
            <a:spLocks noGrp="1"/>
          </p:cNvSpPr>
          <p:nvPr>
            <p:ph type="title"/>
          </p:nvPr>
        </p:nvSpPr>
        <p:spPr>
          <a:xfrm>
            <a:off x="0" y="-19367"/>
            <a:ext cx="12192000" cy="811847"/>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dirty="0"/>
              <a:t>BLUETOOTH POWER CLASSES</a:t>
            </a:r>
          </a:p>
        </p:txBody>
      </p:sp>
      <p:sp>
        <p:nvSpPr>
          <p:cNvPr id="3" name="Content Placeholder 2">
            <a:extLst>
              <a:ext uri="{FF2B5EF4-FFF2-40B4-BE49-F238E27FC236}">
                <a16:creationId xmlns:a16="http://schemas.microsoft.com/office/drawing/2014/main" id="{607661F1-4583-47DF-A363-1FDF7CB18E57}"/>
              </a:ext>
            </a:extLst>
          </p:cNvPr>
          <p:cNvSpPr>
            <a:spLocks noGrp="1"/>
          </p:cNvSpPr>
          <p:nvPr>
            <p:ph idx="1"/>
          </p:nvPr>
        </p:nvSpPr>
        <p:spPr>
          <a:xfrm>
            <a:off x="533400" y="1204039"/>
            <a:ext cx="10515600" cy="1710055"/>
          </a:xfrm>
        </p:spPr>
        <p:txBody>
          <a:bodyPr>
            <a:normAutofit fontScale="85000" lnSpcReduction="20000"/>
          </a:bodyPr>
          <a:lstStyle/>
          <a:p>
            <a:pPr marL="514350" indent="-514350">
              <a:buClr>
                <a:srgbClr val="00B050"/>
              </a:buClr>
              <a:buFont typeface="+mj-lt"/>
              <a:buAutoNum type="arabicPeriod"/>
            </a:pPr>
            <a:r>
              <a:rPr lang="en-US" dirty="0"/>
              <a:t>Different applications of Bluetooth require different power levels which also affects the range.</a:t>
            </a:r>
          </a:p>
          <a:p>
            <a:pPr marL="514350" indent="-514350">
              <a:buClr>
                <a:srgbClr val="00B050"/>
              </a:buClr>
              <a:buFont typeface="+mj-lt"/>
              <a:buAutoNum type="arabicPeriod"/>
            </a:pPr>
            <a:r>
              <a:rPr lang="en-US" dirty="0"/>
              <a:t>The transmit power, and by extension range, of a Bluetooth module is defined by its power class. </a:t>
            </a:r>
          </a:p>
          <a:p>
            <a:pPr marL="514350" indent="-514350">
              <a:buClr>
                <a:srgbClr val="00B050"/>
              </a:buClr>
              <a:buFont typeface="+mj-lt"/>
              <a:buAutoNum type="arabicPeriod"/>
            </a:pPr>
            <a:r>
              <a:rPr lang="en-US" dirty="0"/>
              <a:t>There are three defined classes of Bluetooth power:</a:t>
            </a:r>
          </a:p>
        </p:txBody>
      </p:sp>
      <p:graphicFrame>
        <p:nvGraphicFramePr>
          <p:cNvPr id="4" name="Table 3">
            <a:extLst>
              <a:ext uri="{FF2B5EF4-FFF2-40B4-BE49-F238E27FC236}">
                <a16:creationId xmlns:a16="http://schemas.microsoft.com/office/drawing/2014/main" id="{810AF66D-8031-4648-A434-BC4C278315A8}"/>
              </a:ext>
            </a:extLst>
          </p:cNvPr>
          <p:cNvGraphicFramePr>
            <a:graphicFrameLocks noGrp="1"/>
          </p:cNvGraphicFramePr>
          <p:nvPr>
            <p:extLst>
              <p:ext uri="{D42A27DB-BD31-4B8C-83A1-F6EECF244321}">
                <p14:modId xmlns:p14="http://schemas.microsoft.com/office/powerpoint/2010/main" val="2066282312"/>
              </p:ext>
            </p:extLst>
          </p:nvPr>
        </p:nvGraphicFramePr>
        <p:xfrm>
          <a:off x="838200" y="3325654"/>
          <a:ext cx="10515600" cy="2082800"/>
        </p:xfrm>
        <a:graphic>
          <a:graphicData uri="http://schemas.openxmlformats.org/drawingml/2006/table">
            <a:tbl>
              <a:tblPr>
                <a:tableStyleId>{2D5ABB26-0587-4C30-8999-92F81FD0307C}</a:tableStyleId>
              </a:tblPr>
              <a:tblGrid>
                <a:gridCol w="2628900">
                  <a:extLst>
                    <a:ext uri="{9D8B030D-6E8A-4147-A177-3AD203B41FA5}">
                      <a16:colId xmlns:a16="http://schemas.microsoft.com/office/drawing/2014/main" val="2611606164"/>
                    </a:ext>
                  </a:extLst>
                </a:gridCol>
                <a:gridCol w="2628900">
                  <a:extLst>
                    <a:ext uri="{9D8B030D-6E8A-4147-A177-3AD203B41FA5}">
                      <a16:colId xmlns:a16="http://schemas.microsoft.com/office/drawing/2014/main" val="2621502046"/>
                    </a:ext>
                  </a:extLst>
                </a:gridCol>
                <a:gridCol w="2628900">
                  <a:extLst>
                    <a:ext uri="{9D8B030D-6E8A-4147-A177-3AD203B41FA5}">
                      <a16:colId xmlns:a16="http://schemas.microsoft.com/office/drawing/2014/main" val="2244325353"/>
                    </a:ext>
                  </a:extLst>
                </a:gridCol>
                <a:gridCol w="2628900">
                  <a:extLst>
                    <a:ext uri="{9D8B030D-6E8A-4147-A177-3AD203B41FA5}">
                      <a16:colId xmlns:a16="http://schemas.microsoft.com/office/drawing/2014/main" val="2251999251"/>
                    </a:ext>
                  </a:extLst>
                </a:gridCol>
              </a:tblGrid>
              <a:tr h="0">
                <a:tc>
                  <a:txBody>
                    <a:bodyPr/>
                    <a:lstStyle/>
                    <a:p>
                      <a:pPr algn="ctr"/>
                      <a:r>
                        <a:rPr lang="en-US" sz="2400" b="1">
                          <a:effectLst/>
                        </a:rPr>
                        <a:t>Class Number</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b="1" dirty="0">
                          <a:effectLst/>
                        </a:rPr>
                        <a:t>Max Output Power (dBm)</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b="1">
                          <a:effectLst/>
                        </a:rPr>
                        <a:t>Max Output Power (mW)</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r>
                        <a:rPr lang="en-US" sz="2400" b="1" dirty="0">
                          <a:effectLst/>
                        </a:rPr>
                        <a:t>Max Range</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234106174"/>
                  </a:ext>
                </a:extLst>
              </a:tr>
              <a:tr h="0">
                <a:tc>
                  <a:txBody>
                    <a:bodyPr/>
                    <a:lstStyle/>
                    <a:p>
                      <a:pPr algn="ctr"/>
                      <a:r>
                        <a:rPr lang="en-US" sz="2400">
                          <a:effectLst/>
                        </a:rPr>
                        <a:t>Class 1</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effectLst/>
                        </a:rPr>
                        <a:t>20 dBm</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effectLst/>
                        </a:rPr>
                        <a:t>100 mW</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effectLst/>
                        </a:rPr>
                        <a:t>100 m</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43343956"/>
                  </a:ext>
                </a:extLst>
              </a:tr>
              <a:tr h="0">
                <a:tc>
                  <a:txBody>
                    <a:bodyPr/>
                    <a:lstStyle/>
                    <a:p>
                      <a:pPr algn="ctr"/>
                      <a:r>
                        <a:rPr lang="en-US" sz="2400">
                          <a:effectLst/>
                        </a:rPr>
                        <a:t>Class 2</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effectLst/>
                        </a:rPr>
                        <a:t>4 dBm</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effectLst/>
                        </a:rPr>
                        <a:t>2.5 </a:t>
                      </a:r>
                      <a:r>
                        <a:rPr lang="en-US" sz="2400" dirty="0" err="1">
                          <a:effectLst/>
                        </a:rPr>
                        <a:t>mW</a:t>
                      </a:r>
                      <a:endParaRPr lang="en-US" sz="2400" dirty="0">
                        <a:effectLst/>
                      </a:endParaRP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effectLst/>
                        </a:rPr>
                        <a:t>10 m</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85247167"/>
                  </a:ext>
                </a:extLst>
              </a:tr>
              <a:tr h="0">
                <a:tc>
                  <a:txBody>
                    <a:bodyPr/>
                    <a:lstStyle/>
                    <a:p>
                      <a:pPr algn="ctr"/>
                      <a:r>
                        <a:rPr lang="en-US" sz="2400">
                          <a:effectLst/>
                        </a:rPr>
                        <a:t>Class 3</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effectLst/>
                        </a:rPr>
                        <a:t>0 dBm</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a:effectLst/>
                        </a:rPr>
                        <a:t>1 mW</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2400" dirty="0">
                          <a:effectLst/>
                        </a:rPr>
                        <a:t>10 m</a:t>
                      </a:r>
                    </a:p>
                  </a:txBody>
                  <a:tcPr marL="31750" marR="31750" marT="31750" marB="3175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87038180"/>
                  </a:ext>
                </a:extLst>
              </a:tr>
            </a:tbl>
          </a:graphicData>
        </a:graphic>
      </p:graphicFrame>
    </p:spTree>
    <p:extLst>
      <p:ext uri="{BB962C8B-B14F-4D97-AF65-F5344CB8AC3E}">
        <p14:creationId xmlns:p14="http://schemas.microsoft.com/office/powerpoint/2010/main" val="335647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F10C0-2FBC-4F1F-829E-184DC2EBE743}"/>
              </a:ext>
            </a:extLst>
          </p:cNvPr>
          <p:cNvSpPr>
            <a:spLocks noGrp="1"/>
          </p:cNvSpPr>
          <p:nvPr>
            <p:ph type="title"/>
          </p:nvPr>
        </p:nvSpPr>
        <p:spPr>
          <a:xfrm>
            <a:off x="0" y="0"/>
            <a:ext cx="12192000" cy="13255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TYPICAL(TEXTBOOK)  FEATURES OF BLUETOOTH</a:t>
            </a:r>
          </a:p>
        </p:txBody>
      </p:sp>
      <p:graphicFrame>
        <p:nvGraphicFramePr>
          <p:cNvPr id="4" name="Object 4">
            <a:extLst>
              <a:ext uri="{FF2B5EF4-FFF2-40B4-BE49-F238E27FC236}">
                <a16:creationId xmlns:a16="http://schemas.microsoft.com/office/drawing/2014/main" id="{1F751265-6ED0-4E1F-B5F4-7B69CDF5D847}"/>
              </a:ext>
            </a:extLst>
          </p:cNvPr>
          <p:cNvGraphicFramePr>
            <a:graphicFrameLocks noChangeAspect="1"/>
          </p:cNvGraphicFramePr>
          <p:nvPr>
            <p:extLst>
              <p:ext uri="{D42A27DB-BD31-4B8C-83A1-F6EECF244321}">
                <p14:modId xmlns:p14="http://schemas.microsoft.com/office/powerpoint/2010/main" val="805293581"/>
              </p:ext>
            </p:extLst>
          </p:nvPr>
        </p:nvGraphicFramePr>
        <p:xfrm>
          <a:off x="380999" y="1737361"/>
          <a:ext cx="11276743" cy="4358640"/>
        </p:xfrm>
        <a:graphic>
          <a:graphicData uri="http://schemas.openxmlformats.org/presentationml/2006/ole">
            <mc:AlternateContent xmlns:mc="http://schemas.openxmlformats.org/markup-compatibility/2006">
              <mc:Choice xmlns:v="urn:schemas-microsoft-com:vml" Requires="v">
                <p:oleObj name="Document" r:id="rId2" imgW="8575548" imgH="4189476" progId="Word.Document.8">
                  <p:embed/>
                </p:oleObj>
              </mc:Choice>
              <mc:Fallback>
                <p:oleObj name="Document" r:id="rId2" imgW="8575548" imgH="4189476" progId="Word.Document.8">
                  <p:embed/>
                  <p:pic>
                    <p:nvPicPr>
                      <p:cNvPr id="11268" name="Object 4">
                        <a:extLst>
                          <a:ext uri="{FF2B5EF4-FFF2-40B4-BE49-F238E27FC236}">
                            <a16:creationId xmlns:a16="http://schemas.microsoft.com/office/drawing/2014/main" id="{C3E442A0-E049-4E37-94D0-03F95D48576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890" b="8884"/>
                      <a:stretch>
                        <a:fillRect/>
                      </a:stretch>
                    </p:blipFill>
                    <p:spPr bwMode="auto">
                      <a:xfrm>
                        <a:off x="380999" y="1737361"/>
                        <a:ext cx="11276743" cy="4358640"/>
                      </a:xfrm>
                      <a:prstGeom prst="rect">
                        <a:avLst/>
                      </a:prstGeom>
                      <a:solidFill>
                        <a:schemeClr val="bg1"/>
                      </a:solidFill>
                      <a:ln>
                        <a:noFill/>
                      </a:ln>
                      <a:effectLst/>
                    </p:spPr>
                  </p:pic>
                </p:oleObj>
              </mc:Fallback>
            </mc:AlternateContent>
          </a:graphicData>
        </a:graphic>
      </p:graphicFrame>
    </p:spTree>
    <p:extLst>
      <p:ext uri="{BB962C8B-B14F-4D97-AF65-F5344CB8AC3E}">
        <p14:creationId xmlns:p14="http://schemas.microsoft.com/office/powerpoint/2010/main" val="29853885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A90FC-932B-4C38-A2DD-982DE5E00722}"/>
              </a:ext>
            </a:extLst>
          </p:cNvPr>
          <p:cNvSpPr>
            <a:spLocks noGrp="1"/>
          </p:cNvSpPr>
          <p:nvPr>
            <p:ph type="title"/>
          </p:nvPr>
        </p:nvSpPr>
        <p:spPr>
          <a:xfrm>
            <a:off x="0" y="18256"/>
            <a:ext cx="12192000" cy="500370"/>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fontScale="90000"/>
          </a:bodyPr>
          <a:lstStyle/>
          <a:p>
            <a:pPr algn="ctr"/>
            <a:r>
              <a:rPr lang="en-GB" dirty="0"/>
              <a:t>BLUETOOTH APPLICATIONS</a:t>
            </a:r>
          </a:p>
        </p:txBody>
      </p:sp>
      <p:grpSp>
        <p:nvGrpSpPr>
          <p:cNvPr id="4" name="Group 2">
            <a:extLst>
              <a:ext uri="{FF2B5EF4-FFF2-40B4-BE49-F238E27FC236}">
                <a16:creationId xmlns:a16="http://schemas.microsoft.com/office/drawing/2014/main" id="{D2AEA02C-88B5-46F2-AD01-D78924D05835}"/>
              </a:ext>
            </a:extLst>
          </p:cNvPr>
          <p:cNvGrpSpPr>
            <a:grpSpLocks/>
          </p:cNvGrpSpPr>
          <p:nvPr/>
        </p:nvGrpSpPr>
        <p:grpSpPr bwMode="auto">
          <a:xfrm>
            <a:off x="152400" y="533400"/>
            <a:ext cx="8763000" cy="6116638"/>
            <a:chOff x="96" y="336"/>
            <a:chExt cx="5520" cy="3853"/>
          </a:xfrm>
        </p:grpSpPr>
        <p:sp>
          <p:nvSpPr>
            <p:cNvPr id="5" name="Oval 3">
              <a:extLst>
                <a:ext uri="{FF2B5EF4-FFF2-40B4-BE49-F238E27FC236}">
                  <a16:creationId xmlns:a16="http://schemas.microsoft.com/office/drawing/2014/main" id="{C2848B28-BEFC-4F89-A7DA-DD66DA1D8AC4}"/>
                </a:ext>
              </a:extLst>
            </p:cNvPr>
            <p:cNvSpPr>
              <a:spLocks noChangeArrowheads="1"/>
            </p:cNvSpPr>
            <p:nvPr/>
          </p:nvSpPr>
          <p:spPr bwMode="auto">
            <a:xfrm>
              <a:off x="2187" y="2016"/>
              <a:ext cx="2223" cy="1712"/>
            </a:xfrm>
            <a:prstGeom prst="ellipse">
              <a:avLst/>
            </a:prstGeom>
            <a:solidFill>
              <a:srgbClr val="FF00FF"/>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endParaRPr lang="en-GB" altLang="en-US"/>
            </a:p>
          </p:txBody>
        </p:sp>
        <p:sp>
          <p:nvSpPr>
            <p:cNvPr id="6" name="Freeform 4">
              <a:extLst>
                <a:ext uri="{FF2B5EF4-FFF2-40B4-BE49-F238E27FC236}">
                  <a16:creationId xmlns:a16="http://schemas.microsoft.com/office/drawing/2014/main" id="{7DB6970E-D89E-4B40-8B1E-1836BC3C55EB}"/>
                </a:ext>
              </a:extLst>
            </p:cNvPr>
            <p:cNvSpPr>
              <a:spLocks/>
            </p:cNvSpPr>
            <p:nvPr/>
          </p:nvSpPr>
          <p:spPr bwMode="auto">
            <a:xfrm flipV="1">
              <a:off x="2373" y="2073"/>
              <a:ext cx="802" cy="286"/>
            </a:xfrm>
            <a:custGeom>
              <a:avLst/>
              <a:gdLst>
                <a:gd name="T0" fmla="*/ 800 w 424"/>
                <a:gd name="T1" fmla="*/ 285 h 332"/>
                <a:gd name="T2" fmla="*/ 274 w 424"/>
                <a:gd name="T3" fmla="*/ 160 h 332"/>
                <a:gd name="T4" fmla="*/ 577 w 424"/>
                <a:gd name="T5" fmla="*/ 165 h 332"/>
                <a:gd name="T6" fmla="*/ 0 w 424"/>
                <a:gd name="T7" fmla="*/ 0 h 3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4" h="332">
                  <a:moveTo>
                    <a:pt x="423" y="331"/>
                  </a:moveTo>
                  <a:lnTo>
                    <a:pt x="145" y="186"/>
                  </a:lnTo>
                  <a:lnTo>
                    <a:pt x="305" y="191"/>
                  </a:lnTo>
                  <a:lnTo>
                    <a:pt x="0"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 name="Freeform 5">
              <a:extLst>
                <a:ext uri="{FF2B5EF4-FFF2-40B4-BE49-F238E27FC236}">
                  <a16:creationId xmlns:a16="http://schemas.microsoft.com/office/drawing/2014/main" id="{4E8ED562-E280-4793-9DE3-912CD273F71D}"/>
                </a:ext>
              </a:extLst>
            </p:cNvPr>
            <p:cNvSpPr>
              <a:spLocks/>
            </p:cNvSpPr>
            <p:nvPr/>
          </p:nvSpPr>
          <p:spPr bwMode="auto">
            <a:xfrm rot="14072215" flipV="1">
              <a:off x="3638" y="2232"/>
              <a:ext cx="742" cy="309"/>
            </a:xfrm>
            <a:custGeom>
              <a:avLst/>
              <a:gdLst>
                <a:gd name="T0" fmla="*/ 740 w 424"/>
                <a:gd name="T1" fmla="*/ 308 h 332"/>
                <a:gd name="T2" fmla="*/ 254 w 424"/>
                <a:gd name="T3" fmla="*/ 173 h 332"/>
                <a:gd name="T4" fmla="*/ 534 w 424"/>
                <a:gd name="T5" fmla="*/ 178 h 332"/>
                <a:gd name="T6" fmla="*/ 0 w 424"/>
                <a:gd name="T7" fmla="*/ 0 h 3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4" h="332">
                  <a:moveTo>
                    <a:pt x="423" y="331"/>
                  </a:moveTo>
                  <a:lnTo>
                    <a:pt x="145" y="186"/>
                  </a:lnTo>
                  <a:lnTo>
                    <a:pt x="305" y="191"/>
                  </a:lnTo>
                  <a:lnTo>
                    <a:pt x="0"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 name="Freeform 6">
              <a:extLst>
                <a:ext uri="{FF2B5EF4-FFF2-40B4-BE49-F238E27FC236}">
                  <a16:creationId xmlns:a16="http://schemas.microsoft.com/office/drawing/2014/main" id="{05629732-E022-4FBA-86D0-4C602002E233}"/>
                </a:ext>
              </a:extLst>
            </p:cNvPr>
            <p:cNvSpPr>
              <a:spLocks/>
            </p:cNvSpPr>
            <p:nvPr/>
          </p:nvSpPr>
          <p:spPr bwMode="auto">
            <a:xfrm rot="14072215" flipV="1">
              <a:off x="2588" y="2633"/>
              <a:ext cx="741" cy="308"/>
            </a:xfrm>
            <a:custGeom>
              <a:avLst/>
              <a:gdLst>
                <a:gd name="T0" fmla="*/ 739 w 424"/>
                <a:gd name="T1" fmla="*/ 307 h 332"/>
                <a:gd name="T2" fmla="*/ 253 w 424"/>
                <a:gd name="T3" fmla="*/ 173 h 332"/>
                <a:gd name="T4" fmla="*/ 533 w 424"/>
                <a:gd name="T5" fmla="*/ 177 h 332"/>
                <a:gd name="T6" fmla="*/ 0 w 424"/>
                <a:gd name="T7" fmla="*/ 0 h 3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4" h="332">
                  <a:moveTo>
                    <a:pt x="423" y="331"/>
                  </a:moveTo>
                  <a:lnTo>
                    <a:pt x="145" y="186"/>
                  </a:lnTo>
                  <a:lnTo>
                    <a:pt x="305" y="191"/>
                  </a:lnTo>
                  <a:lnTo>
                    <a:pt x="0"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 name="Freeform 7">
              <a:extLst>
                <a:ext uri="{FF2B5EF4-FFF2-40B4-BE49-F238E27FC236}">
                  <a16:creationId xmlns:a16="http://schemas.microsoft.com/office/drawing/2014/main" id="{AF4858C9-F449-432A-8DB9-B56B95C89483}"/>
                </a:ext>
              </a:extLst>
            </p:cNvPr>
            <p:cNvSpPr>
              <a:spLocks/>
            </p:cNvSpPr>
            <p:nvPr/>
          </p:nvSpPr>
          <p:spPr bwMode="auto">
            <a:xfrm flipV="1">
              <a:off x="3422" y="2701"/>
              <a:ext cx="802" cy="285"/>
            </a:xfrm>
            <a:custGeom>
              <a:avLst/>
              <a:gdLst>
                <a:gd name="T0" fmla="*/ 800 w 424"/>
                <a:gd name="T1" fmla="*/ 284 h 332"/>
                <a:gd name="T2" fmla="*/ 274 w 424"/>
                <a:gd name="T3" fmla="*/ 160 h 332"/>
                <a:gd name="T4" fmla="*/ 577 w 424"/>
                <a:gd name="T5" fmla="*/ 164 h 332"/>
                <a:gd name="T6" fmla="*/ 0 w 424"/>
                <a:gd name="T7" fmla="*/ 0 h 3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4" h="332">
                  <a:moveTo>
                    <a:pt x="423" y="331"/>
                  </a:moveTo>
                  <a:lnTo>
                    <a:pt x="145" y="186"/>
                  </a:lnTo>
                  <a:lnTo>
                    <a:pt x="305" y="191"/>
                  </a:lnTo>
                  <a:lnTo>
                    <a:pt x="0"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 name="Text Box 8">
              <a:extLst>
                <a:ext uri="{FF2B5EF4-FFF2-40B4-BE49-F238E27FC236}">
                  <a16:creationId xmlns:a16="http://schemas.microsoft.com/office/drawing/2014/main" id="{C1837AAB-C2BE-4A09-9F4C-D4A33B10F71B}"/>
                </a:ext>
              </a:extLst>
            </p:cNvPr>
            <p:cNvSpPr txBox="1">
              <a:spLocks noChangeArrowheads="1"/>
            </p:cNvSpPr>
            <p:nvPr/>
          </p:nvSpPr>
          <p:spPr bwMode="auto">
            <a:xfrm>
              <a:off x="2126" y="3671"/>
              <a:ext cx="222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altLang="en-US" sz="2400" b="1">
                  <a:solidFill>
                    <a:srgbClr val="FF9900"/>
                  </a:solidFill>
                  <a:effectLst>
                    <a:outerShdw blurRad="38100" dist="38100" dir="2700000" algn="tl">
                      <a:srgbClr val="C0C0C0"/>
                    </a:outerShdw>
                  </a:effectLst>
                </a:rPr>
                <a:t>Personal Ad-hoc Networks</a:t>
              </a:r>
            </a:p>
          </p:txBody>
        </p:sp>
        <p:graphicFrame>
          <p:nvGraphicFramePr>
            <p:cNvPr id="11" name="Object 9">
              <a:extLst>
                <a:ext uri="{FF2B5EF4-FFF2-40B4-BE49-F238E27FC236}">
                  <a16:creationId xmlns:a16="http://schemas.microsoft.com/office/drawing/2014/main" id="{513268B2-EF34-44B1-B503-8D9ED1E9874E}"/>
                </a:ext>
              </a:extLst>
            </p:cNvPr>
            <p:cNvGraphicFramePr>
              <a:graphicFrameLocks noChangeAspect="1"/>
            </p:cNvGraphicFramePr>
            <p:nvPr/>
          </p:nvGraphicFramePr>
          <p:xfrm>
            <a:off x="2064" y="2382"/>
            <a:ext cx="560" cy="624"/>
          </p:xfrm>
          <a:graphic>
            <a:graphicData uri="http://schemas.openxmlformats.org/presentationml/2006/ole">
              <mc:AlternateContent xmlns:mc="http://schemas.openxmlformats.org/markup-compatibility/2006">
                <mc:Choice xmlns:v="urn:schemas-microsoft-com:vml" Requires="v">
                  <p:oleObj name="Photo Editor Photo" r:id="rId2" imgW="2152951" imgH="2400635" progId="MSPhotoEd.3">
                    <p:embed/>
                  </p:oleObj>
                </mc:Choice>
                <mc:Fallback>
                  <p:oleObj name="Photo Editor Photo" r:id="rId2" imgW="2152951" imgH="2400635" progId="MSPhotoEd.3">
                    <p:embed/>
                    <p:pic>
                      <p:nvPicPr>
                        <p:cNvPr id="7178" name="Object 9">
                          <a:extLst>
                            <a:ext uri="{FF2B5EF4-FFF2-40B4-BE49-F238E27FC236}">
                              <a16:creationId xmlns:a16="http://schemas.microsoft.com/office/drawing/2014/main" id="{BC473349-56EC-43A0-93BF-A43BF88FD5C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64" y="2382"/>
                          <a:ext cx="560" cy="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 name="Object 10">
              <a:extLst>
                <a:ext uri="{FF2B5EF4-FFF2-40B4-BE49-F238E27FC236}">
                  <a16:creationId xmlns:a16="http://schemas.microsoft.com/office/drawing/2014/main" id="{73D5C5D0-A897-4BB6-BE33-4951C7A6A1C8}"/>
                </a:ext>
              </a:extLst>
            </p:cNvPr>
            <p:cNvGraphicFramePr>
              <a:graphicFrameLocks noChangeAspect="1"/>
            </p:cNvGraphicFramePr>
            <p:nvPr/>
          </p:nvGraphicFramePr>
          <p:xfrm>
            <a:off x="3024" y="3054"/>
            <a:ext cx="560" cy="624"/>
          </p:xfrm>
          <a:graphic>
            <a:graphicData uri="http://schemas.openxmlformats.org/presentationml/2006/ole">
              <mc:AlternateContent xmlns:mc="http://schemas.openxmlformats.org/markup-compatibility/2006">
                <mc:Choice xmlns:v="urn:schemas-microsoft-com:vml" Requires="v">
                  <p:oleObj name="Photo Editor Photo" r:id="rId4" imgW="2152951" imgH="2400635" progId="MSPhotoEd.3">
                    <p:embed/>
                  </p:oleObj>
                </mc:Choice>
                <mc:Fallback>
                  <p:oleObj name="Photo Editor Photo" r:id="rId4" imgW="2152951" imgH="2400635" progId="MSPhotoEd.3">
                    <p:embed/>
                    <p:pic>
                      <p:nvPicPr>
                        <p:cNvPr id="7179" name="Object 10">
                          <a:extLst>
                            <a:ext uri="{FF2B5EF4-FFF2-40B4-BE49-F238E27FC236}">
                              <a16:creationId xmlns:a16="http://schemas.microsoft.com/office/drawing/2014/main" id="{A83A168D-0BE1-438C-9ADE-5F9DA1D3A6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24" y="3054"/>
                          <a:ext cx="560" cy="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3" name="Object 11">
              <a:extLst>
                <a:ext uri="{FF2B5EF4-FFF2-40B4-BE49-F238E27FC236}">
                  <a16:creationId xmlns:a16="http://schemas.microsoft.com/office/drawing/2014/main" id="{9DAA75C7-377A-4A67-B78F-6261C8A882E9}"/>
                </a:ext>
              </a:extLst>
            </p:cNvPr>
            <p:cNvGraphicFramePr>
              <a:graphicFrameLocks noChangeAspect="1"/>
            </p:cNvGraphicFramePr>
            <p:nvPr/>
          </p:nvGraphicFramePr>
          <p:xfrm>
            <a:off x="3888" y="2622"/>
            <a:ext cx="560" cy="624"/>
          </p:xfrm>
          <a:graphic>
            <a:graphicData uri="http://schemas.openxmlformats.org/presentationml/2006/ole">
              <mc:AlternateContent xmlns:mc="http://schemas.openxmlformats.org/markup-compatibility/2006">
                <mc:Choice xmlns:v="urn:schemas-microsoft-com:vml" Requires="v">
                  <p:oleObj name="Photo Editor Photo" r:id="rId5" imgW="2152951" imgH="2400635" progId="MSPhotoEd.3">
                    <p:embed/>
                  </p:oleObj>
                </mc:Choice>
                <mc:Fallback>
                  <p:oleObj name="Photo Editor Photo" r:id="rId5" imgW="2152951" imgH="2400635" progId="MSPhotoEd.3">
                    <p:embed/>
                    <p:pic>
                      <p:nvPicPr>
                        <p:cNvPr id="7180" name="Object 11">
                          <a:extLst>
                            <a:ext uri="{FF2B5EF4-FFF2-40B4-BE49-F238E27FC236}">
                              <a16:creationId xmlns:a16="http://schemas.microsoft.com/office/drawing/2014/main" id="{AC2F8943-DFA2-4E1A-9C11-6677E01F42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8" y="2622"/>
                          <a:ext cx="560" cy="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4" name="Object 12">
              <a:extLst>
                <a:ext uri="{FF2B5EF4-FFF2-40B4-BE49-F238E27FC236}">
                  <a16:creationId xmlns:a16="http://schemas.microsoft.com/office/drawing/2014/main" id="{9EC94AA2-E71F-46BB-A569-E7E51F2A2A19}"/>
                </a:ext>
              </a:extLst>
            </p:cNvPr>
            <p:cNvGraphicFramePr>
              <a:graphicFrameLocks noChangeAspect="1"/>
            </p:cNvGraphicFramePr>
            <p:nvPr/>
          </p:nvGraphicFramePr>
          <p:xfrm>
            <a:off x="3168" y="2046"/>
            <a:ext cx="401" cy="453"/>
          </p:xfrm>
          <a:graphic>
            <a:graphicData uri="http://schemas.openxmlformats.org/presentationml/2006/ole">
              <mc:AlternateContent xmlns:mc="http://schemas.openxmlformats.org/markup-compatibility/2006">
                <mc:Choice xmlns:v="urn:schemas-microsoft-com:vml" Requires="v">
                  <p:oleObj name="Photo Editor Photo" r:id="rId6" imgW="1409897" imgH="1590897" progId="MSPhotoEd.3">
                    <p:embed/>
                  </p:oleObj>
                </mc:Choice>
                <mc:Fallback>
                  <p:oleObj name="Photo Editor Photo" r:id="rId6" imgW="1409897" imgH="1590897" progId="MSPhotoEd.3">
                    <p:embed/>
                    <p:pic>
                      <p:nvPicPr>
                        <p:cNvPr id="7181" name="Object 12">
                          <a:extLst>
                            <a:ext uri="{FF2B5EF4-FFF2-40B4-BE49-F238E27FC236}">
                              <a16:creationId xmlns:a16="http://schemas.microsoft.com/office/drawing/2014/main" id="{292B8CB7-8B34-4391-95D1-2A3D78987A4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168" y="2046"/>
                          <a:ext cx="401" cy="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5" name="Oval 13">
              <a:extLst>
                <a:ext uri="{FF2B5EF4-FFF2-40B4-BE49-F238E27FC236}">
                  <a16:creationId xmlns:a16="http://schemas.microsoft.com/office/drawing/2014/main" id="{BCC36CB2-F0C8-41BE-A26E-10E22D789819}"/>
                </a:ext>
              </a:extLst>
            </p:cNvPr>
            <p:cNvSpPr>
              <a:spLocks noChangeArrowheads="1"/>
            </p:cNvSpPr>
            <p:nvPr/>
          </p:nvSpPr>
          <p:spPr bwMode="auto">
            <a:xfrm>
              <a:off x="3752" y="336"/>
              <a:ext cx="1864" cy="1585"/>
            </a:xfrm>
            <a:prstGeom prst="ellipse">
              <a:avLst/>
            </a:prstGeom>
            <a:solidFill>
              <a:srgbClr val="3333FF"/>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endParaRPr lang="en-GB" altLang="en-US"/>
            </a:p>
          </p:txBody>
        </p:sp>
        <p:sp>
          <p:nvSpPr>
            <p:cNvPr id="16" name="Freeform 14">
              <a:extLst>
                <a:ext uri="{FF2B5EF4-FFF2-40B4-BE49-F238E27FC236}">
                  <a16:creationId xmlns:a16="http://schemas.microsoft.com/office/drawing/2014/main" id="{E5334C35-052F-4DA4-9D7D-DF0D315B61BE}"/>
                </a:ext>
              </a:extLst>
            </p:cNvPr>
            <p:cNvSpPr>
              <a:spLocks/>
            </p:cNvSpPr>
            <p:nvPr/>
          </p:nvSpPr>
          <p:spPr bwMode="auto">
            <a:xfrm>
              <a:off x="4071" y="690"/>
              <a:ext cx="370" cy="143"/>
            </a:xfrm>
            <a:custGeom>
              <a:avLst/>
              <a:gdLst>
                <a:gd name="T0" fmla="*/ 0 w 343"/>
                <a:gd name="T1" fmla="*/ 142 h 130"/>
                <a:gd name="T2" fmla="*/ 242 w 343"/>
                <a:gd name="T3" fmla="*/ 80 h 130"/>
                <a:gd name="T4" fmla="*/ 101 w 343"/>
                <a:gd name="T5" fmla="*/ 81 h 130"/>
                <a:gd name="T6" fmla="*/ 369 w 343"/>
                <a:gd name="T7" fmla="*/ 0 h 1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3" h="130">
                  <a:moveTo>
                    <a:pt x="0" y="129"/>
                  </a:moveTo>
                  <a:lnTo>
                    <a:pt x="224" y="73"/>
                  </a:lnTo>
                  <a:lnTo>
                    <a:pt x="94" y="74"/>
                  </a:lnTo>
                  <a:lnTo>
                    <a:pt x="342"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 name="Freeform 15">
              <a:extLst>
                <a:ext uri="{FF2B5EF4-FFF2-40B4-BE49-F238E27FC236}">
                  <a16:creationId xmlns:a16="http://schemas.microsoft.com/office/drawing/2014/main" id="{29897B11-C4D0-400D-A6D7-2D3067ED2FFE}"/>
                </a:ext>
              </a:extLst>
            </p:cNvPr>
            <p:cNvSpPr>
              <a:spLocks/>
            </p:cNvSpPr>
            <p:nvPr/>
          </p:nvSpPr>
          <p:spPr bwMode="auto">
            <a:xfrm>
              <a:off x="4778" y="512"/>
              <a:ext cx="371" cy="143"/>
            </a:xfrm>
            <a:custGeom>
              <a:avLst/>
              <a:gdLst>
                <a:gd name="T0" fmla="*/ 0 w 344"/>
                <a:gd name="T1" fmla="*/ 142 h 130"/>
                <a:gd name="T2" fmla="*/ 242 w 344"/>
                <a:gd name="T3" fmla="*/ 80 h 130"/>
                <a:gd name="T4" fmla="*/ 101 w 344"/>
                <a:gd name="T5" fmla="*/ 81 h 130"/>
                <a:gd name="T6" fmla="*/ 370 w 344"/>
                <a:gd name="T7" fmla="*/ 0 h 1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44" h="130">
                  <a:moveTo>
                    <a:pt x="0" y="129"/>
                  </a:moveTo>
                  <a:lnTo>
                    <a:pt x="224" y="73"/>
                  </a:lnTo>
                  <a:lnTo>
                    <a:pt x="94" y="74"/>
                  </a:lnTo>
                  <a:lnTo>
                    <a:pt x="343"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 name="Freeform 16">
              <a:extLst>
                <a:ext uri="{FF2B5EF4-FFF2-40B4-BE49-F238E27FC236}">
                  <a16:creationId xmlns:a16="http://schemas.microsoft.com/office/drawing/2014/main" id="{CE3416D7-2A59-44F4-BCC3-957EE42590F4}"/>
                </a:ext>
              </a:extLst>
            </p:cNvPr>
            <p:cNvSpPr>
              <a:spLocks/>
            </p:cNvSpPr>
            <p:nvPr/>
          </p:nvSpPr>
          <p:spPr bwMode="auto">
            <a:xfrm>
              <a:off x="4778" y="762"/>
              <a:ext cx="472" cy="286"/>
            </a:xfrm>
            <a:custGeom>
              <a:avLst/>
              <a:gdLst>
                <a:gd name="T0" fmla="*/ 0 w 438"/>
                <a:gd name="T1" fmla="*/ 0 h 260"/>
                <a:gd name="T2" fmla="*/ 309 w 438"/>
                <a:gd name="T3" fmla="*/ 123 h 260"/>
                <a:gd name="T4" fmla="*/ 130 w 438"/>
                <a:gd name="T5" fmla="*/ 120 h 260"/>
                <a:gd name="T6" fmla="*/ 471 w 438"/>
                <a:gd name="T7" fmla="*/ 285 h 26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38" h="260">
                  <a:moveTo>
                    <a:pt x="0" y="0"/>
                  </a:moveTo>
                  <a:lnTo>
                    <a:pt x="287" y="112"/>
                  </a:lnTo>
                  <a:lnTo>
                    <a:pt x="121" y="109"/>
                  </a:lnTo>
                  <a:lnTo>
                    <a:pt x="437" y="259"/>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19" name="Group 17">
              <a:extLst>
                <a:ext uri="{FF2B5EF4-FFF2-40B4-BE49-F238E27FC236}">
                  <a16:creationId xmlns:a16="http://schemas.microsoft.com/office/drawing/2014/main" id="{7618770A-22B0-419D-8E89-01CA39F5DAED}"/>
                </a:ext>
              </a:extLst>
            </p:cNvPr>
            <p:cNvGrpSpPr>
              <a:grpSpLocks/>
            </p:cNvGrpSpPr>
            <p:nvPr/>
          </p:nvGrpSpPr>
          <p:grpSpPr bwMode="auto">
            <a:xfrm>
              <a:off x="4171" y="1724"/>
              <a:ext cx="612" cy="249"/>
              <a:chOff x="1157" y="1885"/>
              <a:chExt cx="567" cy="227"/>
            </a:xfrm>
          </p:grpSpPr>
          <p:sp>
            <p:nvSpPr>
              <p:cNvPr id="257" name="Freeform 18">
                <a:extLst>
                  <a:ext uri="{FF2B5EF4-FFF2-40B4-BE49-F238E27FC236}">
                    <a16:creationId xmlns:a16="http://schemas.microsoft.com/office/drawing/2014/main" id="{FCE83ECE-EC47-4CB7-A966-B3A48FA687C5}"/>
                  </a:ext>
                </a:extLst>
              </p:cNvPr>
              <p:cNvSpPr>
                <a:spLocks/>
              </p:cNvSpPr>
              <p:nvPr/>
            </p:nvSpPr>
            <p:spPr bwMode="auto">
              <a:xfrm>
                <a:off x="1313" y="1885"/>
                <a:ext cx="411" cy="128"/>
              </a:xfrm>
              <a:custGeom>
                <a:avLst/>
                <a:gdLst>
                  <a:gd name="T0" fmla="*/ 0 w 411"/>
                  <a:gd name="T1" fmla="*/ 0 h 128"/>
                  <a:gd name="T2" fmla="*/ 0 w 411"/>
                  <a:gd name="T3" fmla="*/ 24 h 128"/>
                  <a:gd name="T4" fmla="*/ 410 w 411"/>
                  <a:gd name="T5" fmla="*/ 127 h 128"/>
                  <a:gd name="T6" fmla="*/ 410 w 411"/>
                  <a:gd name="T7" fmla="*/ 94 h 128"/>
                  <a:gd name="T8" fmla="*/ 0 w 411"/>
                  <a:gd name="T9" fmla="*/ 0 h 1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11" h="128">
                    <a:moveTo>
                      <a:pt x="0" y="0"/>
                    </a:moveTo>
                    <a:lnTo>
                      <a:pt x="0" y="24"/>
                    </a:lnTo>
                    <a:lnTo>
                      <a:pt x="410" y="127"/>
                    </a:lnTo>
                    <a:lnTo>
                      <a:pt x="410" y="94"/>
                    </a:lnTo>
                    <a:lnTo>
                      <a:pt x="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8" name="Freeform 19">
                <a:extLst>
                  <a:ext uri="{FF2B5EF4-FFF2-40B4-BE49-F238E27FC236}">
                    <a16:creationId xmlns:a16="http://schemas.microsoft.com/office/drawing/2014/main" id="{BAE22C47-3F46-4069-A090-3EFE765D7729}"/>
                  </a:ext>
                </a:extLst>
              </p:cNvPr>
              <p:cNvSpPr>
                <a:spLocks/>
              </p:cNvSpPr>
              <p:nvPr/>
            </p:nvSpPr>
            <p:spPr bwMode="auto">
              <a:xfrm>
                <a:off x="1157" y="1891"/>
                <a:ext cx="561" cy="221"/>
              </a:xfrm>
              <a:custGeom>
                <a:avLst/>
                <a:gdLst>
                  <a:gd name="T0" fmla="*/ 0 w 561"/>
                  <a:gd name="T1" fmla="*/ 84 h 221"/>
                  <a:gd name="T2" fmla="*/ 430 w 561"/>
                  <a:gd name="T3" fmla="*/ 220 h 221"/>
                  <a:gd name="T4" fmla="*/ 560 w 561"/>
                  <a:gd name="T5" fmla="*/ 123 h 221"/>
                  <a:gd name="T6" fmla="*/ 560 w 561"/>
                  <a:gd name="T7" fmla="*/ 94 h 221"/>
                  <a:gd name="T8" fmla="*/ 159 w 561"/>
                  <a:gd name="T9" fmla="*/ 0 h 221"/>
                  <a:gd name="T10" fmla="*/ 0 w 561"/>
                  <a:gd name="T11" fmla="*/ 84 h 221"/>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61" h="221">
                    <a:moveTo>
                      <a:pt x="0" y="84"/>
                    </a:moveTo>
                    <a:lnTo>
                      <a:pt x="430" y="220"/>
                    </a:lnTo>
                    <a:lnTo>
                      <a:pt x="560" y="123"/>
                    </a:lnTo>
                    <a:lnTo>
                      <a:pt x="560" y="94"/>
                    </a:lnTo>
                    <a:lnTo>
                      <a:pt x="159" y="0"/>
                    </a:lnTo>
                    <a:lnTo>
                      <a:pt x="0" y="84"/>
                    </a:lnTo>
                  </a:path>
                </a:pathLst>
              </a:custGeom>
              <a:solidFill>
                <a:srgbClr val="C0C0C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9" name="Freeform 20">
                <a:extLst>
                  <a:ext uri="{FF2B5EF4-FFF2-40B4-BE49-F238E27FC236}">
                    <a16:creationId xmlns:a16="http://schemas.microsoft.com/office/drawing/2014/main" id="{E76E4790-1861-4353-B2BC-8ECFAD8486C1}"/>
                  </a:ext>
                </a:extLst>
              </p:cNvPr>
              <p:cNvSpPr>
                <a:spLocks/>
              </p:cNvSpPr>
              <p:nvPr/>
            </p:nvSpPr>
            <p:spPr bwMode="auto">
              <a:xfrm>
                <a:off x="1157" y="1977"/>
                <a:ext cx="429" cy="122"/>
              </a:xfrm>
              <a:custGeom>
                <a:avLst/>
                <a:gdLst>
                  <a:gd name="T0" fmla="*/ 428 w 429"/>
                  <a:gd name="T1" fmla="*/ 112 h 122"/>
                  <a:gd name="T2" fmla="*/ 0 w 429"/>
                  <a:gd name="T3" fmla="*/ 0 h 122"/>
                  <a:gd name="T4" fmla="*/ 0 w 429"/>
                  <a:gd name="T5" fmla="*/ 6 h 122"/>
                  <a:gd name="T6" fmla="*/ 427 w 429"/>
                  <a:gd name="T7" fmla="*/ 121 h 122"/>
                  <a:gd name="T8" fmla="*/ 428 w 429"/>
                  <a:gd name="T9" fmla="*/ 112 h 1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9" h="122">
                    <a:moveTo>
                      <a:pt x="428" y="112"/>
                    </a:moveTo>
                    <a:lnTo>
                      <a:pt x="0" y="0"/>
                    </a:lnTo>
                    <a:lnTo>
                      <a:pt x="0" y="6"/>
                    </a:lnTo>
                    <a:lnTo>
                      <a:pt x="427" y="121"/>
                    </a:lnTo>
                    <a:lnTo>
                      <a:pt x="428" y="112"/>
                    </a:lnTo>
                  </a:path>
                </a:pathLst>
              </a:custGeom>
              <a:solidFill>
                <a:srgbClr val="C0C0C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0" name="Line 21">
                <a:extLst>
                  <a:ext uri="{FF2B5EF4-FFF2-40B4-BE49-F238E27FC236}">
                    <a16:creationId xmlns:a16="http://schemas.microsoft.com/office/drawing/2014/main" id="{DDCB92E5-4B2D-4EB7-BBE1-E74B1B05F52C}"/>
                  </a:ext>
                </a:extLst>
              </p:cNvPr>
              <p:cNvSpPr>
                <a:spLocks noChangeShapeType="1"/>
              </p:cNvSpPr>
              <p:nvPr/>
            </p:nvSpPr>
            <p:spPr bwMode="auto">
              <a:xfrm flipV="1">
                <a:off x="1582" y="1986"/>
                <a:ext cx="134" cy="105"/>
              </a:xfrm>
              <a:prstGeom prst="line">
                <a:avLst/>
              </a:prstGeom>
              <a:noFill/>
              <a:ln w="127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nvGrpSpPr>
              <p:cNvPr id="261" name="Group 22">
                <a:extLst>
                  <a:ext uri="{FF2B5EF4-FFF2-40B4-BE49-F238E27FC236}">
                    <a16:creationId xmlns:a16="http://schemas.microsoft.com/office/drawing/2014/main" id="{98C150EB-1F60-4970-AEEB-24DC47CF35C2}"/>
                  </a:ext>
                </a:extLst>
              </p:cNvPr>
              <p:cNvGrpSpPr>
                <a:grpSpLocks/>
              </p:cNvGrpSpPr>
              <p:nvPr/>
            </p:nvGrpSpPr>
            <p:grpSpPr bwMode="auto">
              <a:xfrm>
                <a:off x="1213" y="1900"/>
                <a:ext cx="481" cy="185"/>
                <a:chOff x="1213" y="1900"/>
                <a:chExt cx="481" cy="185"/>
              </a:xfrm>
            </p:grpSpPr>
            <p:grpSp>
              <p:nvGrpSpPr>
                <p:cNvPr id="262" name="Group 23">
                  <a:extLst>
                    <a:ext uri="{FF2B5EF4-FFF2-40B4-BE49-F238E27FC236}">
                      <a16:creationId xmlns:a16="http://schemas.microsoft.com/office/drawing/2014/main" id="{348B4DA2-F602-4217-9A74-3BC0C59BC025}"/>
                    </a:ext>
                  </a:extLst>
                </p:cNvPr>
                <p:cNvGrpSpPr>
                  <a:grpSpLocks/>
                </p:cNvGrpSpPr>
                <p:nvPr/>
              </p:nvGrpSpPr>
              <p:grpSpPr bwMode="auto">
                <a:xfrm>
                  <a:off x="1230" y="1943"/>
                  <a:ext cx="396" cy="108"/>
                  <a:chOff x="1230" y="1943"/>
                  <a:chExt cx="396" cy="108"/>
                </a:xfrm>
              </p:grpSpPr>
              <p:sp>
                <p:nvSpPr>
                  <p:cNvPr id="334" name="Freeform 24">
                    <a:extLst>
                      <a:ext uri="{FF2B5EF4-FFF2-40B4-BE49-F238E27FC236}">
                        <a16:creationId xmlns:a16="http://schemas.microsoft.com/office/drawing/2014/main" id="{F749F46E-6682-442D-B57B-83C35FC48E77}"/>
                      </a:ext>
                    </a:extLst>
                  </p:cNvPr>
                  <p:cNvSpPr>
                    <a:spLocks/>
                  </p:cNvSpPr>
                  <p:nvPr/>
                </p:nvSpPr>
                <p:spPr bwMode="auto">
                  <a:xfrm>
                    <a:off x="1230" y="1943"/>
                    <a:ext cx="42" cy="21"/>
                  </a:xfrm>
                  <a:custGeom>
                    <a:avLst/>
                    <a:gdLst>
                      <a:gd name="T0" fmla="*/ 0 w 42"/>
                      <a:gd name="T1" fmla="*/ 9 h 21"/>
                      <a:gd name="T2" fmla="*/ 15 w 42"/>
                      <a:gd name="T3" fmla="*/ 0 h 21"/>
                      <a:gd name="T4" fmla="*/ 41 w 42"/>
                      <a:gd name="T5" fmla="*/ 8 h 21"/>
                      <a:gd name="T6" fmla="*/ 30 w 42"/>
                      <a:gd name="T7" fmla="*/ 20 h 21"/>
                      <a:gd name="T8" fmla="*/ 0 w 42"/>
                      <a:gd name="T9" fmla="*/ 9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1">
                        <a:moveTo>
                          <a:pt x="0" y="9"/>
                        </a:moveTo>
                        <a:lnTo>
                          <a:pt x="15" y="0"/>
                        </a:lnTo>
                        <a:lnTo>
                          <a:pt x="41" y="8"/>
                        </a:lnTo>
                        <a:lnTo>
                          <a:pt x="30" y="20"/>
                        </a:lnTo>
                        <a:lnTo>
                          <a:pt x="0" y="9"/>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5" name="Freeform 25">
                    <a:extLst>
                      <a:ext uri="{FF2B5EF4-FFF2-40B4-BE49-F238E27FC236}">
                        <a16:creationId xmlns:a16="http://schemas.microsoft.com/office/drawing/2014/main" id="{750EAEF7-2AA8-4685-882B-9E8D9CBAF5D2}"/>
                      </a:ext>
                    </a:extLst>
                  </p:cNvPr>
                  <p:cNvSpPr>
                    <a:spLocks/>
                  </p:cNvSpPr>
                  <p:nvPr/>
                </p:nvSpPr>
                <p:spPr bwMode="auto">
                  <a:xfrm>
                    <a:off x="1265" y="1952"/>
                    <a:ext cx="28" cy="21"/>
                  </a:xfrm>
                  <a:custGeom>
                    <a:avLst/>
                    <a:gdLst>
                      <a:gd name="T0" fmla="*/ 12 w 28"/>
                      <a:gd name="T1" fmla="*/ 0 h 21"/>
                      <a:gd name="T2" fmla="*/ 27 w 28"/>
                      <a:gd name="T3" fmla="*/ 7 h 21"/>
                      <a:gd name="T4" fmla="*/ 14 w 28"/>
                      <a:gd name="T5" fmla="*/ 20 h 21"/>
                      <a:gd name="T6" fmla="*/ 0 w 28"/>
                      <a:gd name="T7" fmla="*/ 11 h 21"/>
                      <a:gd name="T8" fmla="*/ 12 w 28"/>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1">
                        <a:moveTo>
                          <a:pt x="12" y="0"/>
                        </a:moveTo>
                        <a:lnTo>
                          <a:pt x="27" y="7"/>
                        </a:lnTo>
                        <a:lnTo>
                          <a:pt x="14" y="20"/>
                        </a:lnTo>
                        <a:lnTo>
                          <a:pt x="0" y="11"/>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6" name="Freeform 26">
                    <a:extLst>
                      <a:ext uri="{FF2B5EF4-FFF2-40B4-BE49-F238E27FC236}">
                        <a16:creationId xmlns:a16="http://schemas.microsoft.com/office/drawing/2014/main" id="{0268F52F-4F5C-475D-9B7B-D5CA4A202EA9}"/>
                      </a:ext>
                    </a:extLst>
                  </p:cNvPr>
                  <p:cNvSpPr>
                    <a:spLocks/>
                  </p:cNvSpPr>
                  <p:nvPr/>
                </p:nvSpPr>
                <p:spPr bwMode="auto">
                  <a:xfrm>
                    <a:off x="1289" y="1958"/>
                    <a:ext cx="29" cy="20"/>
                  </a:xfrm>
                  <a:custGeom>
                    <a:avLst/>
                    <a:gdLst>
                      <a:gd name="T0" fmla="*/ 12 w 29"/>
                      <a:gd name="T1" fmla="*/ 0 h 20"/>
                      <a:gd name="T2" fmla="*/ 28 w 29"/>
                      <a:gd name="T3" fmla="*/ 3 h 20"/>
                      <a:gd name="T4" fmla="*/ 17 w 29"/>
                      <a:gd name="T5" fmla="*/ 19 h 20"/>
                      <a:gd name="T6" fmla="*/ 0 w 29"/>
                      <a:gd name="T7" fmla="*/ 12 h 20"/>
                      <a:gd name="T8" fmla="*/ 12 w 2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0">
                        <a:moveTo>
                          <a:pt x="12" y="0"/>
                        </a:moveTo>
                        <a:lnTo>
                          <a:pt x="28" y="3"/>
                        </a:lnTo>
                        <a:lnTo>
                          <a:pt x="17" y="19"/>
                        </a:lnTo>
                        <a:lnTo>
                          <a:pt x="0" y="12"/>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7" name="Freeform 27">
                    <a:extLst>
                      <a:ext uri="{FF2B5EF4-FFF2-40B4-BE49-F238E27FC236}">
                        <a16:creationId xmlns:a16="http://schemas.microsoft.com/office/drawing/2014/main" id="{B8590B6D-DEF3-4F0D-A166-47BD91374173}"/>
                      </a:ext>
                    </a:extLst>
                  </p:cNvPr>
                  <p:cNvSpPr>
                    <a:spLocks/>
                  </p:cNvSpPr>
                  <p:nvPr/>
                </p:nvSpPr>
                <p:spPr bwMode="auto">
                  <a:xfrm>
                    <a:off x="1313" y="1964"/>
                    <a:ext cx="30" cy="20"/>
                  </a:xfrm>
                  <a:custGeom>
                    <a:avLst/>
                    <a:gdLst>
                      <a:gd name="T0" fmla="*/ 13 w 30"/>
                      <a:gd name="T1" fmla="*/ 0 h 20"/>
                      <a:gd name="T2" fmla="*/ 0 w 30"/>
                      <a:gd name="T3" fmla="*/ 11 h 20"/>
                      <a:gd name="T4" fmla="*/ 18 w 30"/>
                      <a:gd name="T5" fmla="*/ 19 h 20"/>
                      <a:gd name="T6" fmla="*/ 29 w 30"/>
                      <a:gd name="T7" fmla="*/ 7 h 20"/>
                      <a:gd name="T8" fmla="*/ 13 w 3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0">
                        <a:moveTo>
                          <a:pt x="13" y="0"/>
                        </a:moveTo>
                        <a:lnTo>
                          <a:pt x="0" y="11"/>
                        </a:lnTo>
                        <a:lnTo>
                          <a:pt x="18" y="19"/>
                        </a:lnTo>
                        <a:lnTo>
                          <a:pt x="29" y="7"/>
                        </a:lnTo>
                        <a:lnTo>
                          <a:pt x="13"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8" name="Freeform 28">
                    <a:extLst>
                      <a:ext uri="{FF2B5EF4-FFF2-40B4-BE49-F238E27FC236}">
                        <a16:creationId xmlns:a16="http://schemas.microsoft.com/office/drawing/2014/main" id="{B06A2B71-2284-4F5F-86CD-39DC0F6FCB58}"/>
                      </a:ext>
                    </a:extLst>
                  </p:cNvPr>
                  <p:cNvSpPr>
                    <a:spLocks/>
                  </p:cNvSpPr>
                  <p:nvPr/>
                </p:nvSpPr>
                <p:spPr bwMode="auto">
                  <a:xfrm>
                    <a:off x="1338" y="1972"/>
                    <a:ext cx="34" cy="19"/>
                  </a:xfrm>
                  <a:custGeom>
                    <a:avLst/>
                    <a:gdLst>
                      <a:gd name="T0" fmla="*/ 13 w 34"/>
                      <a:gd name="T1" fmla="*/ 0 h 19"/>
                      <a:gd name="T2" fmla="*/ 0 w 34"/>
                      <a:gd name="T3" fmla="*/ 9 h 19"/>
                      <a:gd name="T4" fmla="*/ 22 w 34"/>
                      <a:gd name="T5" fmla="*/ 18 h 19"/>
                      <a:gd name="T6" fmla="*/ 33 w 34"/>
                      <a:gd name="T7" fmla="*/ 4 h 19"/>
                      <a:gd name="T8" fmla="*/ 13 w 34"/>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19">
                        <a:moveTo>
                          <a:pt x="13" y="0"/>
                        </a:moveTo>
                        <a:lnTo>
                          <a:pt x="0" y="9"/>
                        </a:lnTo>
                        <a:lnTo>
                          <a:pt x="22" y="18"/>
                        </a:lnTo>
                        <a:lnTo>
                          <a:pt x="33" y="4"/>
                        </a:lnTo>
                        <a:lnTo>
                          <a:pt x="13"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9" name="Freeform 29">
                    <a:extLst>
                      <a:ext uri="{FF2B5EF4-FFF2-40B4-BE49-F238E27FC236}">
                        <a16:creationId xmlns:a16="http://schemas.microsoft.com/office/drawing/2014/main" id="{3715AD83-3322-44B3-A665-0648F03FB5B6}"/>
                      </a:ext>
                    </a:extLst>
                  </p:cNvPr>
                  <p:cNvSpPr>
                    <a:spLocks/>
                  </p:cNvSpPr>
                  <p:nvPr/>
                </p:nvSpPr>
                <p:spPr bwMode="auto">
                  <a:xfrm>
                    <a:off x="1367" y="1978"/>
                    <a:ext cx="27" cy="20"/>
                  </a:xfrm>
                  <a:custGeom>
                    <a:avLst/>
                    <a:gdLst>
                      <a:gd name="T0" fmla="*/ 11 w 27"/>
                      <a:gd name="T1" fmla="*/ 0 h 20"/>
                      <a:gd name="T2" fmla="*/ 0 w 27"/>
                      <a:gd name="T3" fmla="*/ 11 h 20"/>
                      <a:gd name="T4" fmla="*/ 16 w 27"/>
                      <a:gd name="T5" fmla="*/ 19 h 20"/>
                      <a:gd name="T6" fmla="*/ 26 w 27"/>
                      <a:gd name="T7" fmla="*/ 7 h 20"/>
                      <a:gd name="T8" fmla="*/ 11 w 27"/>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0">
                        <a:moveTo>
                          <a:pt x="11" y="0"/>
                        </a:moveTo>
                        <a:lnTo>
                          <a:pt x="0" y="11"/>
                        </a:lnTo>
                        <a:lnTo>
                          <a:pt x="16" y="19"/>
                        </a:lnTo>
                        <a:lnTo>
                          <a:pt x="26"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0" name="Freeform 30">
                    <a:extLst>
                      <a:ext uri="{FF2B5EF4-FFF2-40B4-BE49-F238E27FC236}">
                        <a16:creationId xmlns:a16="http://schemas.microsoft.com/office/drawing/2014/main" id="{E79AC02D-D805-4664-A2BE-4A97CDF34D76}"/>
                      </a:ext>
                    </a:extLst>
                  </p:cNvPr>
                  <p:cNvSpPr>
                    <a:spLocks/>
                  </p:cNvSpPr>
                  <p:nvPr/>
                </p:nvSpPr>
                <p:spPr bwMode="auto">
                  <a:xfrm>
                    <a:off x="1391" y="1984"/>
                    <a:ext cx="32" cy="20"/>
                  </a:xfrm>
                  <a:custGeom>
                    <a:avLst/>
                    <a:gdLst>
                      <a:gd name="T0" fmla="*/ 11 w 32"/>
                      <a:gd name="T1" fmla="*/ 0 h 20"/>
                      <a:gd name="T2" fmla="*/ 0 w 32"/>
                      <a:gd name="T3" fmla="*/ 11 h 20"/>
                      <a:gd name="T4" fmla="*/ 18 w 32"/>
                      <a:gd name="T5" fmla="*/ 19 h 20"/>
                      <a:gd name="T6" fmla="*/ 31 w 32"/>
                      <a:gd name="T7" fmla="*/ 7 h 20"/>
                      <a:gd name="T8" fmla="*/ 11 w 32"/>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0">
                        <a:moveTo>
                          <a:pt x="11" y="0"/>
                        </a:moveTo>
                        <a:lnTo>
                          <a:pt x="0" y="11"/>
                        </a:lnTo>
                        <a:lnTo>
                          <a:pt x="18" y="19"/>
                        </a:lnTo>
                        <a:lnTo>
                          <a:pt x="31"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1" name="Freeform 31">
                    <a:extLst>
                      <a:ext uri="{FF2B5EF4-FFF2-40B4-BE49-F238E27FC236}">
                        <a16:creationId xmlns:a16="http://schemas.microsoft.com/office/drawing/2014/main" id="{2E384625-2D3E-494C-8355-5FC10288FC3C}"/>
                      </a:ext>
                    </a:extLst>
                  </p:cNvPr>
                  <p:cNvSpPr>
                    <a:spLocks/>
                  </p:cNvSpPr>
                  <p:nvPr/>
                </p:nvSpPr>
                <p:spPr bwMode="auto">
                  <a:xfrm>
                    <a:off x="1419" y="1989"/>
                    <a:ext cx="30" cy="24"/>
                  </a:xfrm>
                  <a:custGeom>
                    <a:avLst/>
                    <a:gdLst>
                      <a:gd name="T0" fmla="*/ 11 w 30"/>
                      <a:gd name="T1" fmla="*/ 0 h 24"/>
                      <a:gd name="T2" fmla="*/ 0 w 30"/>
                      <a:gd name="T3" fmla="*/ 14 h 24"/>
                      <a:gd name="T4" fmla="*/ 19 w 30"/>
                      <a:gd name="T5" fmla="*/ 23 h 24"/>
                      <a:gd name="T6" fmla="*/ 29 w 30"/>
                      <a:gd name="T7" fmla="*/ 7 h 24"/>
                      <a:gd name="T8" fmla="*/ 11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1" y="0"/>
                        </a:moveTo>
                        <a:lnTo>
                          <a:pt x="0" y="14"/>
                        </a:lnTo>
                        <a:lnTo>
                          <a:pt x="19" y="23"/>
                        </a:lnTo>
                        <a:lnTo>
                          <a:pt x="29"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2" name="Freeform 32">
                    <a:extLst>
                      <a:ext uri="{FF2B5EF4-FFF2-40B4-BE49-F238E27FC236}">
                        <a16:creationId xmlns:a16="http://schemas.microsoft.com/office/drawing/2014/main" id="{62DE5B41-EF23-4072-83F0-CB0EEE70917B}"/>
                      </a:ext>
                    </a:extLst>
                  </p:cNvPr>
                  <p:cNvSpPr>
                    <a:spLocks/>
                  </p:cNvSpPr>
                  <p:nvPr/>
                </p:nvSpPr>
                <p:spPr bwMode="auto">
                  <a:xfrm>
                    <a:off x="1444" y="1997"/>
                    <a:ext cx="28" cy="23"/>
                  </a:xfrm>
                  <a:custGeom>
                    <a:avLst/>
                    <a:gdLst>
                      <a:gd name="T0" fmla="*/ 9 w 28"/>
                      <a:gd name="T1" fmla="*/ 0 h 23"/>
                      <a:gd name="T2" fmla="*/ 0 w 28"/>
                      <a:gd name="T3" fmla="*/ 13 h 23"/>
                      <a:gd name="T4" fmla="*/ 17 w 28"/>
                      <a:gd name="T5" fmla="*/ 22 h 23"/>
                      <a:gd name="T6" fmla="*/ 27 w 28"/>
                      <a:gd name="T7" fmla="*/ 7 h 23"/>
                      <a:gd name="T8" fmla="*/ 9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a:moveTo>
                          <a:pt x="9" y="0"/>
                        </a:moveTo>
                        <a:lnTo>
                          <a:pt x="0" y="13"/>
                        </a:lnTo>
                        <a:lnTo>
                          <a:pt x="17" y="22"/>
                        </a:lnTo>
                        <a:lnTo>
                          <a:pt x="27"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3" name="Freeform 33">
                    <a:extLst>
                      <a:ext uri="{FF2B5EF4-FFF2-40B4-BE49-F238E27FC236}">
                        <a16:creationId xmlns:a16="http://schemas.microsoft.com/office/drawing/2014/main" id="{59491FEE-A999-4B5E-A1BC-EF63744570B2}"/>
                      </a:ext>
                    </a:extLst>
                  </p:cNvPr>
                  <p:cNvSpPr>
                    <a:spLocks/>
                  </p:cNvSpPr>
                  <p:nvPr/>
                </p:nvSpPr>
                <p:spPr bwMode="auto">
                  <a:xfrm>
                    <a:off x="1471" y="2003"/>
                    <a:ext cx="28" cy="22"/>
                  </a:xfrm>
                  <a:custGeom>
                    <a:avLst/>
                    <a:gdLst>
                      <a:gd name="T0" fmla="*/ 10 w 28"/>
                      <a:gd name="T1" fmla="*/ 0 h 22"/>
                      <a:gd name="T2" fmla="*/ 0 w 28"/>
                      <a:gd name="T3" fmla="*/ 13 h 22"/>
                      <a:gd name="T4" fmla="*/ 17 w 28"/>
                      <a:gd name="T5" fmla="*/ 21 h 22"/>
                      <a:gd name="T6" fmla="*/ 27 w 28"/>
                      <a:gd name="T7" fmla="*/ 4 h 22"/>
                      <a:gd name="T8" fmla="*/ 10 w 28"/>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2">
                        <a:moveTo>
                          <a:pt x="10" y="0"/>
                        </a:moveTo>
                        <a:lnTo>
                          <a:pt x="0" y="13"/>
                        </a:lnTo>
                        <a:lnTo>
                          <a:pt x="17" y="21"/>
                        </a:lnTo>
                        <a:lnTo>
                          <a:pt x="27" y="4"/>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4" name="Freeform 34">
                    <a:extLst>
                      <a:ext uri="{FF2B5EF4-FFF2-40B4-BE49-F238E27FC236}">
                        <a16:creationId xmlns:a16="http://schemas.microsoft.com/office/drawing/2014/main" id="{ADA22748-E83D-43AA-967A-EF756E25B68F}"/>
                      </a:ext>
                    </a:extLst>
                  </p:cNvPr>
                  <p:cNvSpPr>
                    <a:spLocks/>
                  </p:cNvSpPr>
                  <p:nvPr/>
                </p:nvSpPr>
                <p:spPr bwMode="auto">
                  <a:xfrm>
                    <a:off x="1496" y="2010"/>
                    <a:ext cx="31" cy="21"/>
                  </a:xfrm>
                  <a:custGeom>
                    <a:avLst/>
                    <a:gdLst>
                      <a:gd name="T0" fmla="*/ 11 w 31"/>
                      <a:gd name="T1" fmla="*/ 0 h 21"/>
                      <a:gd name="T2" fmla="*/ 0 w 31"/>
                      <a:gd name="T3" fmla="*/ 12 h 21"/>
                      <a:gd name="T4" fmla="*/ 20 w 31"/>
                      <a:gd name="T5" fmla="*/ 20 h 21"/>
                      <a:gd name="T6" fmla="*/ 30 w 31"/>
                      <a:gd name="T7" fmla="*/ 6 h 21"/>
                      <a:gd name="T8" fmla="*/ 11 w 31"/>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1">
                        <a:moveTo>
                          <a:pt x="11" y="0"/>
                        </a:moveTo>
                        <a:lnTo>
                          <a:pt x="0" y="12"/>
                        </a:lnTo>
                        <a:lnTo>
                          <a:pt x="20" y="20"/>
                        </a:lnTo>
                        <a:lnTo>
                          <a:pt x="30" y="6"/>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5" name="Freeform 35">
                    <a:extLst>
                      <a:ext uri="{FF2B5EF4-FFF2-40B4-BE49-F238E27FC236}">
                        <a16:creationId xmlns:a16="http://schemas.microsoft.com/office/drawing/2014/main" id="{344B5CAC-77D6-4117-A681-107E4D84675C}"/>
                      </a:ext>
                    </a:extLst>
                  </p:cNvPr>
                  <p:cNvSpPr>
                    <a:spLocks/>
                  </p:cNvSpPr>
                  <p:nvPr/>
                </p:nvSpPr>
                <p:spPr bwMode="auto">
                  <a:xfrm>
                    <a:off x="1523" y="2016"/>
                    <a:ext cx="31" cy="22"/>
                  </a:xfrm>
                  <a:custGeom>
                    <a:avLst/>
                    <a:gdLst>
                      <a:gd name="T0" fmla="*/ 10 w 31"/>
                      <a:gd name="T1" fmla="*/ 0 h 22"/>
                      <a:gd name="T2" fmla="*/ 0 w 31"/>
                      <a:gd name="T3" fmla="*/ 12 h 22"/>
                      <a:gd name="T4" fmla="*/ 17 w 31"/>
                      <a:gd name="T5" fmla="*/ 21 h 22"/>
                      <a:gd name="T6" fmla="*/ 30 w 31"/>
                      <a:gd name="T7" fmla="*/ 6 h 22"/>
                      <a:gd name="T8" fmla="*/ 10 w 31"/>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2">
                        <a:moveTo>
                          <a:pt x="10" y="0"/>
                        </a:moveTo>
                        <a:lnTo>
                          <a:pt x="0" y="12"/>
                        </a:lnTo>
                        <a:lnTo>
                          <a:pt x="17" y="21"/>
                        </a:lnTo>
                        <a:lnTo>
                          <a:pt x="30" y="6"/>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6" name="Freeform 36">
                    <a:extLst>
                      <a:ext uri="{FF2B5EF4-FFF2-40B4-BE49-F238E27FC236}">
                        <a16:creationId xmlns:a16="http://schemas.microsoft.com/office/drawing/2014/main" id="{C83F71C8-969A-4ED4-A345-C78BD3EEC494}"/>
                      </a:ext>
                    </a:extLst>
                  </p:cNvPr>
                  <p:cNvSpPr>
                    <a:spLocks/>
                  </p:cNvSpPr>
                  <p:nvPr/>
                </p:nvSpPr>
                <p:spPr bwMode="auto">
                  <a:xfrm>
                    <a:off x="1545" y="2022"/>
                    <a:ext cx="34" cy="22"/>
                  </a:xfrm>
                  <a:custGeom>
                    <a:avLst/>
                    <a:gdLst>
                      <a:gd name="T0" fmla="*/ 14 w 34"/>
                      <a:gd name="T1" fmla="*/ 0 h 22"/>
                      <a:gd name="T2" fmla="*/ 0 w 34"/>
                      <a:gd name="T3" fmla="*/ 12 h 22"/>
                      <a:gd name="T4" fmla="*/ 21 w 34"/>
                      <a:gd name="T5" fmla="*/ 21 h 22"/>
                      <a:gd name="T6" fmla="*/ 33 w 34"/>
                      <a:gd name="T7" fmla="*/ 7 h 22"/>
                      <a:gd name="T8" fmla="*/ 14 w 34"/>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2">
                        <a:moveTo>
                          <a:pt x="14" y="0"/>
                        </a:moveTo>
                        <a:lnTo>
                          <a:pt x="0" y="12"/>
                        </a:lnTo>
                        <a:lnTo>
                          <a:pt x="21" y="21"/>
                        </a:lnTo>
                        <a:lnTo>
                          <a:pt x="33" y="7"/>
                        </a:lnTo>
                        <a:lnTo>
                          <a:pt x="14"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7" name="Freeform 37">
                    <a:extLst>
                      <a:ext uri="{FF2B5EF4-FFF2-40B4-BE49-F238E27FC236}">
                        <a16:creationId xmlns:a16="http://schemas.microsoft.com/office/drawing/2014/main" id="{68718ADC-F564-490C-A282-9C7B427E2A03}"/>
                      </a:ext>
                    </a:extLst>
                  </p:cNvPr>
                  <p:cNvSpPr>
                    <a:spLocks/>
                  </p:cNvSpPr>
                  <p:nvPr/>
                </p:nvSpPr>
                <p:spPr bwMode="auto">
                  <a:xfrm>
                    <a:off x="1576" y="2031"/>
                    <a:ext cx="50" cy="20"/>
                  </a:xfrm>
                  <a:custGeom>
                    <a:avLst/>
                    <a:gdLst>
                      <a:gd name="T0" fmla="*/ 11 w 50"/>
                      <a:gd name="T1" fmla="*/ 0 h 20"/>
                      <a:gd name="T2" fmla="*/ 0 w 50"/>
                      <a:gd name="T3" fmla="*/ 7 h 20"/>
                      <a:gd name="T4" fmla="*/ 39 w 50"/>
                      <a:gd name="T5" fmla="*/ 19 h 20"/>
                      <a:gd name="T6" fmla="*/ 49 w 50"/>
                      <a:gd name="T7" fmla="*/ 7 h 20"/>
                      <a:gd name="T8" fmla="*/ 11 w 5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0" h="20">
                        <a:moveTo>
                          <a:pt x="11" y="0"/>
                        </a:moveTo>
                        <a:lnTo>
                          <a:pt x="0" y="7"/>
                        </a:lnTo>
                        <a:lnTo>
                          <a:pt x="39" y="19"/>
                        </a:lnTo>
                        <a:lnTo>
                          <a:pt x="49"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63" name="Group 38">
                  <a:extLst>
                    <a:ext uri="{FF2B5EF4-FFF2-40B4-BE49-F238E27FC236}">
                      <a16:creationId xmlns:a16="http://schemas.microsoft.com/office/drawing/2014/main" id="{55404967-CF83-4C54-9489-AC7C9CC63782}"/>
                    </a:ext>
                  </a:extLst>
                </p:cNvPr>
                <p:cNvGrpSpPr>
                  <a:grpSpLocks/>
                </p:cNvGrpSpPr>
                <p:nvPr/>
              </p:nvGrpSpPr>
              <p:grpSpPr bwMode="auto">
                <a:xfrm>
                  <a:off x="1213" y="1955"/>
                  <a:ext cx="383" cy="130"/>
                  <a:chOff x="1213" y="1955"/>
                  <a:chExt cx="383" cy="130"/>
                </a:xfrm>
              </p:grpSpPr>
              <p:sp>
                <p:nvSpPr>
                  <p:cNvPr id="325" name="Freeform 39">
                    <a:extLst>
                      <a:ext uri="{FF2B5EF4-FFF2-40B4-BE49-F238E27FC236}">
                        <a16:creationId xmlns:a16="http://schemas.microsoft.com/office/drawing/2014/main" id="{B4EB9A10-5AE8-4E53-9AC2-DC0BFD19CC9D}"/>
                      </a:ext>
                    </a:extLst>
                  </p:cNvPr>
                  <p:cNvSpPr>
                    <a:spLocks/>
                  </p:cNvSpPr>
                  <p:nvPr/>
                </p:nvSpPr>
                <p:spPr bwMode="auto">
                  <a:xfrm>
                    <a:off x="1213" y="1955"/>
                    <a:ext cx="43" cy="22"/>
                  </a:xfrm>
                  <a:custGeom>
                    <a:avLst/>
                    <a:gdLst>
                      <a:gd name="T0" fmla="*/ 11 w 43"/>
                      <a:gd name="T1" fmla="*/ 0 h 22"/>
                      <a:gd name="T2" fmla="*/ 0 w 43"/>
                      <a:gd name="T3" fmla="*/ 9 h 22"/>
                      <a:gd name="T4" fmla="*/ 31 w 43"/>
                      <a:gd name="T5" fmla="*/ 21 h 22"/>
                      <a:gd name="T6" fmla="*/ 42 w 43"/>
                      <a:gd name="T7" fmla="*/ 12 h 22"/>
                      <a:gd name="T8" fmla="*/ 11 w 43"/>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3" h="22">
                        <a:moveTo>
                          <a:pt x="11" y="0"/>
                        </a:moveTo>
                        <a:lnTo>
                          <a:pt x="0" y="9"/>
                        </a:lnTo>
                        <a:lnTo>
                          <a:pt x="31" y="21"/>
                        </a:lnTo>
                        <a:lnTo>
                          <a:pt x="42" y="12"/>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6" name="Freeform 40">
                    <a:extLst>
                      <a:ext uri="{FF2B5EF4-FFF2-40B4-BE49-F238E27FC236}">
                        <a16:creationId xmlns:a16="http://schemas.microsoft.com/office/drawing/2014/main" id="{64C6D879-C43F-44E8-838C-8B4AC3E3F9C7}"/>
                      </a:ext>
                    </a:extLst>
                  </p:cNvPr>
                  <p:cNvSpPr>
                    <a:spLocks/>
                  </p:cNvSpPr>
                  <p:nvPr/>
                </p:nvSpPr>
                <p:spPr bwMode="auto">
                  <a:xfrm>
                    <a:off x="1236" y="1974"/>
                    <a:ext cx="29" cy="22"/>
                  </a:xfrm>
                  <a:custGeom>
                    <a:avLst/>
                    <a:gdLst>
                      <a:gd name="T0" fmla="*/ 10 w 29"/>
                      <a:gd name="T1" fmla="*/ 0 h 22"/>
                      <a:gd name="T2" fmla="*/ 0 w 29"/>
                      <a:gd name="T3" fmla="*/ 10 h 22"/>
                      <a:gd name="T4" fmla="*/ 18 w 29"/>
                      <a:gd name="T5" fmla="*/ 21 h 22"/>
                      <a:gd name="T6" fmla="*/ 28 w 29"/>
                      <a:gd name="T7" fmla="*/ 7 h 22"/>
                      <a:gd name="T8" fmla="*/ 10 w 29"/>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2">
                        <a:moveTo>
                          <a:pt x="10" y="0"/>
                        </a:moveTo>
                        <a:lnTo>
                          <a:pt x="0" y="10"/>
                        </a:lnTo>
                        <a:lnTo>
                          <a:pt x="18" y="21"/>
                        </a:lnTo>
                        <a:lnTo>
                          <a:pt x="28" y="7"/>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7" name="Freeform 41">
                    <a:extLst>
                      <a:ext uri="{FF2B5EF4-FFF2-40B4-BE49-F238E27FC236}">
                        <a16:creationId xmlns:a16="http://schemas.microsoft.com/office/drawing/2014/main" id="{FB25372F-195D-410C-B043-D82FDBEB18EC}"/>
                      </a:ext>
                    </a:extLst>
                  </p:cNvPr>
                  <p:cNvSpPr>
                    <a:spLocks/>
                  </p:cNvSpPr>
                  <p:nvPr/>
                </p:nvSpPr>
                <p:spPr bwMode="auto">
                  <a:xfrm>
                    <a:off x="1282" y="1974"/>
                    <a:ext cx="36" cy="22"/>
                  </a:xfrm>
                  <a:custGeom>
                    <a:avLst/>
                    <a:gdLst>
                      <a:gd name="T0" fmla="*/ 9 w 36"/>
                      <a:gd name="T1" fmla="*/ 0 h 22"/>
                      <a:gd name="T2" fmla="*/ 0 w 36"/>
                      <a:gd name="T3" fmla="*/ 7 h 22"/>
                      <a:gd name="T4" fmla="*/ 25 w 36"/>
                      <a:gd name="T5" fmla="*/ 21 h 22"/>
                      <a:gd name="T6" fmla="*/ 35 w 36"/>
                      <a:gd name="T7" fmla="*/ 10 h 22"/>
                      <a:gd name="T8" fmla="*/ 9 w 3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22">
                        <a:moveTo>
                          <a:pt x="9" y="0"/>
                        </a:moveTo>
                        <a:lnTo>
                          <a:pt x="0" y="7"/>
                        </a:lnTo>
                        <a:lnTo>
                          <a:pt x="25" y="21"/>
                        </a:lnTo>
                        <a:lnTo>
                          <a:pt x="35" y="10"/>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8" name="Freeform 42">
                    <a:extLst>
                      <a:ext uri="{FF2B5EF4-FFF2-40B4-BE49-F238E27FC236}">
                        <a16:creationId xmlns:a16="http://schemas.microsoft.com/office/drawing/2014/main" id="{7A1E5781-1FCA-4498-8115-D44E496038E7}"/>
                      </a:ext>
                    </a:extLst>
                  </p:cNvPr>
                  <p:cNvSpPr>
                    <a:spLocks/>
                  </p:cNvSpPr>
                  <p:nvPr/>
                </p:nvSpPr>
                <p:spPr bwMode="auto">
                  <a:xfrm>
                    <a:off x="1504" y="2044"/>
                    <a:ext cx="29" cy="24"/>
                  </a:xfrm>
                  <a:custGeom>
                    <a:avLst/>
                    <a:gdLst>
                      <a:gd name="T0" fmla="*/ 6 w 29"/>
                      <a:gd name="T1" fmla="*/ 0 h 24"/>
                      <a:gd name="T2" fmla="*/ 28 w 29"/>
                      <a:gd name="T3" fmla="*/ 10 h 24"/>
                      <a:gd name="T4" fmla="*/ 21 w 29"/>
                      <a:gd name="T5" fmla="*/ 23 h 24"/>
                      <a:gd name="T6" fmla="*/ 0 w 29"/>
                      <a:gd name="T7" fmla="*/ 11 h 24"/>
                      <a:gd name="T8" fmla="*/ 6 w 29"/>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4">
                        <a:moveTo>
                          <a:pt x="6" y="0"/>
                        </a:moveTo>
                        <a:lnTo>
                          <a:pt x="28" y="10"/>
                        </a:lnTo>
                        <a:lnTo>
                          <a:pt x="21" y="23"/>
                        </a:lnTo>
                        <a:lnTo>
                          <a:pt x="0" y="11"/>
                        </a:lnTo>
                        <a:lnTo>
                          <a:pt x="6"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9" name="Freeform 43">
                    <a:extLst>
                      <a:ext uri="{FF2B5EF4-FFF2-40B4-BE49-F238E27FC236}">
                        <a16:creationId xmlns:a16="http://schemas.microsoft.com/office/drawing/2014/main" id="{722B499B-C988-4C5A-A785-AAC0BCA573E8}"/>
                      </a:ext>
                    </a:extLst>
                  </p:cNvPr>
                  <p:cNvSpPr>
                    <a:spLocks/>
                  </p:cNvSpPr>
                  <p:nvPr/>
                </p:nvSpPr>
                <p:spPr bwMode="auto">
                  <a:xfrm>
                    <a:off x="1532" y="2055"/>
                    <a:ext cx="31" cy="20"/>
                  </a:xfrm>
                  <a:custGeom>
                    <a:avLst/>
                    <a:gdLst>
                      <a:gd name="T0" fmla="*/ 7 w 31"/>
                      <a:gd name="T1" fmla="*/ 0 h 20"/>
                      <a:gd name="T2" fmla="*/ 0 w 31"/>
                      <a:gd name="T3" fmla="*/ 10 h 20"/>
                      <a:gd name="T4" fmla="*/ 23 w 31"/>
                      <a:gd name="T5" fmla="*/ 19 h 20"/>
                      <a:gd name="T6" fmla="*/ 30 w 31"/>
                      <a:gd name="T7" fmla="*/ 7 h 20"/>
                      <a:gd name="T8" fmla="*/ 7 w 31"/>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0">
                        <a:moveTo>
                          <a:pt x="7" y="0"/>
                        </a:moveTo>
                        <a:lnTo>
                          <a:pt x="0" y="10"/>
                        </a:lnTo>
                        <a:lnTo>
                          <a:pt x="23" y="19"/>
                        </a:lnTo>
                        <a:lnTo>
                          <a:pt x="30" y="7"/>
                        </a:lnTo>
                        <a:lnTo>
                          <a:pt x="7"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0" name="Freeform 44">
                    <a:extLst>
                      <a:ext uri="{FF2B5EF4-FFF2-40B4-BE49-F238E27FC236}">
                        <a16:creationId xmlns:a16="http://schemas.microsoft.com/office/drawing/2014/main" id="{3B88D1A6-CEAC-473D-8DDD-24F455B082AC}"/>
                      </a:ext>
                    </a:extLst>
                  </p:cNvPr>
                  <p:cNvSpPr>
                    <a:spLocks/>
                  </p:cNvSpPr>
                  <p:nvPr/>
                </p:nvSpPr>
                <p:spPr bwMode="auto">
                  <a:xfrm>
                    <a:off x="1563" y="2065"/>
                    <a:ext cx="33" cy="20"/>
                  </a:xfrm>
                  <a:custGeom>
                    <a:avLst/>
                    <a:gdLst>
                      <a:gd name="T0" fmla="*/ 8 w 33"/>
                      <a:gd name="T1" fmla="*/ 0 h 20"/>
                      <a:gd name="T2" fmla="*/ 0 w 33"/>
                      <a:gd name="T3" fmla="*/ 7 h 20"/>
                      <a:gd name="T4" fmla="*/ 25 w 33"/>
                      <a:gd name="T5" fmla="*/ 19 h 20"/>
                      <a:gd name="T6" fmla="*/ 32 w 33"/>
                      <a:gd name="T7" fmla="*/ 7 h 20"/>
                      <a:gd name="T8" fmla="*/ 8 w 33"/>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20">
                        <a:moveTo>
                          <a:pt x="8" y="0"/>
                        </a:moveTo>
                        <a:lnTo>
                          <a:pt x="0" y="7"/>
                        </a:lnTo>
                        <a:lnTo>
                          <a:pt x="25" y="19"/>
                        </a:lnTo>
                        <a:lnTo>
                          <a:pt x="32" y="7"/>
                        </a:lnTo>
                        <a:lnTo>
                          <a:pt x="8"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1" name="Freeform 45">
                    <a:extLst>
                      <a:ext uri="{FF2B5EF4-FFF2-40B4-BE49-F238E27FC236}">
                        <a16:creationId xmlns:a16="http://schemas.microsoft.com/office/drawing/2014/main" id="{ACAFF156-1E09-412F-BAE6-CFF449EE4508}"/>
                      </a:ext>
                    </a:extLst>
                  </p:cNvPr>
                  <p:cNvSpPr>
                    <a:spLocks/>
                  </p:cNvSpPr>
                  <p:nvPr/>
                </p:nvSpPr>
                <p:spPr bwMode="auto">
                  <a:xfrm>
                    <a:off x="1545" y="2041"/>
                    <a:ext cx="38" cy="21"/>
                  </a:xfrm>
                  <a:custGeom>
                    <a:avLst/>
                    <a:gdLst>
                      <a:gd name="T0" fmla="*/ 12 w 38"/>
                      <a:gd name="T1" fmla="*/ 0 h 21"/>
                      <a:gd name="T2" fmla="*/ 0 w 38"/>
                      <a:gd name="T3" fmla="*/ 10 h 21"/>
                      <a:gd name="T4" fmla="*/ 26 w 38"/>
                      <a:gd name="T5" fmla="*/ 20 h 21"/>
                      <a:gd name="T6" fmla="*/ 37 w 38"/>
                      <a:gd name="T7" fmla="*/ 8 h 21"/>
                      <a:gd name="T8" fmla="*/ 12 w 38"/>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8" h="21">
                        <a:moveTo>
                          <a:pt x="12" y="0"/>
                        </a:moveTo>
                        <a:lnTo>
                          <a:pt x="0" y="10"/>
                        </a:lnTo>
                        <a:lnTo>
                          <a:pt x="26" y="20"/>
                        </a:lnTo>
                        <a:lnTo>
                          <a:pt x="37" y="8"/>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2" name="Freeform 46">
                    <a:extLst>
                      <a:ext uri="{FF2B5EF4-FFF2-40B4-BE49-F238E27FC236}">
                        <a16:creationId xmlns:a16="http://schemas.microsoft.com/office/drawing/2014/main" id="{E2861EC4-BD07-4D4E-B7ED-F0C1068E7BBA}"/>
                      </a:ext>
                    </a:extLst>
                  </p:cNvPr>
                  <p:cNvSpPr>
                    <a:spLocks/>
                  </p:cNvSpPr>
                  <p:nvPr/>
                </p:nvSpPr>
                <p:spPr bwMode="auto">
                  <a:xfrm>
                    <a:off x="1471" y="2021"/>
                    <a:ext cx="36" cy="21"/>
                  </a:xfrm>
                  <a:custGeom>
                    <a:avLst/>
                    <a:gdLst>
                      <a:gd name="T0" fmla="*/ 8 w 36"/>
                      <a:gd name="T1" fmla="*/ 0 h 21"/>
                      <a:gd name="T2" fmla="*/ 0 w 36"/>
                      <a:gd name="T3" fmla="*/ 10 h 21"/>
                      <a:gd name="T4" fmla="*/ 28 w 36"/>
                      <a:gd name="T5" fmla="*/ 20 h 21"/>
                      <a:gd name="T6" fmla="*/ 35 w 36"/>
                      <a:gd name="T7" fmla="*/ 7 h 21"/>
                      <a:gd name="T8" fmla="*/ 8 w 36"/>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6" h="21">
                        <a:moveTo>
                          <a:pt x="8" y="0"/>
                        </a:moveTo>
                        <a:lnTo>
                          <a:pt x="0" y="10"/>
                        </a:lnTo>
                        <a:lnTo>
                          <a:pt x="28" y="20"/>
                        </a:lnTo>
                        <a:lnTo>
                          <a:pt x="35" y="7"/>
                        </a:lnTo>
                        <a:lnTo>
                          <a:pt x="8"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3" name="Freeform 47">
                    <a:extLst>
                      <a:ext uri="{FF2B5EF4-FFF2-40B4-BE49-F238E27FC236}">
                        <a16:creationId xmlns:a16="http://schemas.microsoft.com/office/drawing/2014/main" id="{8FF3873D-3264-4E47-90E0-698B3FFB470F}"/>
                      </a:ext>
                    </a:extLst>
                  </p:cNvPr>
                  <p:cNvSpPr>
                    <a:spLocks/>
                  </p:cNvSpPr>
                  <p:nvPr/>
                </p:nvSpPr>
                <p:spPr bwMode="auto">
                  <a:xfrm>
                    <a:off x="1318" y="1981"/>
                    <a:ext cx="151" cy="46"/>
                  </a:xfrm>
                  <a:custGeom>
                    <a:avLst/>
                    <a:gdLst>
                      <a:gd name="T0" fmla="*/ 11 w 151"/>
                      <a:gd name="T1" fmla="*/ 0 h 46"/>
                      <a:gd name="T2" fmla="*/ 0 w 151"/>
                      <a:gd name="T3" fmla="*/ 7 h 46"/>
                      <a:gd name="T4" fmla="*/ 140 w 151"/>
                      <a:gd name="T5" fmla="*/ 45 h 46"/>
                      <a:gd name="T6" fmla="*/ 150 w 151"/>
                      <a:gd name="T7" fmla="*/ 36 h 46"/>
                      <a:gd name="T8" fmla="*/ 11 w 151"/>
                      <a:gd name="T9" fmla="*/ 0 h 4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1" h="46">
                        <a:moveTo>
                          <a:pt x="11" y="0"/>
                        </a:moveTo>
                        <a:lnTo>
                          <a:pt x="0" y="7"/>
                        </a:lnTo>
                        <a:lnTo>
                          <a:pt x="140" y="45"/>
                        </a:lnTo>
                        <a:lnTo>
                          <a:pt x="150" y="36"/>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64" name="Group 48">
                  <a:extLst>
                    <a:ext uri="{FF2B5EF4-FFF2-40B4-BE49-F238E27FC236}">
                      <a16:creationId xmlns:a16="http://schemas.microsoft.com/office/drawing/2014/main" id="{08F0BF44-A74A-47A5-B228-962D1F98F498}"/>
                    </a:ext>
                  </a:extLst>
                </p:cNvPr>
                <p:cNvGrpSpPr>
                  <a:grpSpLocks/>
                </p:cNvGrpSpPr>
                <p:nvPr/>
              </p:nvGrpSpPr>
              <p:grpSpPr bwMode="auto">
                <a:xfrm>
                  <a:off x="1291" y="1911"/>
                  <a:ext cx="388" cy="109"/>
                  <a:chOff x="1291" y="1911"/>
                  <a:chExt cx="388" cy="109"/>
                </a:xfrm>
              </p:grpSpPr>
              <p:sp>
                <p:nvSpPr>
                  <p:cNvPr id="310" name="Freeform 49">
                    <a:extLst>
                      <a:ext uri="{FF2B5EF4-FFF2-40B4-BE49-F238E27FC236}">
                        <a16:creationId xmlns:a16="http://schemas.microsoft.com/office/drawing/2014/main" id="{D17BFF75-2920-4E28-AEC9-13B323CE7D71}"/>
                      </a:ext>
                    </a:extLst>
                  </p:cNvPr>
                  <p:cNvSpPr>
                    <a:spLocks/>
                  </p:cNvSpPr>
                  <p:nvPr/>
                </p:nvSpPr>
                <p:spPr bwMode="auto">
                  <a:xfrm>
                    <a:off x="1291" y="1911"/>
                    <a:ext cx="28" cy="20"/>
                  </a:xfrm>
                  <a:custGeom>
                    <a:avLst/>
                    <a:gdLst>
                      <a:gd name="T0" fmla="*/ 12 w 28"/>
                      <a:gd name="T1" fmla="*/ 0 h 20"/>
                      <a:gd name="T2" fmla="*/ 27 w 28"/>
                      <a:gd name="T3" fmla="*/ 7 h 20"/>
                      <a:gd name="T4" fmla="*/ 16 w 28"/>
                      <a:gd name="T5" fmla="*/ 19 h 20"/>
                      <a:gd name="T6" fmla="*/ 0 w 28"/>
                      <a:gd name="T7" fmla="*/ 11 h 20"/>
                      <a:gd name="T8" fmla="*/ 12 w 28"/>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0">
                        <a:moveTo>
                          <a:pt x="12" y="0"/>
                        </a:moveTo>
                        <a:lnTo>
                          <a:pt x="27" y="7"/>
                        </a:lnTo>
                        <a:lnTo>
                          <a:pt x="16" y="19"/>
                        </a:lnTo>
                        <a:lnTo>
                          <a:pt x="0" y="11"/>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1" name="Freeform 50">
                    <a:extLst>
                      <a:ext uri="{FF2B5EF4-FFF2-40B4-BE49-F238E27FC236}">
                        <a16:creationId xmlns:a16="http://schemas.microsoft.com/office/drawing/2014/main" id="{29676220-99A3-4938-8955-8947D9292610}"/>
                      </a:ext>
                    </a:extLst>
                  </p:cNvPr>
                  <p:cNvSpPr>
                    <a:spLocks/>
                  </p:cNvSpPr>
                  <p:nvPr/>
                </p:nvSpPr>
                <p:spPr bwMode="auto">
                  <a:xfrm>
                    <a:off x="1314" y="1916"/>
                    <a:ext cx="31" cy="20"/>
                  </a:xfrm>
                  <a:custGeom>
                    <a:avLst/>
                    <a:gdLst>
                      <a:gd name="T0" fmla="*/ 12 w 31"/>
                      <a:gd name="T1" fmla="*/ 0 h 20"/>
                      <a:gd name="T2" fmla="*/ 0 w 31"/>
                      <a:gd name="T3" fmla="*/ 11 h 20"/>
                      <a:gd name="T4" fmla="*/ 17 w 31"/>
                      <a:gd name="T5" fmla="*/ 19 h 20"/>
                      <a:gd name="T6" fmla="*/ 30 w 31"/>
                      <a:gd name="T7" fmla="*/ 5 h 20"/>
                      <a:gd name="T8" fmla="*/ 12 w 31"/>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0">
                        <a:moveTo>
                          <a:pt x="12" y="0"/>
                        </a:moveTo>
                        <a:lnTo>
                          <a:pt x="0" y="11"/>
                        </a:lnTo>
                        <a:lnTo>
                          <a:pt x="17" y="19"/>
                        </a:lnTo>
                        <a:lnTo>
                          <a:pt x="30" y="5"/>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2" name="Freeform 51">
                    <a:extLst>
                      <a:ext uri="{FF2B5EF4-FFF2-40B4-BE49-F238E27FC236}">
                        <a16:creationId xmlns:a16="http://schemas.microsoft.com/office/drawing/2014/main" id="{330E5209-F2A4-43CF-8CF5-DA778585B7D0}"/>
                      </a:ext>
                    </a:extLst>
                  </p:cNvPr>
                  <p:cNvSpPr>
                    <a:spLocks/>
                  </p:cNvSpPr>
                  <p:nvPr/>
                </p:nvSpPr>
                <p:spPr bwMode="auto">
                  <a:xfrm>
                    <a:off x="1339" y="1922"/>
                    <a:ext cx="31" cy="20"/>
                  </a:xfrm>
                  <a:custGeom>
                    <a:avLst/>
                    <a:gdLst>
                      <a:gd name="T0" fmla="*/ 12 w 31"/>
                      <a:gd name="T1" fmla="*/ 0 h 20"/>
                      <a:gd name="T2" fmla="*/ 0 w 31"/>
                      <a:gd name="T3" fmla="*/ 10 h 20"/>
                      <a:gd name="T4" fmla="*/ 18 w 31"/>
                      <a:gd name="T5" fmla="*/ 19 h 20"/>
                      <a:gd name="T6" fmla="*/ 30 w 31"/>
                      <a:gd name="T7" fmla="*/ 7 h 20"/>
                      <a:gd name="T8" fmla="*/ 12 w 31"/>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0">
                        <a:moveTo>
                          <a:pt x="12" y="0"/>
                        </a:moveTo>
                        <a:lnTo>
                          <a:pt x="0" y="10"/>
                        </a:lnTo>
                        <a:lnTo>
                          <a:pt x="18" y="19"/>
                        </a:lnTo>
                        <a:lnTo>
                          <a:pt x="30" y="7"/>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3" name="Freeform 52">
                    <a:extLst>
                      <a:ext uri="{FF2B5EF4-FFF2-40B4-BE49-F238E27FC236}">
                        <a16:creationId xmlns:a16="http://schemas.microsoft.com/office/drawing/2014/main" id="{760BF5EE-244F-4DC9-B290-0CD74D69202B}"/>
                      </a:ext>
                    </a:extLst>
                  </p:cNvPr>
                  <p:cNvSpPr>
                    <a:spLocks/>
                  </p:cNvSpPr>
                  <p:nvPr/>
                </p:nvSpPr>
                <p:spPr bwMode="auto">
                  <a:xfrm>
                    <a:off x="1363" y="1930"/>
                    <a:ext cx="31" cy="20"/>
                  </a:xfrm>
                  <a:custGeom>
                    <a:avLst/>
                    <a:gdLst>
                      <a:gd name="T0" fmla="*/ 12 w 31"/>
                      <a:gd name="T1" fmla="*/ 0 h 20"/>
                      <a:gd name="T2" fmla="*/ 0 w 31"/>
                      <a:gd name="T3" fmla="*/ 10 h 20"/>
                      <a:gd name="T4" fmla="*/ 17 w 31"/>
                      <a:gd name="T5" fmla="*/ 19 h 20"/>
                      <a:gd name="T6" fmla="*/ 30 w 31"/>
                      <a:gd name="T7" fmla="*/ 5 h 20"/>
                      <a:gd name="T8" fmla="*/ 12 w 31"/>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0">
                        <a:moveTo>
                          <a:pt x="12" y="0"/>
                        </a:moveTo>
                        <a:lnTo>
                          <a:pt x="0" y="10"/>
                        </a:lnTo>
                        <a:lnTo>
                          <a:pt x="17" y="19"/>
                        </a:lnTo>
                        <a:lnTo>
                          <a:pt x="30" y="5"/>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4" name="Freeform 53">
                    <a:extLst>
                      <a:ext uri="{FF2B5EF4-FFF2-40B4-BE49-F238E27FC236}">
                        <a16:creationId xmlns:a16="http://schemas.microsoft.com/office/drawing/2014/main" id="{8139CDBD-0D91-4133-B29B-AFF45B07544B}"/>
                      </a:ext>
                    </a:extLst>
                  </p:cNvPr>
                  <p:cNvSpPr>
                    <a:spLocks/>
                  </p:cNvSpPr>
                  <p:nvPr/>
                </p:nvSpPr>
                <p:spPr bwMode="auto">
                  <a:xfrm>
                    <a:off x="1389" y="1934"/>
                    <a:ext cx="31" cy="22"/>
                  </a:xfrm>
                  <a:custGeom>
                    <a:avLst/>
                    <a:gdLst>
                      <a:gd name="T0" fmla="*/ 12 w 31"/>
                      <a:gd name="T1" fmla="*/ 0 h 22"/>
                      <a:gd name="T2" fmla="*/ 0 w 31"/>
                      <a:gd name="T3" fmla="*/ 12 h 22"/>
                      <a:gd name="T4" fmla="*/ 19 w 31"/>
                      <a:gd name="T5" fmla="*/ 21 h 22"/>
                      <a:gd name="T6" fmla="*/ 30 w 31"/>
                      <a:gd name="T7" fmla="*/ 5 h 22"/>
                      <a:gd name="T8" fmla="*/ 12 w 31"/>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2">
                        <a:moveTo>
                          <a:pt x="12" y="0"/>
                        </a:moveTo>
                        <a:lnTo>
                          <a:pt x="0" y="12"/>
                        </a:lnTo>
                        <a:lnTo>
                          <a:pt x="19" y="21"/>
                        </a:lnTo>
                        <a:lnTo>
                          <a:pt x="30" y="5"/>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5" name="Freeform 54">
                    <a:extLst>
                      <a:ext uri="{FF2B5EF4-FFF2-40B4-BE49-F238E27FC236}">
                        <a16:creationId xmlns:a16="http://schemas.microsoft.com/office/drawing/2014/main" id="{6659A348-83C4-4661-9F0F-A985D1B4F4DE}"/>
                      </a:ext>
                    </a:extLst>
                  </p:cNvPr>
                  <p:cNvSpPr>
                    <a:spLocks/>
                  </p:cNvSpPr>
                  <p:nvPr/>
                </p:nvSpPr>
                <p:spPr bwMode="auto">
                  <a:xfrm>
                    <a:off x="1415" y="1941"/>
                    <a:ext cx="31" cy="20"/>
                  </a:xfrm>
                  <a:custGeom>
                    <a:avLst/>
                    <a:gdLst>
                      <a:gd name="T0" fmla="*/ 11 w 31"/>
                      <a:gd name="T1" fmla="*/ 0 h 20"/>
                      <a:gd name="T2" fmla="*/ 0 w 31"/>
                      <a:gd name="T3" fmla="*/ 11 h 20"/>
                      <a:gd name="T4" fmla="*/ 17 w 31"/>
                      <a:gd name="T5" fmla="*/ 19 h 20"/>
                      <a:gd name="T6" fmla="*/ 30 w 31"/>
                      <a:gd name="T7" fmla="*/ 6 h 20"/>
                      <a:gd name="T8" fmla="*/ 11 w 31"/>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0">
                        <a:moveTo>
                          <a:pt x="11" y="0"/>
                        </a:moveTo>
                        <a:lnTo>
                          <a:pt x="0" y="11"/>
                        </a:lnTo>
                        <a:lnTo>
                          <a:pt x="17" y="19"/>
                        </a:lnTo>
                        <a:lnTo>
                          <a:pt x="30" y="6"/>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6" name="Freeform 55">
                    <a:extLst>
                      <a:ext uri="{FF2B5EF4-FFF2-40B4-BE49-F238E27FC236}">
                        <a16:creationId xmlns:a16="http://schemas.microsoft.com/office/drawing/2014/main" id="{AA51A94A-F5B8-4DB1-90A9-B5573027CAE0}"/>
                      </a:ext>
                    </a:extLst>
                  </p:cNvPr>
                  <p:cNvSpPr>
                    <a:spLocks/>
                  </p:cNvSpPr>
                  <p:nvPr/>
                </p:nvSpPr>
                <p:spPr bwMode="auto">
                  <a:xfrm>
                    <a:off x="1443" y="1945"/>
                    <a:ext cx="29" cy="22"/>
                  </a:xfrm>
                  <a:custGeom>
                    <a:avLst/>
                    <a:gdLst>
                      <a:gd name="T0" fmla="*/ 12 w 29"/>
                      <a:gd name="T1" fmla="*/ 0 h 22"/>
                      <a:gd name="T2" fmla="*/ 0 w 29"/>
                      <a:gd name="T3" fmla="*/ 12 h 22"/>
                      <a:gd name="T4" fmla="*/ 20 w 29"/>
                      <a:gd name="T5" fmla="*/ 21 h 22"/>
                      <a:gd name="T6" fmla="*/ 28 w 29"/>
                      <a:gd name="T7" fmla="*/ 6 h 22"/>
                      <a:gd name="T8" fmla="*/ 12 w 29"/>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2">
                        <a:moveTo>
                          <a:pt x="12" y="0"/>
                        </a:moveTo>
                        <a:lnTo>
                          <a:pt x="0" y="12"/>
                        </a:lnTo>
                        <a:lnTo>
                          <a:pt x="20" y="21"/>
                        </a:lnTo>
                        <a:lnTo>
                          <a:pt x="28" y="6"/>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7" name="Freeform 56">
                    <a:extLst>
                      <a:ext uri="{FF2B5EF4-FFF2-40B4-BE49-F238E27FC236}">
                        <a16:creationId xmlns:a16="http://schemas.microsoft.com/office/drawing/2014/main" id="{650DDFAB-C2E3-4580-BE4C-B8982C90AB00}"/>
                      </a:ext>
                    </a:extLst>
                  </p:cNvPr>
                  <p:cNvSpPr>
                    <a:spLocks/>
                  </p:cNvSpPr>
                  <p:nvPr/>
                </p:nvSpPr>
                <p:spPr bwMode="auto">
                  <a:xfrm>
                    <a:off x="1470" y="1954"/>
                    <a:ext cx="29" cy="20"/>
                  </a:xfrm>
                  <a:custGeom>
                    <a:avLst/>
                    <a:gdLst>
                      <a:gd name="T0" fmla="*/ 9 w 29"/>
                      <a:gd name="T1" fmla="*/ 0 h 20"/>
                      <a:gd name="T2" fmla="*/ 0 w 29"/>
                      <a:gd name="T3" fmla="*/ 11 h 20"/>
                      <a:gd name="T4" fmla="*/ 19 w 29"/>
                      <a:gd name="T5" fmla="*/ 19 h 20"/>
                      <a:gd name="T6" fmla="*/ 28 w 29"/>
                      <a:gd name="T7" fmla="*/ 7 h 20"/>
                      <a:gd name="T8" fmla="*/ 9 w 29"/>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0">
                        <a:moveTo>
                          <a:pt x="9" y="0"/>
                        </a:moveTo>
                        <a:lnTo>
                          <a:pt x="0" y="11"/>
                        </a:lnTo>
                        <a:lnTo>
                          <a:pt x="19" y="19"/>
                        </a:lnTo>
                        <a:lnTo>
                          <a:pt x="28"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8" name="Freeform 57">
                    <a:extLst>
                      <a:ext uri="{FF2B5EF4-FFF2-40B4-BE49-F238E27FC236}">
                        <a16:creationId xmlns:a16="http://schemas.microsoft.com/office/drawing/2014/main" id="{6F516136-9856-408F-8317-F08C16A6FC0F}"/>
                      </a:ext>
                    </a:extLst>
                  </p:cNvPr>
                  <p:cNvSpPr>
                    <a:spLocks/>
                  </p:cNvSpPr>
                  <p:nvPr/>
                </p:nvSpPr>
                <p:spPr bwMode="auto">
                  <a:xfrm>
                    <a:off x="1494" y="1958"/>
                    <a:ext cx="26" cy="21"/>
                  </a:xfrm>
                  <a:custGeom>
                    <a:avLst/>
                    <a:gdLst>
                      <a:gd name="T0" fmla="*/ 10 w 26"/>
                      <a:gd name="T1" fmla="*/ 0 h 21"/>
                      <a:gd name="T2" fmla="*/ 0 w 26"/>
                      <a:gd name="T3" fmla="*/ 11 h 21"/>
                      <a:gd name="T4" fmla="*/ 17 w 26"/>
                      <a:gd name="T5" fmla="*/ 20 h 21"/>
                      <a:gd name="T6" fmla="*/ 25 w 26"/>
                      <a:gd name="T7" fmla="*/ 7 h 21"/>
                      <a:gd name="T8" fmla="*/ 10 w 26"/>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1">
                        <a:moveTo>
                          <a:pt x="10" y="0"/>
                        </a:moveTo>
                        <a:lnTo>
                          <a:pt x="0" y="11"/>
                        </a:lnTo>
                        <a:lnTo>
                          <a:pt x="17" y="20"/>
                        </a:lnTo>
                        <a:lnTo>
                          <a:pt x="25" y="7"/>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19" name="Freeform 58">
                    <a:extLst>
                      <a:ext uri="{FF2B5EF4-FFF2-40B4-BE49-F238E27FC236}">
                        <a16:creationId xmlns:a16="http://schemas.microsoft.com/office/drawing/2014/main" id="{0117C1FA-80BE-459B-AD63-F7B9A58489BB}"/>
                      </a:ext>
                    </a:extLst>
                  </p:cNvPr>
                  <p:cNvSpPr>
                    <a:spLocks/>
                  </p:cNvSpPr>
                  <p:nvPr/>
                </p:nvSpPr>
                <p:spPr bwMode="auto">
                  <a:xfrm>
                    <a:off x="1519" y="1964"/>
                    <a:ext cx="29" cy="21"/>
                  </a:xfrm>
                  <a:custGeom>
                    <a:avLst/>
                    <a:gdLst>
                      <a:gd name="T0" fmla="*/ 9 w 29"/>
                      <a:gd name="T1" fmla="*/ 0 h 21"/>
                      <a:gd name="T2" fmla="*/ 0 w 29"/>
                      <a:gd name="T3" fmla="*/ 11 h 21"/>
                      <a:gd name="T4" fmla="*/ 19 w 29"/>
                      <a:gd name="T5" fmla="*/ 20 h 21"/>
                      <a:gd name="T6" fmla="*/ 28 w 29"/>
                      <a:gd name="T7" fmla="*/ 7 h 21"/>
                      <a:gd name="T8" fmla="*/ 9 w 29"/>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1">
                        <a:moveTo>
                          <a:pt x="9" y="0"/>
                        </a:moveTo>
                        <a:lnTo>
                          <a:pt x="0" y="11"/>
                        </a:lnTo>
                        <a:lnTo>
                          <a:pt x="19" y="20"/>
                        </a:lnTo>
                        <a:lnTo>
                          <a:pt x="28"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0" name="Freeform 59">
                    <a:extLst>
                      <a:ext uri="{FF2B5EF4-FFF2-40B4-BE49-F238E27FC236}">
                        <a16:creationId xmlns:a16="http://schemas.microsoft.com/office/drawing/2014/main" id="{C043C141-DAB7-4FD6-8208-AABB6360AFA4}"/>
                      </a:ext>
                    </a:extLst>
                  </p:cNvPr>
                  <p:cNvSpPr>
                    <a:spLocks/>
                  </p:cNvSpPr>
                  <p:nvPr/>
                </p:nvSpPr>
                <p:spPr bwMode="auto">
                  <a:xfrm>
                    <a:off x="1543" y="1972"/>
                    <a:ext cx="29" cy="19"/>
                  </a:xfrm>
                  <a:custGeom>
                    <a:avLst/>
                    <a:gdLst>
                      <a:gd name="T0" fmla="*/ 9 w 29"/>
                      <a:gd name="T1" fmla="*/ 0 h 19"/>
                      <a:gd name="T2" fmla="*/ 0 w 29"/>
                      <a:gd name="T3" fmla="*/ 9 h 19"/>
                      <a:gd name="T4" fmla="*/ 19 w 29"/>
                      <a:gd name="T5" fmla="*/ 18 h 19"/>
                      <a:gd name="T6" fmla="*/ 28 w 29"/>
                      <a:gd name="T7" fmla="*/ 4 h 19"/>
                      <a:gd name="T8" fmla="*/ 9 w 29"/>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19">
                        <a:moveTo>
                          <a:pt x="9" y="0"/>
                        </a:moveTo>
                        <a:lnTo>
                          <a:pt x="0" y="9"/>
                        </a:lnTo>
                        <a:lnTo>
                          <a:pt x="19" y="18"/>
                        </a:lnTo>
                        <a:lnTo>
                          <a:pt x="28" y="4"/>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1" name="Freeform 60">
                    <a:extLst>
                      <a:ext uri="{FF2B5EF4-FFF2-40B4-BE49-F238E27FC236}">
                        <a16:creationId xmlns:a16="http://schemas.microsoft.com/office/drawing/2014/main" id="{D528F4B6-D9AF-4636-ACD7-BC5F75DCCB5D}"/>
                      </a:ext>
                    </a:extLst>
                  </p:cNvPr>
                  <p:cNvSpPr>
                    <a:spLocks/>
                  </p:cNvSpPr>
                  <p:nvPr/>
                </p:nvSpPr>
                <p:spPr bwMode="auto">
                  <a:xfrm>
                    <a:off x="1571" y="1978"/>
                    <a:ext cx="27" cy="20"/>
                  </a:xfrm>
                  <a:custGeom>
                    <a:avLst/>
                    <a:gdLst>
                      <a:gd name="T0" fmla="*/ 9 w 27"/>
                      <a:gd name="T1" fmla="*/ 0 h 20"/>
                      <a:gd name="T2" fmla="*/ 0 w 27"/>
                      <a:gd name="T3" fmla="*/ 11 h 20"/>
                      <a:gd name="T4" fmla="*/ 18 w 27"/>
                      <a:gd name="T5" fmla="*/ 19 h 20"/>
                      <a:gd name="T6" fmla="*/ 26 w 27"/>
                      <a:gd name="T7" fmla="*/ 7 h 20"/>
                      <a:gd name="T8" fmla="*/ 9 w 27"/>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0">
                        <a:moveTo>
                          <a:pt x="9" y="0"/>
                        </a:moveTo>
                        <a:lnTo>
                          <a:pt x="0" y="11"/>
                        </a:lnTo>
                        <a:lnTo>
                          <a:pt x="18" y="19"/>
                        </a:lnTo>
                        <a:lnTo>
                          <a:pt x="26"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2" name="Freeform 61">
                    <a:extLst>
                      <a:ext uri="{FF2B5EF4-FFF2-40B4-BE49-F238E27FC236}">
                        <a16:creationId xmlns:a16="http://schemas.microsoft.com/office/drawing/2014/main" id="{52AC7C64-0EDE-440D-8366-974E61D81751}"/>
                      </a:ext>
                    </a:extLst>
                  </p:cNvPr>
                  <p:cNvSpPr>
                    <a:spLocks/>
                  </p:cNvSpPr>
                  <p:nvPr/>
                </p:nvSpPr>
                <p:spPr bwMode="auto">
                  <a:xfrm>
                    <a:off x="1595" y="1984"/>
                    <a:ext cx="28" cy="20"/>
                  </a:xfrm>
                  <a:custGeom>
                    <a:avLst/>
                    <a:gdLst>
                      <a:gd name="T0" fmla="*/ 10 w 28"/>
                      <a:gd name="T1" fmla="*/ 0 h 20"/>
                      <a:gd name="T2" fmla="*/ 0 w 28"/>
                      <a:gd name="T3" fmla="*/ 11 h 20"/>
                      <a:gd name="T4" fmla="*/ 16 w 28"/>
                      <a:gd name="T5" fmla="*/ 19 h 20"/>
                      <a:gd name="T6" fmla="*/ 27 w 28"/>
                      <a:gd name="T7" fmla="*/ 7 h 20"/>
                      <a:gd name="T8" fmla="*/ 10 w 28"/>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0">
                        <a:moveTo>
                          <a:pt x="10" y="0"/>
                        </a:moveTo>
                        <a:lnTo>
                          <a:pt x="0" y="11"/>
                        </a:lnTo>
                        <a:lnTo>
                          <a:pt x="16" y="19"/>
                        </a:lnTo>
                        <a:lnTo>
                          <a:pt x="27" y="7"/>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3" name="Freeform 62">
                    <a:extLst>
                      <a:ext uri="{FF2B5EF4-FFF2-40B4-BE49-F238E27FC236}">
                        <a16:creationId xmlns:a16="http://schemas.microsoft.com/office/drawing/2014/main" id="{398AB2AE-1BF5-4A8E-B1BC-E2E0C7C58733}"/>
                      </a:ext>
                    </a:extLst>
                  </p:cNvPr>
                  <p:cNvSpPr>
                    <a:spLocks/>
                  </p:cNvSpPr>
                  <p:nvPr/>
                </p:nvSpPr>
                <p:spPr bwMode="auto">
                  <a:xfrm>
                    <a:off x="1620" y="1990"/>
                    <a:ext cx="31" cy="21"/>
                  </a:xfrm>
                  <a:custGeom>
                    <a:avLst/>
                    <a:gdLst>
                      <a:gd name="T0" fmla="*/ 10 w 31"/>
                      <a:gd name="T1" fmla="*/ 0 h 21"/>
                      <a:gd name="T2" fmla="*/ 0 w 31"/>
                      <a:gd name="T3" fmla="*/ 11 h 21"/>
                      <a:gd name="T4" fmla="*/ 18 w 31"/>
                      <a:gd name="T5" fmla="*/ 20 h 21"/>
                      <a:gd name="T6" fmla="*/ 30 w 31"/>
                      <a:gd name="T7" fmla="*/ 7 h 21"/>
                      <a:gd name="T8" fmla="*/ 10 w 31"/>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1">
                        <a:moveTo>
                          <a:pt x="10" y="0"/>
                        </a:moveTo>
                        <a:lnTo>
                          <a:pt x="0" y="11"/>
                        </a:lnTo>
                        <a:lnTo>
                          <a:pt x="18" y="20"/>
                        </a:lnTo>
                        <a:lnTo>
                          <a:pt x="30" y="7"/>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24" name="Freeform 63">
                    <a:extLst>
                      <a:ext uri="{FF2B5EF4-FFF2-40B4-BE49-F238E27FC236}">
                        <a16:creationId xmlns:a16="http://schemas.microsoft.com/office/drawing/2014/main" id="{85656825-C31B-4880-96FB-35FF59625C4B}"/>
                      </a:ext>
                    </a:extLst>
                  </p:cNvPr>
                  <p:cNvSpPr>
                    <a:spLocks/>
                  </p:cNvSpPr>
                  <p:nvPr/>
                </p:nvSpPr>
                <p:spPr bwMode="auto">
                  <a:xfrm>
                    <a:off x="1648" y="1997"/>
                    <a:ext cx="31" cy="23"/>
                  </a:xfrm>
                  <a:custGeom>
                    <a:avLst/>
                    <a:gdLst>
                      <a:gd name="T0" fmla="*/ 10 w 31"/>
                      <a:gd name="T1" fmla="*/ 0 h 23"/>
                      <a:gd name="T2" fmla="*/ 30 w 31"/>
                      <a:gd name="T3" fmla="*/ 7 h 23"/>
                      <a:gd name="T4" fmla="*/ 20 w 31"/>
                      <a:gd name="T5" fmla="*/ 22 h 23"/>
                      <a:gd name="T6" fmla="*/ 0 w 31"/>
                      <a:gd name="T7" fmla="*/ 11 h 23"/>
                      <a:gd name="T8" fmla="*/ 10 w 31"/>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3">
                        <a:moveTo>
                          <a:pt x="10" y="0"/>
                        </a:moveTo>
                        <a:lnTo>
                          <a:pt x="30" y="7"/>
                        </a:lnTo>
                        <a:lnTo>
                          <a:pt x="20" y="22"/>
                        </a:lnTo>
                        <a:lnTo>
                          <a:pt x="0" y="11"/>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65" name="Group 64">
                  <a:extLst>
                    <a:ext uri="{FF2B5EF4-FFF2-40B4-BE49-F238E27FC236}">
                      <a16:creationId xmlns:a16="http://schemas.microsoft.com/office/drawing/2014/main" id="{FB0A6FE8-5754-47AA-898F-FE898849A635}"/>
                    </a:ext>
                  </a:extLst>
                </p:cNvPr>
                <p:cNvGrpSpPr>
                  <a:grpSpLocks/>
                </p:cNvGrpSpPr>
                <p:nvPr/>
              </p:nvGrpSpPr>
              <p:grpSpPr bwMode="auto">
                <a:xfrm>
                  <a:off x="1249" y="1934"/>
                  <a:ext cx="395" cy="105"/>
                  <a:chOff x="1249" y="1934"/>
                  <a:chExt cx="395" cy="105"/>
                </a:xfrm>
              </p:grpSpPr>
              <p:sp>
                <p:nvSpPr>
                  <p:cNvPr id="297" name="Freeform 65">
                    <a:extLst>
                      <a:ext uri="{FF2B5EF4-FFF2-40B4-BE49-F238E27FC236}">
                        <a16:creationId xmlns:a16="http://schemas.microsoft.com/office/drawing/2014/main" id="{E42FCF8E-295C-4738-9A0F-0C6C19332D8D}"/>
                      </a:ext>
                    </a:extLst>
                  </p:cNvPr>
                  <p:cNvSpPr>
                    <a:spLocks/>
                  </p:cNvSpPr>
                  <p:nvPr/>
                </p:nvSpPr>
                <p:spPr bwMode="auto">
                  <a:xfrm>
                    <a:off x="1290" y="1941"/>
                    <a:ext cx="28" cy="20"/>
                  </a:xfrm>
                  <a:custGeom>
                    <a:avLst/>
                    <a:gdLst>
                      <a:gd name="T0" fmla="*/ 10 w 28"/>
                      <a:gd name="T1" fmla="*/ 0 h 20"/>
                      <a:gd name="T2" fmla="*/ 0 w 28"/>
                      <a:gd name="T3" fmla="*/ 11 h 20"/>
                      <a:gd name="T4" fmla="*/ 17 w 28"/>
                      <a:gd name="T5" fmla="*/ 19 h 20"/>
                      <a:gd name="T6" fmla="*/ 27 w 28"/>
                      <a:gd name="T7" fmla="*/ 6 h 20"/>
                      <a:gd name="T8" fmla="*/ 10 w 28"/>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0">
                        <a:moveTo>
                          <a:pt x="10" y="0"/>
                        </a:moveTo>
                        <a:lnTo>
                          <a:pt x="0" y="11"/>
                        </a:lnTo>
                        <a:lnTo>
                          <a:pt x="17" y="19"/>
                        </a:lnTo>
                        <a:lnTo>
                          <a:pt x="27" y="6"/>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8" name="Freeform 66">
                    <a:extLst>
                      <a:ext uri="{FF2B5EF4-FFF2-40B4-BE49-F238E27FC236}">
                        <a16:creationId xmlns:a16="http://schemas.microsoft.com/office/drawing/2014/main" id="{699712DD-AD35-4531-B14B-5DE659F3F5A4}"/>
                      </a:ext>
                    </a:extLst>
                  </p:cNvPr>
                  <p:cNvSpPr>
                    <a:spLocks/>
                  </p:cNvSpPr>
                  <p:nvPr/>
                </p:nvSpPr>
                <p:spPr bwMode="auto">
                  <a:xfrm>
                    <a:off x="1313" y="1947"/>
                    <a:ext cx="30" cy="21"/>
                  </a:xfrm>
                  <a:custGeom>
                    <a:avLst/>
                    <a:gdLst>
                      <a:gd name="T0" fmla="*/ 11 w 30"/>
                      <a:gd name="T1" fmla="*/ 0 h 21"/>
                      <a:gd name="T2" fmla="*/ 0 w 30"/>
                      <a:gd name="T3" fmla="*/ 10 h 21"/>
                      <a:gd name="T4" fmla="*/ 19 w 30"/>
                      <a:gd name="T5" fmla="*/ 20 h 21"/>
                      <a:gd name="T6" fmla="*/ 29 w 30"/>
                      <a:gd name="T7" fmla="*/ 7 h 21"/>
                      <a:gd name="T8" fmla="*/ 11 w 30"/>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1">
                        <a:moveTo>
                          <a:pt x="11" y="0"/>
                        </a:moveTo>
                        <a:lnTo>
                          <a:pt x="0" y="10"/>
                        </a:lnTo>
                        <a:lnTo>
                          <a:pt x="19" y="20"/>
                        </a:lnTo>
                        <a:lnTo>
                          <a:pt x="29"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9" name="Freeform 67">
                    <a:extLst>
                      <a:ext uri="{FF2B5EF4-FFF2-40B4-BE49-F238E27FC236}">
                        <a16:creationId xmlns:a16="http://schemas.microsoft.com/office/drawing/2014/main" id="{2164FB1F-5CF5-4AD3-B80A-DE0B63CD2593}"/>
                      </a:ext>
                    </a:extLst>
                  </p:cNvPr>
                  <p:cNvSpPr>
                    <a:spLocks/>
                  </p:cNvSpPr>
                  <p:nvPr/>
                </p:nvSpPr>
                <p:spPr bwMode="auto">
                  <a:xfrm>
                    <a:off x="1341" y="1954"/>
                    <a:ext cx="29" cy="23"/>
                  </a:xfrm>
                  <a:custGeom>
                    <a:avLst/>
                    <a:gdLst>
                      <a:gd name="T0" fmla="*/ 11 w 29"/>
                      <a:gd name="T1" fmla="*/ 0 h 23"/>
                      <a:gd name="T2" fmla="*/ 0 w 29"/>
                      <a:gd name="T3" fmla="*/ 13 h 23"/>
                      <a:gd name="T4" fmla="*/ 18 w 29"/>
                      <a:gd name="T5" fmla="*/ 22 h 23"/>
                      <a:gd name="T6" fmla="*/ 28 w 29"/>
                      <a:gd name="T7" fmla="*/ 6 h 23"/>
                      <a:gd name="T8" fmla="*/ 11 w 29"/>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3">
                        <a:moveTo>
                          <a:pt x="11" y="0"/>
                        </a:moveTo>
                        <a:lnTo>
                          <a:pt x="0" y="13"/>
                        </a:lnTo>
                        <a:lnTo>
                          <a:pt x="18" y="22"/>
                        </a:lnTo>
                        <a:lnTo>
                          <a:pt x="28" y="6"/>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0" name="Freeform 68">
                    <a:extLst>
                      <a:ext uri="{FF2B5EF4-FFF2-40B4-BE49-F238E27FC236}">
                        <a16:creationId xmlns:a16="http://schemas.microsoft.com/office/drawing/2014/main" id="{3A2D66CE-9D17-4974-9D4D-B8895AFEC268}"/>
                      </a:ext>
                    </a:extLst>
                  </p:cNvPr>
                  <p:cNvSpPr>
                    <a:spLocks/>
                  </p:cNvSpPr>
                  <p:nvPr/>
                </p:nvSpPr>
                <p:spPr bwMode="auto">
                  <a:xfrm>
                    <a:off x="1367" y="1961"/>
                    <a:ext cx="31" cy="21"/>
                  </a:xfrm>
                  <a:custGeom>
                    <a:avLst/>
                    <a:gdLst>
                      <a:gd name="T0" fmla="*/ 10 w 31"/>
                      <a:gd name="T1" fmla="*/ 0 h 21"/>
                      <a:gd name="T2" fmla="*/ 0 w 31"/>
                      <a:gd name="T3" fmla="*/ 10 h 21"/>
                      <a:gd name="T4" fmla="*/ 20 w 31"/>
                      <a:gd name="T5" fmla="*/ 20 h 21"/>
                      <a:gd name="T6" fmla="*/ 30 w 31"/>
                      <a:gd name="T7" fmla="*/ 7 h 21"/>
                      <a:gd name="T8" fmla="*/ 10 w 31"/>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1">
                        <a:moveTo>
                          <a:pt x="10" y="0"/>
                        </a:moveTo>
                        <a:lnTo>
                          <a:pt x="0" y="10"/>
                        </a:lnTo>
                        <a:lnTo>
                          <a:pt x="20" y="20"/>
                        </a:lnTo>
                        <a:lnTo>
                          <a:pt x="30" y="7"/>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1" name="Freeform 69">
                    <a:extLst>
                      <a:ext uri="{FF2B5EF4-FFF2-40B4-BE49-F238E27FC236}">
                        <a16:creationId xmlns:a16="http://schemas.microsoft.com/office/drawing/2014/main" id="{DD602115-4BA4-45C4-A36A-2534EEE03A57}"/>
                      </a:ext>
                    </a:extLst>
                  </p:cNvPr>
                  <p:cNvSpPr>
                    <a:spLocks/>
                  </p:cNvSpPr>
                  <p:nvPr/>
                </p:nvSpPr>
                <p:spPr bwMode="auto">
                  <a:xfrm>
                    <a:off x="1393" y="1968"/>
                    <a:ext cx="28" cy="23"/>
                  </a:xfrm>
                  <a:custGeom>
                    <a:avLst/>
                    <a:gdLst>
                      <a:gd name="T0" fmla="*/ 10 w 28"/>
                      <a:gd name="T1" fmla="*/ 0 h 23"/>
                      <a:gd name="T2" fmla="*/ 0 w 28"/>
                      <a:gd name="T3" fmla="*/ 13 h 23"/>
                      <a:gd name="T4" fmla="*/ 16 w 28"/>
                      <a:gd name="T5" fmla="*/ 22 h 23"/>
                      <a:gd name="T6" fmla="*/ 27 w 28"/>
                      <a:gd name="T7" fmla="*/ 7 h 23"/>
                      <a:gd name="T8" fmla="*/ 10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a:moveTo>
                          <a:pt x="10" y="0"/>
                        </a:moveTo>
                        <a:lnTo>
                          <a:pt x="0" y="13"/>
                        </a:lnTo>
                        <a:lnTo>
                          <a:pt x="16" y="22"/>
                        </a:lnTo>
                        <a:lnTo>
                          <a:pt x="27" y="7"/>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2" name="Freeform 70">
                    <a:extLst>
                      <a:ext uri="{FF2B5EF4-FFF2-40B4-BE49-F238E27FC236}">
                        <a16:creationId xmlns:a16="http://schemas.microsoft.com/office/drawing/2014/main" id="{43ADA040-E6CC-4A55-BFA4-6B4349FABC77}"/>
                      </a:ext>
                    </a:extLst>
                  </p:cNvPr>
                  <p:cNvSpPr>
                    <a:spLocks/>
                  </p:cNvSpPr>
                  <p:nvPr/>
                </p:nvSpPr>
                <p:spPr bwMode="auto">
                  <a:xfrm>
                    <a:off x="1249" y="1934"/>
                    <a:ext cx="47" cy="20"/>
                  </a:xfrm>
                  <a:custGeom>
                    <a:avLst/>
                    <a:gdLst>
                      <a:gd name="T0" fmla="*/ 13 w 47"/>
                      <a:gd name="T1" fmla="*/ 0 h 20"/>
                      <a:gd name="T2" fmla="*/ 0 w 47"/>
                      <a:gd name="T3" fmla="*/ 7 h 20"/>
                      <a:gd name="T4" fmla="*/ 32 w 47"/>
                      <a:gd name="T5" fmla="*/ 19 h 20"/>
                      <a:gd name="T6" fmla="*/ 46 w 47"/>
                      <a:gd name="T7" fmla="*/ 10 h 20"/>
                      <a:gd name="T8" fmla="*/ 13 w 47"/>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7" h="20">
                        <a:moveTo>
                          <a:pt x="13" y="0"/>
                        </a:moveTo>
                        <a:lnTo>
                          <a:pt x="0" y="7"/>
                        </a:lnTo>
                        <a:lnTo>
                          <a:pt x="32" y="19"/>
                        </a:lnTo>
                        <a:lnTo>
                          <a:pt x="46" y="10"/>
                        </a:lnTo>
                        <a:lnTo>
                          <a:pt x="13"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3" name="Freeform 71">
                    <a:extLst>
                      <a:ext uri="{FF2B5EF4-FFF2-40B4-BE49-F238E27FC236}">
                        <a16:creationId xmlns:a16="http://schemas.microsoft.com/office/drawing/2014/main" id="{48E02405-6618-4891-992E-C18C2C4A0317}"/>
                      </a:ext>
                    </a:extLst>
                  </p:cNvPr>
                  <p:cNvSpPr>
                    <a:spLocks/>
                  </p:cNvSpPr>
                  <p:nvPr/>
                </p:nvSpPr>
                <p:spPr bwMode="auto">
                  <a:xfrm>
                    <a:off x="1419" y="1977"/>
                    <a:ext cx="30" cy="21"/>
                  </a:xfrm>
                  <a:custGeom>
                    <a:avLst/>
                    <a:gdLst>
                      <a:gd name="T0" fmla="*/ 10 w 30"/>
                      <a:gd name="T1" fmla="*/ 0 h 21"/>
                      <a:gd name="T2" fmla="*/ 29 w 30"/>
                      <a:gd name="T3" fmla="*/ 7 h 21"/>
                      <a:gd name="T4" fmla="*/ 19 w 30"/>
                      <a:gd name="T5" fmla="*/ 20 h 21"/>
                      <a:gd name="T6" fmla="*/ 0 w 30"/>
                      <a:gd name="T7" fmla="*/ 11 h 21"/>
                      <a:gd name="T8" fmla="*/ 10 w 30"/>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1">
                        <a:moveTo>
                          <a:pt x="10" y="0"/>
                        </a:moveTo>
                        <a:lnTo>
                          <a:pt x="29" y="7"/>
                        </a:lnTo>
                        <a:lnTo>
                          <a:pt x="19" y="20"/>
                        </a:lnTo>
                        <a:lnTo>
                          <a:pt x="0" y="11"/>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4" name="Freeform 72">
                    <a:extLst>
                      <a:ext uri="{FF2B5EF4-FFF2-40B4-BE49-F238E27FC236}">
                        <a16:creationId xmlns:a16="http://schemas.microsoft.com/office/drawing/2014/main" id="{2F736247-68D0-40E5-BC9A-0952931A9101}"/>
                      </a:ext>
                    </a:extLst>
                  </p:cNvPr>
                  <p:cNvSpPr>
                    <a:spLocks/>
                  </p:cNvSpPr>
                  <p:nvPr/>
                </p:nvSpPr>
                <p:spPr bwMode="auto">
                  <a:xfrm>
                    <a:off x="1445" y="1981"/>
                    <a:ext cx="28" cy="20"/>
                  </a:xfrm>
                  <a:custGeom>
                    <a:avLst/>
                    <a:gdLst>
                      <a:gd name="T0" fmla="*/ 10 w 28"/>
                      <a:gd name="T1" fmla="*/ 0 h 20"/>
                      <a:gd name="T2" fmla="*/ 0 w 28"/>
                      <a:gd name="T3" fmla="*/ 11 h 20"/>
                      <a:gd name="T4" fmla="*/ 16 w 28"/>
                      <a:gd name="T5" fmla="*/ 19 h 20"/>
                      <a:gd name="T6" fmla="*/ 27 w 28"/>
                      <a:gd name="T7" fmla="*/ 5 h 20"/>
                      <a:gd name="T8" fmla="*/ 10 w 28"/>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0">
                        <a:moveTo>
                          <a:pt x="10" y="0"/>
                        </a:moveTo>
                        <a:lnTo>
                          <a:pt x="0" y="11"/>
                        </a:lnTo>
                        <a:lnTo>
                          <a:pt x="16" y="19"/>
                        </a:lnTo>
                        <a:lnTo>
                          <a:pt x="27" y="5"/>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5" name="Freeform 73">
                    <a:extLst>
                      <a:ext uri="{FF2B5EF4-FFF2-40B4-BE49-F238E27FC236}">
                        <a16:creationId xmlns:a16="http://schemas.microsoft.com/office/drawing/2014/main" id="{39D87356-0AD7-403E-AB98-3D209B05769D}"/>
                      </a:ext>
                    </a:extLst>
                  </p:cNvPr>
                  <p:cNvSpPr>
                    <a:spLocks/>
                  </p:cNvSpPr>
                  <p:nvPr/>
                </p:nvSpPr>
                <p:spPr bwMode="auto">
                  <a:xfrm>
                    <a:off x="1471" y="1987"/>
                    <a:ext cx="30" cy="21"/>
                  </a:xfrm>
                  <a:custGeom>
                    <a:avLst/>
                    <a:gdLst>
                      <a:gd name="T0" fmla="*/ 9 w 30"/>
                      <a:gd name="T1" fmla="*/ 0 h 21"/>
                      <a:gd name="T2" fmla="*/ 0 w 30"/>
                      <a:gd name="T3" fmla="*/ 10 h 21"/>
                      <a:gd name="T4" fmla="*/ 20 w 30"/>
                      <a:gd name="T5" fmla="*/ 20 h 21"/>
                      <a:gd name="T6" fmla="*/ 29 w 30"/>
                      <a:gd name="T7" fmla="*/ 7 h 21"/>
                      <a:gd name="T8" fmla="*/ 9 w 30"/>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1">
                        <a:moveTo>
                          <a:pt x="9" y="0"/>
                        </a:moveTo>
                        <a:lnTo>
                          <a:pt x="0" y="10"/>
                        </a:lnTo>
                        <a:lnTo>
                          <a:pt x="20" y="20"/>
                        </a:lnTo>
                        <a:lnTo>
                          <a:pt x="29"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6" name="Freeform 74">
                    <a:extLst>
                      <a:ext uri="{FF2B5EF4-FFF2-40B4-BE49-F238E27FC236}">
                        <a16:creationId xmlns:a16="http://schemas.microsoft.com/office/drawing/2014/main" id="{D9BC84D9-756F-4203-ADB4-B3848FB1804E}"/>
                      </a:ext>
                    </a:extLst>
                  </p:cNvPr>
                  <p:cNvSpPr>
                    <a:spLocks/>
                  </p:cNvSpPr>
                  <p:nvPr/>
                </p:nvSpPr>
                <p:spPr bwMode="auto">
                  <a:xfrm>
                    <a:off x="1500" y="1997"/>
                    <a:ext cx="30" cy="19"/>
                  </a:xfrm>
                  <a:custGeom>
                    <a:avLst/>
                    <a:gdLst>
                      <a:gd name="T0" fmla="*/ 11 w 30"/>
                      <a:gd name="T1" fmla="*/ 0 h 19"/>
                      <a:gd name="T2" fmla="*/ 0 w 30"/>
                      <a:gd name="T3" fmla="*/ 9 h 19"/>
                      <a:gd name="T4" fmla="*/ 19 w 30"/>
                      <a:gd name="T5" fmla="*/ 18 h 19"/>
                      <a:gd name="T6" fmla="*/ 29 w 30"/>
                      <a:gd name="T7" fmla="*/ 5 h 19"/>
                      <a:gd name="T8" fmla="*/ 11 w 3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19">
                        <a:moveTo>
                          <a:pt x="11" y="0"/>
                        </a:moveTo>
                        <a:lnTo>
                          <a:pt x="0" y="9"/>
                        </a:lnTo>
                        <a:lnTo>
                          <a:pt x="19" y="18"/>
                        </a:lnTo>
                        <a:lnTo>
                          <a:pt x="29" y="5"/>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7" name="Freeform 75">
                    <a:extLst>
                      <a:ext uri="{FF2B5EF4-FFF2-40B4-BE49-F238E27FC236}">
                        <a16:creationId xmlns:a16="http://schemas.microsoft.com/office/drawing/2014/main" id="{530E9312-52FC-4F54-A05A-05F4D082757E}"/>
                      </a:ext>
                    </a:extLst>
                  </p:cNvPr>
                  <p:cNvSpPr>
                    <a:spLocks/>
                  </p:cNvSpPr>
                  <p:nvPr/>
                </p:nvSpPr>
                <p:spPr bwMode="auto">
                  <a:xfrm>
                    <a:off x="1527" y="2000"/>
                    <a:ext cx="28" cy="23"/>
                  </a:xfrm>
                  <a:custGeom>
                    <a:avLst/>
                    <a:gdLst>
                      <a:gd name="T0" fmla="*/ 9 w 28"/>
                      <a:gd name="T1" fmla="*/ 0 h 23"/>
                      <a:gd name="T2" fmla="*/ 0 w 28"/>
                      <a:gd name="T3" fmla="*/ 13 h 23"/>
                      <a:gd name="T4" fmla="*/ 18 w 28"/>
                      <a:gd name="T5" fmla="*/ 22 h 23"/>
                      <a:gd name="T6" fmla="*/ 27 w 28"/>
                      <a:gd name="T7" fmla="*/ 7 h 23"/>
                      <a:gd name="T8" fmla="*/ 9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a:moveTo>
                          <a:pt x="9" y="0"/>
                        </a:moveTo>
                        <a:lnTo>
                          <a:pt x="0" y="13"/>
                        </a:lnTo>
                        <a:lnTo>
                          <a:pt x="18" y="22"/>
                        </a:lnTo>
                        <a:lnTo>
                          <a:pt x="27"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8" name="Freeform 76">
                    <a:extLst>
                      <a:ext uri="{FF2B5EF4-FFF2-40B4-BE49-F238E27FC236}">
                        <a16:creationId xmlns:a16="http://schemas.microsoft.com/office/drawing/2014/main" id="{4D82266C-14C0-467A-800D-F640A26B145A}"/>
                      </a:ext>
                    </a:extLst>
                  </p:cNvPr>
                  <p:cNvSpPr>
                    <a:spLocks/>
                  </p:cNvSpPr>
                  <p:nvPr/>
                </p:nvSpPr>
                <p:spPr bwMode="auto">
                  <a:xfrm>
                    <a:off x="1551" y="2008"/>
                    <a:ext cx="31" cy="20"/>
                  </a:xfrm>
                  <a:custGeom>
                    <a:avLst/>
                    <a:gdLst>
                      <a:gd name="T0" fmla="*/ 10 w 31"/>
                      <a:gd name="T1" fmla="*/ 0 h 20"/>
                      <a:gd name="T2" fmla="*/ 0 w 31"/>
                      <a:gd name="T3" fmla="*/ 11 h 20"/>
                      <a:gd name="T4" fmla="*/ 20 w 31"/>
                      <a:gd name="T5" fmla="*/ 19 h 20"/>
                      <a:gd name="T6" fmla="*/ 30 w 31"/>
                      <a:gd name="T7" fmla="*/ 7 h 20"/>
                      <a:gd name="T8" fmla="*/ 10 w 31"/>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0">
                        <a:moveTo>
                          <a:pt x="10" y="0"/>
                        </a:moveTo>
                        <a:lnTo>
                          <a:pt x="0" y="11"/>
                        </a:lnTo>
                        <a:lnTo>
                          <a:pt x="20" y="19"/>
                        </a:lnTo>
                        <a:lnTo>
                          <a:pt x="30" y="7"/>
                        </a:lnTo>
                        <a:lnTo>
                          <a:pt x="10"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09" name="Freeform 77">
                    <a:extLst>
                      <a:ext uri="{FF2B5EF4-FFF2-40B4-BE49-F238E27FC236}">
                        <a16:creationId xmlns:a16="http://schemas.microsoft.com/office/drawing/2014/main" id="{66FB6AA0-96F3-49B9-A85A-4718BA683FF7}"/>
                      </a:ext>
                    </a:extLst>
                  </p:cNvPr>
                  <p:cNvSpPr>
                    <a:spLocks/>
                  </p:cNvSpPr>
                  <p:nvPr/>
                </p:nvSpPr>
                <p:spPr bwMode="auto">
                  <a:xfrm>
                    <a:off x="1576" y="2013"/>
                    <a:ext cx="68" cy="26"/>
                  </a:xfrm>
                  <a:custGeom>
                    <a:avLst/>
                    <a:gdLst>
                      <a:gd name="T0" fmla="*/ 13 w 68"/>
                      <a:gd name="T1" fmla="*/ 0 h 26"/>
                      <a:gd name="T2" fmla="*/ 0 w 68"/>
                      <a:gd name="T3" fmla="*/ 8 h 26"/>
                      <a:gd name="T4" fmla="*/ 57 w 68"/>
                      <a:gd name="T5" fmla="*/ 25 h 26"/>
                      <a:gd name="T6" fmla="*/ 67 w 68"/>
                      <a:gd name="T7" fmla="*/ 13 h 26"/>
                      <a:gd name="T8" fmla="*/ 13 w 68"/>
                      <a:gd name="T9" fmla="*/ 0 h 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8" h="26">
                        <a:moveTo>
                          <a:pt x="13" y="0"/>
                        </a:moveTo>
                        <a:lnTo>
                          <a:pt x="0" y="8"/>
                        </a:lnTo>
                        <a:lnTo>
                          <a:pt x="57" y="25"/>
                        </a:lnTo>
                        <a:lnTo>
                          <a:pt x="67" y="13"/>
                        </a:lnTo>
                        <a:lnTo>
                          <a:pt x="13"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66" name="Group 78">
                  <a:extLst>
                    <a:ext uri="{FF2B5EF4-FFF2-40B4-BE49-F238E27FC236}">
                      <a16:creationId xmlns:a16="http://schemas.microsoft.com/office/drawing/2014/main" id="{7FE50729-E010-41A5-B9BF-CF4608A7285C}"/>
                    </a:ext>
                  </a:extLst>
                </p:cNvPr>
                <p:cNvGrpSpPr>
                  <a:grpSpLocks/>
                </p:cNvGrpSpPr>
                <p:nvPr/>
              </p:nvGrpSpPr>
              <p:grpSpPr bwMode="auto">
                <a:xfrm>
                  <a:off x="1268" y="1922"/>
                  <a:ext cx="393" cy="105"/>
                  <a:chOff x="1268" y="1922"/>
                  <a:chExt cx="393" cy="105"/>
                </a:xfrm>
              </p:grpSpPr>
              <p:sp>
                <p:nvSpPr>
                  <p:cNvPr id="283" name="Freeform 79">
                    <a:extLst>
                      <a:ext uri="{FF2B5EF4-FFF2-40B4-BE49-F238E27FC236}">
                        <a16:creationId xmlns:a16="http://schemas.microsoft.com/office/drawing/2014/main" id="{BFA103D3-F424-4EEB-AB53-B854C535C255}"/>
                      </a:ext>
                    </a:extLst>
                  </p:cNvPr>
                  <p:cNvSpPr>
                    <a:spLocks/>
                  </p:cNvSpPr>
                  <p:nvPr/>
                </p:nvSpPr>
                <p:spPr bwMode="auto">
                  <a:xfrm>
                    <a:off x="1268" y="1922"/>
                    <a:ext cx="42" cy="20"/>
                  </a:xfrm>
                  <a:custGeom>
                    <a:avLst/>
                    <a:gdLst>
                      <a:gd name="T0" fmla="*/ 0 w 42"/>
                      <a:gd name="T1" fmla="*/ 10 h 20"/>
                      <a:gd name="T2" fmla="*/ 15 w 42"/>
                      <a:gd name="T3" fmla="*/ 0 h 20"/>
                      <a:gd name="T4" fmla="*/ 41 w 42"/>
                      <a:gd name="T5" fmla="*/ 7 h 20"/>
                      <a:gd name="T6" fmla="*/ 30 w 42"/>
                      <a:gd name="T7" fmla="*/ 19 h 20"/>
                      <a:gd name="T8" fmla="*/ 0 w 42"/>
                      <a:gd name="T9" fmla="*/ 1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2" h="20">
                        <a:moveTo>
                          <a:pt x="0" y="10"/>
                        </a:moveTo>
                        <a:lnTo>
                          <a:pt x="15" y="0"/>
                        </a:lnTo>
                        <a:lnTo>
                          <a:pt x="41" y="7"/>
                        </a:lnTo>
                        <a:lnTo>
                          <a:pt x="30" y="19"/>
                        </a:lnTo>
                        <a:lnTo>
                          <a:pt x="0" y="1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4" name="Freeform 80">
                    <a:extLst>
                      <a:ext uri="{FF2B5EF4-FFF2-40B4-BE49-F238E27FC236}">
                        <a16:creationId xmlns:a16="http://schemas.microsoft.com/office/drawing/2014/main" id="{7C5AC58E-390D-4C4A-97D3-5361DDDF6481}"/>
                      </a:ext>
                    </a:extLst>
                  </p:cNvPr>
                  <p:cNvSpPr>
                    <a:spLocks/>
                  </p:cNvSpPr>
                  <p:nvPr/>
                </p:nvSpPr>
                <p:spPr bwMode="auto">
                  <a:xfrm>
                    <a:off x="1304" y="1930"/>
                    <a:ext cx="29" cy="19"/>
                  </a:xfrm>
                  <a:custGeom>
                    <a:avLst/>
                    <a:gdLst>
                      <a:gd name="T0" fmla="*/ 12 w 29"/>
                      <a:gd name="T1" fmla="*/ 0 h 19"/>
                      <a:gd name="T2" fmla="*/ 28 w 29"/>
                      <a:gd name="T3" fmla="*/ 4 h 19"/>
                      <a:gd name="T4" fmla="*/ 17 w 29"/>
                      <a:gd name="T5" fmla="*/ 18 h 19"/>
                      <a:gd name="T6" fmla="*/ 0 w 29"/>
                      <a:gd name="T7" fmla="*/ 9 h 19"/>
                      <a:gd name="T8" fmla="*/ 12 w 29"/>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19">
                        <a:moveTo>
                          <a:pt x="12" y="0"/>
                        </a:moveTo>
                        <a:lnTo>
                          <a:pt x="28" y="4"/>
                        </a:lnTo>
                        <a:lnTo>
                          <a:pt x="17" y="18"/>
                        </a:lnTo>
                        <a:lnTo>
                          <a:pt x="0" y="9"/>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5" name="Freeform 81">
                    <a:extLst>
                      <a:ext uri="{FF2B5EF4-FFF2-40B4-BE49-F238E27FC236}">
                        <a16:creationId xmlns:a16="http://schemas.microsoft.com/office/drawing/2014/main" id="{DDAAD897-442E-43CC-8E0B-71934A26EBF0}"/>
                      </a:ext>
                    </a:extLst>
                  </p:cNvPr>
                  <p:cNvSpPr>
                    <a:spLocks/>
                  </p:cNvSpPr>
                  <p:nvPr/>
                </p:nvSpPr>
                <p:spPr bwMode="auto">
                  <a:xfrm>
                    <a:off x="1326" y="1935"/>
                    <a:ext cx="31" cy="21"/>
                  </a:xfrm>
                  <a:custGeom>
                    <a:avLst/>
                    <a:gdLst>
                      <a:gd name="T0" fmla="*/ 13 w 31"/>
                      <a:gd name="T1" fmla="*/ 0 h 21"/>
                      <a:gd name="T2" fmla="*/ 30 w 31"/>
                      <a:gd name="T3" fmla="*/ 3 h 21"/>
                      <a:gd name="T4" fmla="*/ 19 w 31"/>
                      <a:gd name="T5" fmla="*/ 20 h 21"/>
                      <a:gd name="T6" fmla="*/ 0 w 31"/>
                      <a:gd name="T7" fmla="*/ 13 h 21"/>
                      <a:gd name="T8" fmla="*/ 13 w 31"/>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1" h="21">
                        <a:moveTo>
                          <a:pt x="13" y="0"/>
                        </a:moveTo>
                        <a:lnTo>
                          <a:pt x="30" y="3"/>
                        </a:lnTo>
                        <a:lnTo>
                          <a:pt x="19" y="20"/>
                        </a:lnTo>
                        <a:lnTo>
                          <a:pt x="0" y="13"/>
                        </a:lnTo>
                        <a:lnTo>
                          <a:pt x="13"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6" name="Freeform 82">
                    <a:extLst>
                      <a:ext uri="{FF2B5EF4-FFF2-40B4-BE49-F238E27FC236}">
                        <a16:creationId xmlns:a16="http://schemas.microsoft.com/office/drawing/2014/main" id="{90C9E714-4842-4C26-A987-41AEDFAA8BE0}"/>
                      </a:ext>
                    </a:extLst>
                  </p:cNvPr>
                  <p:cNvSpPr>
                    <a:spLocks/>
                  </p:cNvSpPr>
                  <p:nvPr/>
                </p:nvSpPr>
                <p:spPr bwMode="auto">
                  <a:xfrm>
                    <a:off x="1351" y="1941"/>
                    <a:ext cx="33" cy="20"/>
                  </a:xfrm>
                  <a:custGeom>
                    <a:avLst/>
                    <a:gdLst>
                      <a:gd name="T0" fmla="*/ 12 w 33"/>
                      <a:gd name="T1" fmla="*/ 0 h 20"/>
                      <a:gd name="T2" fmla="*/ 0 w 33"/>
                      <a:gd name="T3" fmla="*/ 11 h 20"/>
                      <a:gd name="T4" fmla="*/ 19 w 33"/>
                      <a:gd name="T5" fmla="*/ 19 h 20"/>
                      <a:gd name="T6" fmla="*/ 32 w 33"/>
                      <a:gd name="T7" fmla="*/ 6 h 20"/>
                      <a:gd name="T8" fmla="*/ 12 w 33"/>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20">
                        <a:moveTo>
                          <a:pt x="12" y="0"/>
                        </a:moveTo>
                        <a:lnTo>
                          <a:pt x="0" y="11"/>
                        </a:lnTo>
                        <a:lnTo>
                          <a:pt x="19" y="19"/>
                        </a:lnTo>
                        <a:lnTo>
                          <a:pt x="32" y="6"/>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7" name="Freeform 83">
                    <a:extLst>
                      <a:ext uri="{FF2B5EF4-FFF2-40B4-BE49-F238E27FC236}">
                        <a16:creationId xmlns:a16="http://schemas.microsoft.com/office/drawing/2014/main" id="{A804D6EE-7622-49DF-A939-5C239A911837}"/>
                      </a:ext>
                    </a:extLst>
                  </p:cNvPr>
                  <p:cNvSpPr>
                    <a:spLocks/>
                  </p:cNvSpPr>
                  <p:nvPr/>
                </p:nvSpPr>
                <p:spPr bwMode="auto">
                  <a:xfrm>
                    <a:off x="1378" y="1947"/>
                    <a:ext cx="32" cy="21"/>
                  </a:xfrm>
                  <a:custGeom>
                    <a:avLst/>
                    <a:gdLst>
                      <a:gd name="T0" fmla="*/ 12 w 32"/>
                      <a:gd name="T1" fmla="*/ 0 h 21"/>
                      <a:gd name="T2" fmla="*/ 0 w 32"/>
                      <a:gd name="T3" fmla="*/ 12 h 21"/>
                      <a:gd name="T4" fmla="*/ 21 w 32"/>
                      <a:gd name="T5" fmla="*/ 20 h 21"/>
                      <a:gd name="T6" fmla="*/ 31 w 32"/>
                      <a:gd name="T7" fmla="*/ 6 h 21"/>
                      <a:gd name="T8" fmla="*/ 12 w 32"/>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1">
                        <a:moveTo>
                          <a:pt x="12" y="0"/>
                        </a:moveTo>
                        <a:lnTo>
                          <a:pt x="0" y="12"/>
                        </a:lnTo>
                        <a:lnTo>
                          <a:pt x="21" y="20"/>
                        </a:lnTo>
                        <a:lnTo>
                          <a:pt x="31" y="6"/>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8" name="Freeform 84">
                    <a:extLst>
                      <a:ext uri="{FF2B5EF4-FFF2-40B4-BE49-F238E27FC236}">
                        <a16:creationId xmlns:a16="http://schemas.microsoft.com/office/drawing/2014/main" id="{AB1A7980-38CB-4D04-B4F6-A5A40DBFA82B}"/>
                      </a:ext>
                    </a:extLst>
                  </p:cNvPr>
                  <p:cNvSpPr>
                    <a:spLocks/>
                  </p:cNvSpPr>
                  <p:nvPr/>
                </p:nvSpPr>
                <p:spPr bwMode="auto">
                  <a:xfrm>
                    <a:off x="1406" y="1954"/>
                    <a:ext cx="27" cy="23"/>
                  </a:xfrm>
                  <a:custGeom>
                    <a:avLst/>
                    <a:gdLst>
                      <a:gd name="T0" fmla="*/ 9 w 27"/>
                      <a:gd name="T1" fmla="*/ 0 h 23"/>
                      <a:gd name="T2" fmla="*/ 0 w 27"/>
                      <a:gd name="T3" fmla="*/ 13 h 23"/>
                      <a:gd name="T4" fmla="*/ 15 w 27"/>
                      <a:gd name="T5" fmla="*/ 22 h 23"/>
                      <a:gd name="T6" fmla="*/ 26 w 27"/>
                      <a:gd name="T7" fmla="*/ 6 h 23"/>
                      <a:gd name="T8" fmla="*/ 9 w 27"/>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3">
                        <a:moveTo>
                          <a:pt x="9" y="0"/>
                        </a:moveTo>
                        <a:lnTo>
                          <a:pt x="0" y="13"/>
                        </a:lnTo>
                        <a:lnTo>
                          <a:pt x="15" y="22"/>
                        </a:lnTo>
                        <a:lnTo>
                          <a:pt x="26" y="6"/>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9" name="Freeform 85">
                    <a:extLst>
                      <a:ext uri="{FF2B5EF4-FFF2-40B4-BE49-F238E27FC236}">
                        <a16:creationId xmlns:a16="http://schemas.microsoft.com/office/drawing/2014/main" id="{D35D50D0-2201-47FF-8D2B-A08E9C4AE062}"/>
                      </a:ext>
                    </a:extLst>
                  </p:cNvPr>
                  <p:cNvSpPr>
                    <a:spLocks/>
                  </p:cNvSpPr>
                  <p:nvPr/>
                </p:nvSpPr>
                <p:spPr bwMode="auto">
                  <a:xfrm>
                    <a:off x="1432" y="1961"/>
                    <a:ext cx="30" cy="21"/>
                  </a:xfrm>
                  <a:custGeom>
                    <a:avLst/>
                    <a:gdLst>
                      <a:gd name="T0" fmla="*/ 9 w 30"/>
                      <a:gd name="T1" fmla="*/ 0 h 21"/>
                      <a:gd name="T2" fmla="*/ 0 w 30"/>
                      <a:gd name="T3" fmla="*/ 12 h 21"/>
                      <a:gd name="T4" fmla="*/ 19 w 30"/>
                      <a:gd name="T5" fmla="*/ 20 h 21"/>
                      <a:gd name="T6" fmla="*/ 29 w 30"/>
                      <a:gd name="T7" fmla="*/ 7 h 21"/>
                      <a:gd name="T8" fmla="*/ 9 w 30"/>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1">
                        <a:moveTo>
                          <a:pt x="9" y="0"/>
                        </a:moveTo>
                        <a:lnTo>
                          <a:pt x="0" y="12"/>
                        </a:lnTo>
                        <a:lnTo>
                          <a:pt x="19" y="20"/>
                        </a:lnTo>
                        <a:lnTo>
                          <a:pt x="29"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0" name="Freeform 86">
                    <a:extLst>
                      <a:ext uri="{FF2B5EF4-FFF2-40B4-BE49-F238E27FC236}">
                        <a16:creationId xmlns:a16="http://schemas.microsoft.com/office/drawing/2014/main" id="{6678E05E-B07C-4370-B90E-8A22BC70F5F1}"/>
                      </a:ext>
                    </a:extLst>
                  </p:cNvPr>
                  <p:cNvSpPr>
                    <a:spLocks/>
                  </p:cNvSpPr>
                  <p:nvPr/>
                </p:nvSpPr>
                <p:spPr bwMode="auto">
                  <a:xfrm>
                    <a:off x="1458" y="1967"/>
                    <a:ext cx="29" cy="21"/>
                  </a:xfrm>
                  <a:custGeom>
                    <a:avLst/>
                    <a:gdLst>
                      <a:gd name="T0" fmla="*/ 11 w 29"/>
                      <a:gd name="T1" fmla="*/ 0 h 21"/>
                      <a:gd name="T2" fmla="*/ 0 w 29"/>
                      <a:gd name="T3" fmla="*/ 11 h 21"/>
                      <a:gd name="T4" fmla="*/ 17 w 29"/>
                      <a:gd name="T5" fmla="*/ 20 h 21"/>
                      <a:gd name="T6" fmla="*/ 28 w 29"/>
                      <a:gd name="T7" fmla="*/ 7 h 21"/>
                      <a:gd name="T8" fmla="*/ 11 w 29"/>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1">
                        <a:moveTo>
                          <a:pt x="11" y="0"/>
                        </a:moveTo>
                        <a:lnTo>
                          <a:pt x="0" y="11"/>
                        </a:lnTo>
                        <a:lnTo>
                          <a:pt x="17" y="20"/>
                        </a:lnTo>
                        <a:lnTo>
                          <a:pt x="28"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1" name="Freeform 87">
                    <a:extLst>
                      <a:ext uri="{FF2B5EF4-FFF2-40B4-BE49-F238E27FC236}">
                        <a16:creationId xmlns:a16="http://schemas.microsoft.com/office/drawing/2014/main" id="{C38ED5D4-123D-4EF2-8C5B-EDD000C05B9B}"/>
                      </a:ext>
                    </a:extLst>
                  </p:cNvPr>
                  <p:cNvSpPr>
                    <a:spLocks/>
                  </p:cNvSpPr>
                  <p:nvPr/>
                </p:nvSpPr>
                <p:spPr bwMode="auto">
                  <a:xfrm>
                    <a:off x="1481" y="1977"/>
                    <a:ext cx="30" cy="20"/>
                  </a:xfrm>
                  <a:custGeom>
                    <a:avLst/>
                    <a:gdLst>
                      <a:gd name="T0" fmla="*/ 11 w 30"/>
                      <a:gd name="T1" fmla="*/ 0 h 20"/>
                      <a:gd name="T2" fmla="*/ 0 w 30"/>
                      <a:gd name="T3" fmla="*/ 11 h 20"/>
                      <a:gd name="T4" fmla="*/ 19 w 30"/>
                      <a:gd name="T5" fmla="*/ 19 h 20"/>
                      <a:gd name="T6" fmla="*/ 29 w 30"/>
                      <a:gd name="T7" fmla="*/ 7 h 20"/>
                      <a:gd name="T8" fmla="*/ 11 w 3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0">
                        <a:moveTo>
                          <a:pt x="11" y="0"/>
                        </a:moveTo>
                        <a:lnTo>
                          <a:pt x="0" y="11"/>
                        </a:lnTo>
                        <a:lnTo>
                          <a:pt x="19" y="19"/>
                        </a:lnTo>
                        <a:lnTo>
                          <a:pt x="29"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2" name="Freeform 88">
                    <a:extLst>
                      <a:ext uri="{FF2B5EF4-FFF2-40B4-BE49-F238E27FC236}">
                        <a16:creationId xmlns:a16="http://schemas.microsoft.com/office/drawing/2014/main" id="{410AAA38-067F-4E0C-8CC9-BB662C607807}"/>
                      </a:ext>
                    </a:extLst>
                  </p:cNvPr>
                  <p:cNvSpPr>
                    <a:spLocks/>
                  </p:cNvSpPr>
                  <p:nvPr/>
                </p:nvSpPr>
                <p:spPr bwMode="auto">
                  <a:xfrm>
                    <a:off x="1509" y="1977"/>
                    <a:ext cx="30" cy="24"/>
                  </a:xfrm>
                  <a:custGeom>
                    <a:avLst/>
                    <a:gdLst>
                      <a:gd name="T0" fmla="*/ 11 w 30"/>
                      <a:gd name="T1" fmla="*/ 0 h 24"/>
                      <a:gd name="T2" fmla="*/ 0 w 30"/>
                      <a:gd name="T3" fmla="*/ 14 h 24"/>
                      <a:gd name="T4" fmla="*/ 19 w 30"/>
                      <a:gd name="T5" fmla="*/ 23 h 24"/>
                      <a:gd name="T6" fmla="*/ 29 w 30"/>
                      <a:gd name="T7" fmla="*/ 7 h 24"/>
                      <a:gd name="T8" fmla="*/ 11 w 30"/>
                      <a:gd name="T9" fmla="*/ 0 h 2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4">
                        <a:moveTo>
                          <a:pt x="11" y="0"/>
                        </a:moveTo>
                        <a:lnTo>
                          <a:pt x="0" y="14"/>
                        </a:lnTo>
                        <a:lnTo>
                          <a:pt x="19" y="23"/>
                        </a:lnTo>
                        <a:lnTo>
                          <a:pt x="29" y="7"/>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3" name="Freeform 89">
                    <a:extLst>
                      <a:ext uri="{FF2B5EF4-FFF2-40B4-BE49-F238E27FC236}">
                        <a16:creationId xmlns:a16="http://schemas.microsoft.com/office/drawing/2014/main" id="{17693693-6D4B-491B-86B7-6CCF9BB22251}"/>
                      </a:ext>
                    </a:extLst>
                  </p:cNvPr>
                  <p:cNvSpPr>
                    <a:spLocks/>
                  </p:cNvSpPr>
                  <p:nvPr/>
                </p:nvSpPr>
                <p:spPr bwMode="auto">
                  <a:xfrm>
                    <a:off x="1533" y="1986"/>
                    <a:ext cx="34" cy="22"/>
                  </a:xfrm>
                  <a:custGeom>
                    <a:avLst/>
                    <a:gdLst>
                      <a:gd name="T0" fmla="*/ 13 w 34"/>
                      <a:gd name="T1" fmla="*/ 0 h 22"/>
                      <a:gd name="T2" fmla="*/ 0 w 34"/>
                      <a:gd name="T3" fmla="*/ 11 h 22"/>
                      <a:gd name="T4" fmla="*/ 22 w 34"/>
                      <a:gd name="T5" fmla="*/ 21 h 22"/>
                      <a:gd name="T6" fmla="*/ 33 w 34"/>
                      <a:gd name="T7" fmla="*/ 7 h 22"/>
                      <a:gd name="T8" fmla="*/ 13 w 34"/>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2">
                        <a:moveTo>
                          <a:pt x="13" y="0"/>
                        </a:moveTo>
                        <a:lnTo>
                          <a:pt x="0" y="11"/>
                        </a:lnTo>
                        <a:lnTo>
                          <a:pt x="22" y="21"/>
                        </a:lnTo>
                        <a:lnTo>
                          <a:pt x="33" y="7"/>
                        </a:lnTo>
                        <a:lnTo>
                          <a:pt x="13"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4" name="Freeform 90">
                    <a:extLst>
                      <a:ext uri="{FF2B5EF4-FFF2-40B4-BE49-F238E27FC236}">
                        <a16:creationId xmlns:a16="http://schemas.microsoft.com/office/drawing/2014/main" id="{9365EF9B-B676-45F6-8FAB-3CEB71E43D83}"/>
                      </a:ext>
                    </a:extLst>
                  </p:cNvPr>
                  <p:cNvSpPr>
                    <a:spLocks/>
                  </p:cNvSpPr>
                  <p:nvPr/>
                </p:nvSpPr>
                <p:spPr bwMode="auto">
                  <a:xfrm>
                    <a:off x="1559" y="1997"/>
                    <a:ext cx="33" cy="19"/>
                  </a:xfrm>
                  <a:custGeom>
                    <a:avLst/>
                    <a:gdLst>
                      <a:gd name="T0" fmla="*/ 11 w 33"/>
                      <a:gd name="T1" fmla="*/ 0 h 19"/>
                      <a:gd name="T2" fmla="*/ 0 w 33"/>
                      <a:gd name="T3" fmla="*/ 9 h 19"/>
                      <a:gd name="T4" fmla="*/ 17 w 33"/>
                      <a:gd name="T5" fmla="*/ 18 h 19"/>
                      <a:gd name="T6" fmla="*/ 32 w 33"/>
                      <a:gd name="T7" fmla="*/ 4 h 19"/>
                      <a:gd name="T8" fmla="*/ 11 w 33"/>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 h="19">
                        <a:moveTo>
                          <a:pt x="11" y="0"/>
                        </a:moveTo>
                        <a:lnTo>
                          <a:pt x="0" y="9"/>
                        </a:lnTo>
                        <a:lnTo>
                          <a:pt x="17" y="18"/>
                        </a:lnTo>
                        <a:lnTo>
                          <a:pt x="32" y="4"/>
                        </a:lnTo>
                        <a:lnTo>
                          <a:pt x="11"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5" name="Freeform 91">
                    <a:extLst>
                      <a:ext uri="{FF2B5EF4-FFF2-40B4-BE49-F238E27FC236}">
                        <a16:creationId xmlns:a16="http://schemas.microsoft.com/office/drawing/2014/main" id="{6C126D39-E1CF-48F3-8E79-8C75D5893787}"/>
                      </a:ext>
                    </a:extLst>
                  </p:cNvPr>
                  <p:cNvSpPr>
                    <a:spLocks/>
                  </p:cNvSpPr>
                  <p:nvPr/>
                </p:nvSpPr>
                <p:spPr bwMode="auto">
                  <a:xfrm>
                    <a:off x="1585" y="2001"/>
                    <a:ext cx="34" cy="20"/>
                  </a:xfrm>
                  <a:custGeom>
                    <a:avLst/>
                    <a:gdLst>
                      <a:gd name="T0" fmla="*/ 13 w 34"/>
                      <a:gd name="T1" fmla="*/ 0 h 20"/>
                      <a:gd name="T2" fmla="*/ 0 w 34"/>
                      <a:gd name="T3" fmla="*/ 11 h 20"/>
                      <a:gd name="T4" fmla="*/ 22 w 34"/>
                      <a:gd name="T5" fmla="*/ 19 h 20"/>
                      <a:gd name="T6" fmla="*/ 33 w 34"/>
                      <a:gd name="T7" fmla="*/ 7 h 20"/>
                      <a:gd name="T8" fmla="*/ 13 w 34"/>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4" h="20">
                        <a:moveTo>
                          <a:pt x="13" y="0"/>
                        </a:moveTo>
                        <a:lnTo>
                          <a:pt x="0" y="11"/>
                        </a:lnTo>
                        <a:lnTo>
                          <a:pt x="22" y="19"/>
                        </a:lnTo>
                        <a:lnTo>
                          <a:pt x="33" y="7"/>
                        </a:lnTo>
                        <a:lnTo>
                          <a:pt x="13"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96" name="Freeform 92">
                    <a:extLst>
                      <a:ext uri="{FF2B5EF4-FFF2-40B4-BE49-F238E27FC236}">
                        <a16:creationId xmlns:a16="http://schemas.microsoft.com/office/drawing/2014/main" id="{F803833A-E78A-4298-9383-06DE760F60C1}"/>
                      </a:ext>
                    </a:extLst>
                  </p:cNvPr>
                  <p:cNvSpPr>
                    <a:spLocks/>
                  </p:cNvSpPr>
                  <p:nvPr/>
                </p:nvSpPr>
                <p:spPr bwMode="auto">
                  <a:xfrm>
                    <a:off x="1616" y="2007"/>
                    <a:ext cx="45" cy="20"/>
                  </a:xfrm>
                  <a:custGeom>
                    <a:avLst/>
                    <a:gdLst>
                      <a:gd name="T0" fmla="*/ 12 w 45"/>
                      <a:gd name="T1" fmla="*/ 0 h 20"/>
                      <a:gd name="T2" fmla="*/ 0 w 45"/>
                      <a:gd name="T3" fmla="*/ 10 h 20"/>
                      <a:gd name="T4" fmla="*/ 34 w 45"/>
                      <a:gd name="T5" fmla="*/ 19 h 20"/>
                      <a:gd name="T6" fmla="*/ 44 w 45"/>
                      <a:gd name="T7" fmla="*/ 7 h 20"/>
                      <a:gd name="T8" fmla="*/ 12 w 45"/>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20">
                        <a:moveTo>
                          <a:pt x="12" y="0"/>
                        </a:moveTo>
                        <a:lnTo>
                          <a:pt x="0" y="10"/>
                        </a:lnTo>
                        <a:lnTo>
                          <a:pt x="34" y="19"/>
                        </a:lnTo>
                        <a:lnTo>
                          <a:pt x="44" y="7"/>
                        </a:lnTo>
                        <a:lnTo>
                          <a:pt x="12"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nvGrpSpPr>
                <p:cNvPr id="267" name="Group 93">
                  <a:extLst>
                    <a:ext uri="{FF2B5EF4-FFF2-40B4-BE49-F238E27FC236}">
                      <a16:creationId xmlns:a16="http://schemas.microsoft.com/office/drawing/2014/main" id="{022F87D2-EA03-4907-8F2C-E33E9FB36F29}"/>
                    </a:ext>
                  </a:extLst>
                </p:cNvPr>
                <p:cNvGrpSpPr>
                  <a:grpSpLocks/>
                </p:cNvGrpSpPr>
                <p:nvPr/>
              </p:nvGrpSpPr>
              <p:grpSpPr bwMode="auto">
                <a:xfrm>
                  <a:off x="1311" y="1900"/>
                  <a:ext cx="383" cy="106"/>
                  <a:chOff x="1311" y="1900"/>
                  <a:chExt cx="383" cy="106"/>
                </a:xfrm>
              </p:grpSpPr>
              <p:sp>
                <p:nvSpPr>
                  <p:cNvPr id="268" name="Freeform 94">
                    <a:extLst>
                      <a:ext uri="{FF2B5EF4-FFF2-40B4-BE49-F238E27FC236}">
                        <a16:creationId xmlns:a16="http://schemas.microsoft.com/office/drawing/2014/main" id="{1D993A52-3BBC-4259-938A-918333A89A66}"/>
                      </a:ext>
                    </a:extLst>
                  </p:cNvPr>
                  <p:cNvSpPr>
                    <a:spLocks/>
                  </p:cNvSpPr>
                  <p:nvPr/>
                </p:nvSpPr>
                <p:spPr bwMode="auto">
                  <a:xfrm>
                    <a:off x="1359" y="1910"/>
                    <a:ext cx="25" cy="23"/>
                  </a:xfrm>
                  <a:custGeom>
                    <a:avLst/>
                    <a:gdLst>
                      <a:gd name="T0" fmla="*/ 8 w 25"/>
                      <a:gd name="T1" fmla="*/ 0 h 23"/>
                      <a:gd name="T2" fmla="*/ 24 w 25"/>
                      <a:gd name="T3" fmla="*/ 7 h 23"/>
                      <a:gd name="T4" fmla="*/ 18 w 25"/>
                      <a:gd name="T5" fmla="*/ 22 h 23"/>
                      <a:gd name="T6" fmla="*/ 0 w 25"/>
                      <a:gd name="T7" fmla="*/ 10 h 23"/>
                      <a:gd name="T8" fmla="*/ 8 w 25"/>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 h="23">
                        <a:moveTo>
                          <a:pt x="8" y="0"/>
                        </a:moveTo>
                        <a:lnTo>
                          <a:pt x="24" y="7"/>
                        </a:lnTo>
                        <a:lnTo>
                          <a:pt x="18" y="22"/>
                        </a:lnTo>
                        <a:lnTo>
                          <a:pt x="0" y="10"/>
                        </a:lnTo>
                        <a:lnTo>
                          <a:pt x="8"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9" name="Freeform 95">
                    <a:extLst>
                      <a:ext uri="{FF2B5EF4-FFF2-40B4-BE49-F238E27FC236}">
                        <a16:creationId xmlns:a16="http://schemas.microsoft.com/office/drawing/2014/main" id="{D19848CB-0F97-4C98-B8E7-978615E0EB77}"/>
                      </a:ext>
                    </a:extLst>
                  </p:cNvPr>
                  <p:cNvSpPr>
                    <a:spLocks/>
                  </p:cNvSpPr>
                  <p:nvPr/>
                </p:nvSpPr>
                <p:spPr bwMode="auto">
                  <a:xfrm>
                    <a:off x="1384" y="1917"/>
                    <a:ext cx="26" cy="22"/>
                  </a:xfrm>
                  <a:custGeom>
                    <a:avLst/>
                    <a:gdLst>
                      <a:gd name="T0" fmla="*/ 7 w 26"/>
                      <a:gd name="T1" fmla="*/ 0 h 22"/>
                      <a:gd name="T2" fmla="*/ 25 w 26"/>
                      <a:gd name="T3" fmla="*/ 7 h 22"/>
                      <a:gd name="T4" fmla="*/ 18 w 26"/>
                      <a:gd name="T5" fmla="*/ 21 h 22"/>
                      <a:gd name="T6" fmla="*/ 0 w 26"/>
                      <a:gd name="T7" fmla="*/ 11 h 22"/>
                      <a:gd name="T8" fmla="*/ 7 w 2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7" y="0"/>
                        </a:moveTo>
                        <a:lnTo>
                          <a:pt x="25" y="7"/>
                        </a:lnTo>
                        <a:lnTo>
                          <a:pt x="18" y="21"/>
                        </a:lnTo>
                        <a:lnTo>
                          <a:pt x="0" y="11"/>
                        </a:lnTo>
                        <a:lnTo>
                          <a:pt x="7"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0" name="Freeform 96">
                    <a:extLst>
                      <a:ext uri="{FF2B5EF4-FFF2-40B4-BE49-F238E27FC236}">
                        <a16:creationId xmlns:a16="http://schemas.microsoft.com/office/drawing/2014/main" id="{69540156-4D40-48FC-9F9B-3094B121B333}"/>
                      </a:ext>
                    </a:extLst>
                  </p:cNvPr>
                  <p:cNvSpPr>
                    <a:spLocks/>
                  </p:cNvSpPr>
                  <p:nvPr/>
                </p:nvSpPr>
                <p:spPr bwMode="auto">
                  <a:xfrm>
                    <a:off x="1408" y="1922"/>
                    <a:ext cx="28" cy="23"/>
                  </a:xfrm>
                  <a:custGeom>
                    <a:avLst/>
                    <a:gdLst>
                      <a:gd name="T0" fmla="*/ 9 w 28"/>
                      <a:gd name="T1" fmla="*/ 0 h 23"/>
                      <a:gd name="T2" fmla="*/ 27 w 28"/>
                      <a:gd name="T3" fmla="*/ 7 h 23"/>
                      <a:gd name="T4" fmla="*/ 18 w 28"/>
                      <a:gd name="T5" fmla="*/ 22 h 23"/>
                      <a:gd name="T6" fmla="*/ 0 w 28"/>
                      <a:gd name="T7" fmla="*/ 11 h 23"/>
                      <a:gd name="T8" fmla="*/ 9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a:moveTo>
                          <a:pt x="9" y="0"/>
                        </a:moveTo>
                        <a:lnTo>
                          <a:pt x="27" y="7"/>
                        </a:lnTo>
                        <a:lnTo>
                          <a:pt x="18" y="22"/>
                        </a:lnTo>
                        <a:lnTo>
                          <a:pt x="0" y="11"/>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1" name="Freeform 97">
                    <a:extLst>
                      <a:ext uri="{FF2B5EF4-FFF2-40B4-BE49-F238E27FC236}">
                        <a16:creationId xmlns:a16="http://schemas.microsoft.com/office/drawing/2014/main" id="{0D69A09A-D3FC-4737-99A8-361EBB8B783D}"/>
                      </a:ext>
                    </a:extLst>
                  </p:cNvPr>
                  <p:cNvSpPr>
                    <a:spLocks/>
                  </p:cNvSpPr>
                  <p:nvPr/>
                </p:nvSpPr>
                <p:spPr bwMode="auto">
                  <a:xfrm>
                    <a:off x="1432" y="1929"/>
                    <a:ext cx="30" cy="20"/>
                  </a:xfrm>
                  <a:custGeom>
                    <a:avLst/>
                    <a:gdLst>
                      <a:gd name="T0" fmla="*/ 8 w 30"/>
                      <a:gd name="T1" fmla="*/ 0 h 20"/>
                      <a:gd name="T2" fmla="*/ 0 w 30"/>
                      <a:gd name="T3" fmla="*/ 8 h 20"/>
                      <a:gd name="T4" fmla="*/ 22 w 30"/>
                      <a:gd name="T5" fmla="*/ 19 h 20"/>
                      <a:gd name="T6" fmla="*/ 29 w 30"/>
                      <a:gd name="T7" fmla="*/ 8 h 20"/>
                      <a:gd name="T8" fmla="*/ 8 w 30"/>
                      <a:gd name="T9" fmla="*/ 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0">
                        <a:moveTo>
                          <a:pt x="8" y="0"/>
                        </a:moveTo>
                        <a:lnTo>
                          <a:pt x="0" y="8"/>
                        </a:lnTo>
                        <a:lnTo>
                          <a:pt x="22" y="19"/>
                        </a:lnTo>
                        <a:lnTo>
                          <a:pt x="29" y="8"/>
                        </a:lnTo>
                        <a:lnTo>
                          <a:pt x="8"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2" name="Freeform 98">
                    <a:extLst>
                      <a:ext uri="{FF2B5EF4-FFF2-40B4-BE49-F238E27FC236}">
                        <a16:creationId xmlns:a16="http://schemas.microsoft.com/office/drawing/2014/main" id="{B6D7A9DF-82E6-46AB-9EB7-6818DEB03349}"/>
                      </a:ext>
                    </a:extLst>
                  </p:cNvPr>
                  <p:cNvSpPr>
                    <a:spLocks/>
                  </p:cNvSpPr>
                  <p:nvPr/>
                </p:nvSpPr>
                <p:spPr bwMode="auto">
                  <a:xfrm>
                    <a:off x="1460" y="1935"/>
                    <a:ext cx="28" cy="22"/>
                  </a:xfrm>
                  <a:custGeom>
                    <a:avLst/>
                    <a:gdLst>
                      <a:gd name="T0" fmla="*/ 7 w 28"/>
                      <a:gd name="T1" fmla="*/ 0 h 22"/>
                      <a:gd name="T2" fmla="*/ 0 w 28"/>
                      <a:gd name="T3" fmla="*/ 12 h 22"/>
                      <a:gd name="T4" fmla="*/ 19 w 28"/>
                      <a:gd name="T5" fmla="*/ 21 h 22"/>
                      <a:gd name="T6" fmla="*/ 27 w 28"/>
                      <a:gd name="T7" fmla="*/ 7 h 22"/>
                      <a:gd name="T8" fmla="*/ 7 w 28"/>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2">
                        <a:moveTo>
                          <a:pt x="7" y="0"/>
                        </a:moveTo>
                        <a:lnTo>
                          <a:pt x="0" y="12"/>
                        </a:lnTo>
                        <a:lnTo>
                          <a:pt x="19" y="21"/>
                        </a:lnTo>
                        <a:lnTo>
                          <a:pt x="27" y="7"/>
                        </a:lnTo>
                        <a:lnTo>
                          <a:pt x="7"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3" name="Freeform 99">
                    <a:extLst>
                      <a:ext uri="{FF2B5EF4-FFF2-40B4-BE49-F238E27FC236}">
                        <a16:creationId xmlns:a16="http://schemas.microsoft.com/office/drawing/2014/main" id="{BEEFCE8E-3848-45E5-AA36-F9F697014662}"/>
                      </a:ext>
                    </a:extLst>
                  </p:cNvPr>
                  <p:cNvSpPr>
                    <a:spLocks/>
                  </p:cNvSpPr>
                  <p:nvPr/>
                </p:nvSpPr>
                <p:spPr bwMode="auto">
                  <a:xfrm>
                    <a:off x="1485" y="1941"/>
                    <a:ext cx="26" cy="22"/>
                  </a:xfrm>
                  <a:custGeom>
                    <a:avLst/>
                    <a:gdLst>
                      <a:gd name="T0" fmla="*/ 6 w 26"/>
                      <a:gd name="T1" fmla="*/ 0 h 22"/>
                      <a:gd name="T2" fmla="*/ 0 w 26"/>
                      <a:gd name="T3" fmla="*/ 9 h 22"/>
                      <a:gd name="T4" fmla="*/ 18 w 26"/>
                      <a:gd name="T5" fmla="*/ 21 h 22"/>
                      <a:gd name="T6" fmla="*/ 25 w 26"/>
                      <a:gd name="T7" fmla="*/ 7 h 22"/>
                      <a:gd name="T8" fmla="*/ 6 w 2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6" y="0"/>
                        </a:moveTo>
                        <a:lnTo>
                          <a:pt x="0" y="9"/>
                        </a:lnTo>
                        <a:lnTo>
                          <a:pt x="18" y="21"/>
                        </a:lnTo>
                        <a:lnTo>
                          <a:pt x="25" y="7"/>
                        </a:lnTo>
                        <a:lnTo>
                          <a:pt x="6"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4" name="Freeform 100">
                    <a:extLst>
                      <a:ext uri="{FF2B5EF4-FFF2-40B4-BE49-F238E27FC236}">
                        <a16:creationId xmlns:a16="http://schemas.microsoft.com/office/drawing/2014/main" id="{F9EBB493-A5C2-4F13-A48A-EB6D80E0FAA0}"/>
                      </a:ext>
                    </a:extLst>
                  </p:cNvPr>
                  <p:cNvSpPr>
                    <a:spLocks/>
                  </p:cNvSpPr>
                  <p:nvPr/>
                </p:nvSpPr>
                <p:spPr bwMode="auto">
                  <a:xfrm>
                    <a:off x="1510" y="1946"/>
                    <a:ext cx="30" cy="21"/>
                  </a:xfrm>
                  <a:custGeom>
                    <a:avLst/>
                    <a:gdLst>
                      <a:gd name="T0" fmla="*/ 8 w 30"/>
                      <a:gd name="T1" fmla="*/ 0 h 21"/>
                      <a:gd name="T2" fmla="*/ 0 w 30"/>
                      <a:gd name="T3" fmla="*/ 10 h 21"/>
                      <a:gd name="T4" fmla="*/ 19 w 30"/>
                      <a:gd name="T5" fmla="*/ 20 h 21"/>
                      <a:gd name="T6" fmla="*/ 29 w 30"/>
                      <a:gd name="T7" fmla="*/ 8 h 21"/>
                      <a:gd name="T8" fmla="*/ 8 w 30"/>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0" h="21">
                        <a:moveTo>
                          <a:pt x="8" y="0"/>
                        </a:moveTo>
                        <a:lnTo>
                          <a:pt x="0" y="10"/>
                        </a:lnTo>
                        <a:lnTo>
                          <a:pt x="19" y="20"/>
                        </a:lnTo>
                        <a:lnTo>
                          <a:pt x="29" y="8"/>
                        </a:lnTo>
                        <a:lnTo>
                          <a:pt x="8"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5" name="Freeform 101">
                    <a:extLst>
                      <a:ext uri="{FF2B5EF4-FFF2-40B4-BE49-F238E27FC236}">
                        <a16:creationId xmlns:a16="http://schemas.microsoft.com/office/drawing/2014/main" id="{78E6C502-C54F-4C9F-96A3-ED4FD62B5E1A}"/>
                      </a:ext>
                    </a:extLst>
                  </p:cNvPr>
                  <p:cNvSpPr>
                    <a:spLocks/>
                  </p:cNvSpPr>
                  <p:nvPr/>
                </p:nvSpPr>
                <p:spPr bwMode="auto">
                  <a:xfrm>
                    <a:off x="1538" y="1955"/>
                    <a:ext cx="26" cy="22"/>
                  </a:xfrm>
                  <a:custGeom>
                    <a:avLst/>
                    <a:gdLst>
                      <a:gd name="T0" fmla="*/ 9 w 26"/>
                      <a:gd name="T1" fmla="*/ 0 h 22"/>
                      <a:gd name="T2" fmla="*/ 0 w 26"/>
                      <a:gd name="T3" fmla="*/ 10 h 22"/>
                      <a:gd name="T4" fmla="*/ 17 w 26"/>
                      <a:gd name="T5" fmla="*/ 21 h 22"/>
                      <a:gd name="T6" fmla="*/ 25 w 26"/>
                      <a:gd name="T7" fmla="*/ 7 h 22"/>
                      <a:gd name="T8" fmla="*/ 9 w 26"/>
                      <a:gd name="T9" fmla="*/ 0 h 2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6" h="22">
                        <a:moveTo>
                          <a:pt x="9" y="0"/>
                        </a:moveTo>
                        <a:lnTo>
                          <a:pt x="0" y="10"/>
                        </a:lnTo>
                        <a:lnTo>
                          <a:pt x="17" y="21"/>
                        </a:lnTo>
                        <a:lnTo>
                          <a:pt x="25"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6" name="Freeform 102">
                    <a:extLst>
                      <a:ext uri="{FF2B5EF4-FFF2-40B4-BE49-F238E27FC236}">
                        <a16:creationId xmlns:a16="http://schemas.microsoft.com/office/drawing/2014/main" id="{36B36C81-E638-486B-87BF-3344813B046E}"/>
                      </a:ext>
                    </a:extLst>
                  </p:cNvPr>
                  <p:cNvSpPr>
                    <a:spLocks/>
                  </p:cNvSpPr>
                  <p:nvPr/>
                </p:nvSpPr>
                <p:spPr bwMode="auto">
                  <a:xfrm>
                    <a:off x="1562" y="1961"/>
                    <a:ext cx="27" cy="21"/>
                  </a:xfrm>
                  <a:custGeom>
                    <a:avLst/>
                    <a:gdLst>
                      <a:gd name="T0" fmla="*/ 8 w 27"/>
                      <a:gd name="T1" fmla="*/ 0 h 21"/>
                      <a:gd name="T2" fmla="*/ 0 w 27"/>
                      <a:gd name="T3" fmla="*/ 10 h 21"/>
                      <a:gd name="T4" fmla="*/ 19 w 27"/>
                      <a:gd name="T5" fmla="*/ 20 h 21"/>
                      <a:gd name="T6" fmla="*/ 26 w 27"/>
                      <a:gd name="T7" fmla="*/ 7 h 21"/>
                      <a:gd name="T8" fmla="*/ 8 w 27"/>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1">
                        <a:moveTo>
                          <a:pt x="8" y="0"/>
                        </a:moveTo>
                        <a:lnTo>
                          <a:pt x="0" y="10"/>
                        </a:lnTo>
                        <a:lnTo>
                          <a:pt x="19" y="20"/>
                        </a:lnTo>
                        <a:lnTo>
                          <a:pt x="26" y="7"/>
                        </a:lnTo>
                        <a:lnTo>
                          <a:pt x="8"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7" name="Freeform 103">
                    <a:extLst>
                      <a:ext uri="{FF2B5EF4-FFF2-40B4-BE49-F238E27FC236}">
                        <a16:creationId xmlns:a16="http://schemas.microsoft.com/office/drawing/2014/main" id="{81908218-57C1-4C3A-AA60-C7878FCE57BB}"/>
                      </a:ext>
                    </a:extLst>
                  </p:cNvPr>
                  <p:cNvSpPr>
                    <a:spLocks/>
                  </p:cNvSpPr>
                  <p:nvPr/>
                </p:nvSpPr>
                <p:spPr bwMode="auto">
                  <a:xfrm>
                    <a:off x="1585" y="1966"/>
                    <a:ext cx="28" cy="21"/>
                  </a:xfrm>
                  <a:custGeom>
                    <a:avLst/>
                    <a:gdLst>
                      <a:gd name="T0" fmla="*/ 9 w 28"/>
                      <a:gd name="T1" fmla="*/ 0 h 21"/>
                      <a:gd name="T2" fmla="*/ 0 w 28"/>
                      <a:gd name="T3" fmla="*/ 10 h 21"/>
                      <a:gd name="T4" fmla="*/ 19 w 28"/>
                      <a:gd name="T5" fmla="*/ 20 h 21"/>
                      <a:gd name="T6" fmla="*/ 27 w 28"/>
                      <a:gd name="T7" fmla="*/ 7 h 21"/>
                      <a:gd name="T8" fmla="*/ 9 w 28"/>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1">
                        <a:moveTo>
                          <a:pt x="9" y="0"/>
                        </a:moveTo>
                        <a:lnTo>
                          <a:pt x="0" y="10"/>
                        </a:lnTo>
                        <a:lnTo>
                          <a:pt x="19" y="20"/>
                        </a:lnTo>
                        <a:lnTo>
                          <a:pt x="27"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8" name="Freeform 104">
                    <a:extLst>
                      <a:ext uri="{FF2B5EF4-FFF2-40B4-BE49-F238E27FC236}">
                        <a16:creationId xmlns:a16="http://schemas.microsoft.com/office/drawing/2014/main" id="{0DCB112B-EB25-47FD-85C7-D02BE795D1D9}"/>
                      </a:ext>
                    </a:extLst>
                  </p:cNvPr>
                  <p:cNvSpPr>
                    <a:spLocks/>
                  </p:cNvSpPr>
                  <p:nvPr/>
                </p:nvSpPr>
                <p:spPr bwMode="auto">
                  <a:xfrm>
                    <a:off x="1612" y="1972"/>
                    <a:ext cx="29" cy="21"/>
                  </a:xfrm>
                  <a:custGeom>
                    <a:avLst/>
                    <a:gdLst>
                      <a:gd name="T0" fmla="*/ 9 w 29"/>
                      <a:gd name="T1" fmla="*/ 0 h 21"/>
                      <a:gd name="T2" fmla="*/ 0 w 29"/>
                      <a:gd name="T3" fmla="*/ 10 h 21"/>
                      <a:gd name="T4" fmla="*/ 18 w 29"/>
                      <a:gd name="T5" fmla="*/ 20 h 21"/>
                      <a:gd name="T6" fmla="*/ 28 w 29"/>
                      <a:gd name="T7" fmla="*/ 6 h 21"/>
                      <a:gd name="T8" fmla="*/ 9 w 29"/>
                      <a:gd name="T9" fmla="*/ 0 h 2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9" h="21">
                        <a:moveTo>
                          <a:pt x="9" y="0"/>
                        </a:moveTo>
                        <a:lnTo>
                          <a:pt x="0" y="10"/>
                        </a:lnTo>
                        <a:lnTo>
                          <a:pt x="18" y="20"/>
                        </a:lnTo>
                        <a:lnTo>
                          <a:pt x="28" y="6"/>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79" name="Freeform 105">
                    <a:extLst>
                      <a:ext uri="{FF2B5EF4-FFF2-40B4-BE49-F238E27FC236}">
                        <a16:creationId xmlns:a16="http://schemas.microsoft.com/office/drawing/2014/main" id="{0A86CBB2-9754-4C83-8361-C159CA3C9196}"/>
                      </a:ext>
                    </a:extLst>
                  </p:cNvPr>
                  <p:cNvSpPr>
                    <a:spLocks/>
                  </p:cNvSpPr>
                  <p:nvPr/>
                </p:nvSpPr>
                <p:spPr bwMode="auto">
                  <a:xfrm>
                    <a:off x="1637" y="1977"/>
                    <a:ext cx="28" cy="23"/>
                  </a:xfrm>
                  <a:custGeom>
                    <a:avLst/>
                    <a:gdLst>
                      <a:gd name="T0" fmla="*/ 9 w 28"/>
                      <a:gd name="T1" fmla="*/ 0 h 23"/>
                      <a:gd name="T2" fmla="*/ 0 w 28"/>
                      <a:gd name="T3" fmla="*/ 11 h 23"/>
                      <a:gd name="T4" fmla="*/ 20 w 28"/>
                      <a:gd name="T5" fmla="*/ 22 h 23"/>
                      <a:gd name="T6" fmla="*/ 27 w 28"/>
                      <a:gd name="T7" fmla="*/ 7 h 23"/>
                      <a:gd name="T8" fmla="*/ 9 w 28"/>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8" h="23">
                        <a:moveTo>
                          <a:pt x="9" y="0"/>
                        </a:moveTo>
                        <a:lnTo>
                          <a:pt x="0" y="11"/>
                        </a:lnTo>
                        <a:lnTo>
                          <a:pt x="20" y="22"/>
                        </a:lnTo>
                        <a:lnTo>
                          <a:pt x="27" y="7"/>
                        </a:lnTo>
                        <a:lnTo>
                          <a:pt x="9"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0" name="Freeform 106">
                    <a:extLst>
                      <a:ext uri="{FF2B5EF4-FFF2-40B4-BE49-F238E27FC236}">
                        <a16:creationId xmlns:a16="http://schemas.microsoft.com/office/drawing/2014/main" id="{23883774-7FB1-41D4-8DED-8A81E78B2CC9}"/>
                      </a:ext>
                    </a:extLst>
                  </p:cNvPr>
                  <p:cNvSpPr>
                    <a:spLocks/>
                  </p:cNvSpPr>
                  <p:nvPr/>
                </p:nvSpPr>
                <p:spPr bwMode="auto">
                  <a:xfrm>
                    <a:off x="1311" y="1900"/>
                    <a:ext cx="24" cy="23"/>
                  </a:xfrm>
                  <a:custGeom>
                    <a:avLst/>
                    <a:gdLst>
                      <a:gd name="T0" fmla="*/ 0 w 24"/>
                      <a:gd name="T1" fmla="*/ 11 h 23"/>
                      <a:gd name="T2" fmla="*/ 9 w 24"/>
                      <a:gd name="T3" fmla="*/ 0 h 23"/>
                      <a:gd name="T4" fmla="*/ 23 w 24"/>
                      <a:gd name="T5" fmla="*/ 8 h 23"/>
                      <a:gd name="T6" fmla="*/ 16 w 24"/>
                      <a:gd name="T7" fmla="*/ 22 h 23"/>
                      <a:gd name="T8" fmla="*/ 0 w 24"/>
                      <a:gd name="T9" fmla="*/ 11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4" h="23">
                        <a:moveTo>
                          <a:pt x="0" y="11"/>
                        </a:moveTo>
                        <a:lnTo>
                          <a:pt x="9" y="0"/>
                        </a:lnTo>
                        <a:lnTo>
                          <a:pt x="23" y="8"/>
                        </a:lnTo>
                        <a:lnTo>
                          <a:pt x="16" y="22"/>
                        </a:lnTo>
                        <a:lnTo>
                          <a:pt x="0" y="11"/>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1" name="Freeform 107">
                    <a:extLst>
                      <a:ext uri="{FF2B5EF4-FFF2-40B4-BE49-F238E27FC236}">
                        <a16:creationId xmlns:a16="http://schemas.microsoft.com/office/drawing/2014/main" id="{2CDCA7B6-3105-428A-8ADC-3059DA3F9E83}"/>
                      </a:ext>
                    </a:extLst>
                  </p:cNvPr>
                  <p:cNvSpPr>
                    <a:spLocks/>
                  </p:cNvSpPr>
                  <p:nvPr/>
                </p:nvSpPr>
                <p:spPr bwMode="auto">
                  <a:xfrm>
                    <a:off x="1334" y="1910"/>
                    <a:ext cx="27" cy="20"/>
                  </a:xfrm>
                  <a:custGeom>
                    <a:avLst/>
                    <a:gdLst>
                      <a:gd name="T0" fmla="*/ 0 w 27"/>
                      <a:gd name="T1" fmla="*/ 10 h 20"/>
                      <a:gd name="T2" fmla="*/ 10 w 27"/>
                      <a:gd name="T3" fmla="*/ 0 h 20"/>
                      <a:gd name="T4" fmla="*/ 26 w 27"/>
                      <a:gd name="T5" fmla="*/ 7 h 20"/>
                      <a:gd name="T6" fmla="*/ 18 w 27"/>
                      <a:gd name="T7" fmla="*/ 19 h 20"/>
                      <a:gd name="T8" fmla="*/ 0 w 27"/>
                      <a:gd name="T9" fmla="*/ 10 h 20"/>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20">
                        <a:moveTo>
                          <a:pt x="0" y="10"/>
                        </a:moveTo>
                        <a:lnTo>
                          <a:pt x="10" y="0"/>
                        </a:lnTo>
                        <a:lnTo>
                          <a:pt x="26" y="7"/>
                        </a:lnTo>
                        <a:lnTo>
                          <a:pt x="18" y="19"/>
                        </a:lnTo>
                        <a:lnTo>
                          <a:pt x="0" y="1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82" name="Freeform 108">
                    <a:extLst>
                      <a:ext uri="{FF2B5EF4-FFF2-40B4-BE49-F238E27FC236}">
                        <a16:creationId xmlns:a16="http://schemas.microsoft.com/office/drawing/2014/main" id="{CE114201-0CDF-4373-9988-7B6F935497B3}"/>
                      </a:ext>
                    </a:extLst>
                  </p:cNvPr>
                  <p:cNvSpPr>
                    <a:spLocks/>
                  </p:cNvSpPr>
                  <p:nvPr/>
                </p:nvSpPr>
                <p:spPr bwMode="auto">
                  <a:xfrm>
                    <a:off x="1662" y="1983"/>
                    <a:ext cx="32" cy="23"/>
                  </a:xfrm>
                  <a:custGeom>
                    <a:avLst/>
                    <a:gdLst>
                      <a:gd name="T0" fmla="*/ 8 w 32"/>
                      <a:gd name="T1" fmla="*/ 0 h 23"/>
                      <a:gd name="T2" fmla="*/ 31 w 32"/>
                      <a:gd name="T3" fmla="*/ 8 h 23"/>
                      <a:gd name="T4" fmla="*/ 24 w 32"/>
                      <a:gd name="T5" fmla="*/ 22 h 23"/>
                      <a:gd name="T6" fmla="*/ 0 w 32"/>
                      <a:gd name="T7" fmla="*/ 11 h 23"/>
                      <a:gd name="T8" fmla="*/ 8 w 32"/>
                      <a:gd name="T9" fmla="*/ 0 h 2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 h="23">
                        <a:moveTo>
                          <a:pt x="8" y="0"/>
                        </a:moveTo>
                        <a:lnTo>
                          <a:pt x="31" y="8"/>
                        </a:lnTo>
                        <a:lnTo>
                          <a:pt x="24" y="22"/>
                        </a:lnTo>
                        <a:lnTo>
                          <a:pt x="0" y="11"/>
                        </a:lnTo>
                        <a:lnTo>
                          <a:pt x="8" y="0"/>
                        </a:lnTo>
                      </a:path>
                    </a:pathLst>
                  </a:custGeom>
                  <a:solidFill>
                    <a:srgbClr val="80808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pSp>
        </p:grpSp>
        <p:grpSp>
          <p:nvGrpSpPr>
            <p:cNvPr id="20" name="Group 109">
              <a:extLst>
                <a:ext uri="{FF2B5EF4-FFF2-40B4-BE49-F238E27FC236}">
                  <a16:creationId xmlns:a16="http://schemas.microsoft.com/office/drawing/2014/main" id="{55C33384-61A8-40BB-8953-8910774E15FB}"/>
                </a:ext>
              </a:extLst>
            </p:cNvPr>
            <p:cNvGrpSpPr>
              <a:grpSpLocks/>
            </p:cNvGrpSpPr>
            <p:nvPr/>
          </p:nvGrpSpPr>
          <p:grpSpPr bwMode="auto">
            <a:xfrm>
              <a:off x="4914" y="1647"/>
              <a:ext cx="219" cy="182"/>
              <a:chOff x="1845" y="1815"/>
              <a:chExt cx="203" cy="166"/>
            </a:xfrm>
          </p:grpSpPr>
          <p:sp>
            <p:nvSpPr>
              <p:cNvPr id="172" name="Freeform 110">
                <a:extLst>
                  <a:ext uri="{FF2B5EF4-FFF2-40B4-BE49-F238E27FC236}">
                    <a16:creationId xmlns:a16="http://schemas.microsoft.com/office/drawing/2014/main" id="{CA7BE2DE-7CD4-4229-81E1-89A904B170F2}"/>
                  </a:ext>
                </a:extLst>
              </p:cNvPr>
              <p:cNvSpPr>
                <a:spLocks/>
              </p:cNvSpPr>
              <p:nvPr/>
            </p:nvSpPr>
            <p:spPr bwMode="auto">
              <a:xfrm>
                <a:off x="1874" y="1850"/>
                <a:ext cx="13" cy="1"/>
              </a:xfrm>
              <a:custGeom>
                <a:avLst/>
                <a:gdLst>
                  <a:gd name="T0" fmla="*/ 12 w 13"/>
                  <a:gd name="T1" fmla="*/ 0 h 1"/>
                  <a:gd name="T2" fmla="*/ 0 w 13"/>
                  <a:gd name="T3" fmla="*/ 0 h 1"/>
                  <a:gd name="T4" fmla="*/ 12 w 13"/>
                  <a:gd name="T5" fmla="*/ 0 h 1"/>
                  <a:gd name="T6" fmla="*/ 0 60000 65536"/>
                  <a:gd name="T7" fmla="*/ 0 60000 65536"/>
                  <a:gd name="T8" fmla="*/ 0 60000 65536"/>
                </a:gdLst>
                <a:ahLst/>
                <a:cxnLst>
                  <a:cxn ang="T6">
                    <a:pos x="T0" y="T1"/>
                  </a:cxn>
                  <a:cxn ang="T7">
                    <a:pos x="T2" y="T3"/>
                  </a:cxn>
                  <a:cxn ang="T8">
                    <a:pos x="T4" y="T5"/>
                  </a:cxn>
                </a:cxnLst>
                <a:rect l="0" t="0" r="r" b="b"/>
                <a:pathLst>
                  <a:path w="13" h="1">
                    <a:moveTo>
                      <a:pt x="12" y="0"/>
                    </a:moveTo>
                    <a:lnTo>
                      <a:pt x="0" y="0"/>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3" name="Freeform 111">
                <a:extLst>
                  <a:ext uri="{FF2B5EF4-FFF2-40B4-BE49-F238E27FC236}">
                    <a16:creationId xmlns:a16="http://schemas.microsoft.com/office/drawing/2014/main" id="{E20CE58F-C2AE-402C-94FE-1095BD38F9AA}"/>
                  </a:ext>
                </a:extLst>
              </p:cNvPr>
              <p:cNvSpPr>
                <a:spLocks/>
              </p:cNvSpPr>
              <p:nvPr/>
            </p:nvSpPr>
            <p:spPr bwMode="auto">
              <a:xfrm>
                <a:off x="1849" y="1816"/>
                <a:ext cx="172" cy="151"/>
              </a:xfrm>
              <a:custGeom>
                <a:avLst/>
                <a:gdLst>
                  <a:gd name="T0" fmla="*/ 1 w 172"/>
                  <a:gd name="T1" fmla="*/ 61 h 151"/>
                  <a:gd name="T2" fmla="*/ 100 w 172"/>
                  <a:gd name="T3" fmla="*/ 148 h 151"/>
                  <a:gd name="T4" fmla="*/ 101 w 172"/>
                  <a:gd name="T5" fmla="*/ 148 h 151"/>
                  <a:gd name="T6" fmla="*/ 101 w 172"/>
                  <a:gd name="T7" fmla="*/ 149 h 151"/>
                  <a:gd name="T8" fmla="*/ 102 w 172"/>
                  <a:gd name="T9" fmla="*/ 150 h 151"/>
                  <a:gd name="T10" fmla="*/ 103 w 172"/>
                  <a:gd name="T11" fmla="*/ 150 h 151"/>
                  <a:gd name="T12" fmla="*/ 104 w 172"/>
                  <a:gd name="T13" fmla="*/ 150 h 151"/>
                  <a:gd name="T14" fmla="*/ 105 w 172"/>
                  <a:gd name="T15" fmla="*/ 150 h 151"/>
                  <a:gd name="T16" fmla="*/ 106 w 172"/>
                  <a:gd name="T17" fmla="*/ 150 h 151"/>
                  <a:gd name="T18" fmla="*/ 107 w 172"/>
                  <a:gd name="T19" fmla="*/ 149 h 151"/>
                  <a:gd name="T20" fmla="*/ 108 w 172"/>
                  <a:gd name="T21" fmla="*/ 149 h 151"/>
                  <a:gd name="T22" fmla="*/ 168 w 172"/>
                  <a:gd name="T23" fmla="*/ 93 h 151"/>
                  <a:gd name="T24" fmla="*/ 171 w 172"/>
                  <a:gd name="T25" fmla="*/ 89 h 151"/>
                  <a:gd name="T26" fmla="*/ 170 w 172"/>
                  <a:gd name="T27" fmla="*/ 61 h 151"/>
                  <a:gd name="T28" fmla="*/ 163 w 172"/>
                  <a:gd name="T29" fmla="*/ 49 h 151"/>
                  <a:gd name="T30" fmla="*/ 115 w 172"/>
                  <a:gd name="T31" fmla="*/ 15 h 151"/>
                  <a:gd name="T32" fmla="*/ 113 w 172"/>
                  <a:gd name="T33" fmla="*/ 14 h 151"/>
                  <a:gd name="T34" fmla="*/ 112 w 172"/>
                  <a:gd name="T35" fmla="*/ 14 h 151"/>
                  <a:gd name="T36" fmla="*/ 111 w 172"/>
                  <a:gd name="T37" fmla="*/ 13 h 151"/>
                  <a:gd name="T38" fmla="*/ 110 w 172"/>
                  <a:gd name="T39" fmla="*/ 13 h 151"/>
                  <a:gd name="T40" fmla="*/ 108 w 172"/>
                  <a:gd name="T41" fmla="*/ 13 h 151"/>
                  <a:gd name="T42" fmla="*/ 107 w 172"/>
                  <a:gd name="T43" fmla="*/ 13 h 151"/>
                  <a:gd name="T44" fmla="*/ 104 w 172"/>
                  <a:gd name="T45" fmla="*/ 13 h 151"/>
                  <a:gd name="T46" fmla="*/ 104 w 172"/>
                  <a:gd name="T47" fmla="*/ 13 h 151"/>
                  <a:gd name="T48" fmla="*/ 102 w 172"/>
                  <a:gd name="T49" fmla="*/ 12 h 151"/>
                  <a:gd name="T50" fmla="*/ 99 w 172"/>
                  <a:gd name="T51" fmla="*/ 12 h 151"/>
                  <a:gd name="T52" fmla="*/ 99 w 172"/>
                  <a:gd name="T53" fmla="*/ 9 h 151"/>
                  <a:gd name="T54" fmla="*/ 98 w 172"/>
                  <a:gd name="T55" fmla="*/ 9 h 151"/>
                  <a:gd name="T56" fmla="*/ 95 w 172"/>
                  <a:gd name="T57" fmla="*/ 9 h 151"/>
                  <a:gd name="T58" fmla="*/ 95 w 172"/>
                  <a:gd name="T59" fmla="*/ 8 h 151"/>
                  <a:gd name="T60" fmla="*/ 93 w 172"/>
                  <a:gd name="T61" fmla="*/ 8 h 151"/>
                  <a:gd name="T62" fmla="*/ 91 w 172"/>
                  <a:gd name="T63" fmla="*/ 8 h 151"/>
                  <a:gd name="T64" fmla="*/ 90 w 172"/>
                  <a:gd name="T65" fmla="*/ 8 h 151"/>
                  <a:gd name="T66" fmla="*/ 88 w 172"/>
                  <a:gd name="T67" fmla="*/ 7 h 151"/>
                  <a:gd name="T68" fmla="*/ 88 w 172"/>
                  <a:gd name="T69" fmla="*/ 6 h 151"/>
                  <a:gd name="T70" fmla="*/ 86 w 172"/>
                  <a:gd name="T71" fmla="*/ 6 h 151"/>
                  <a:gd name="T72" fmla="*/ 84 w 172"/>
                  <a:gd name="T73" fmla="*/ 6 h 151"/>
                  <a:gd name="T74" fmla="*/ 83 w 172"/>
                  <a:gd name="T75" fmla="*/ 4 h 151"/>
                  <a:gd name="T76" fmla="*/ 81 w 172"/>
                  <a:gd name="T77" fmla="*/ 3 h 151"/>
                  <a:gd name="T78" fmla="*/ 80 w 172"/>
                  <a:gd name="T79" fmla="*/ 3 h 151"/>
                  <a:gd name="T80" fmla="*/ 79 w 172"/>
                  <a:gd name="T81" fmla="*/ 3 h 151"/>
                  <a:gd name="T82" fmla="*/ 77 w 172"/>
                  <a:gd name="T83" fmla="*/ 3 h 151"/>
                  <a:gd name="T84" fmla="*/ 76 w 172"/>
                  <a:gd name="T85" fmla="*/ 3 h 151"/>
                  <a:gd name="T86" fmla="*/ 75 w 172"/>
                  <a:gd name="T87" fmla="*/ 3 h 151"/>
                  <a:gd name="T88" fmla="*/ 73 w 172"/>
                  <a:gd name="T89" fmla="*/ 1 h 151"/>
                  <a:gd name="T90" fmla="*/ 72 w 172"/>
                  <a:gd name="T91" fmla="*/ 1 h 151"/>
                  <a:gd name="T92" fmla="*/ 70 w 172"/>
                  <a:gd name="T93" fmla="*/ 0 h 151"/>
                  <a:gd name="T94" fmla="*/ 69 w 172"/>
                  <a:gd name="T95" fmla="*/ 0 h 151"/>
                  <a:gd name="T96" fmla="*/ 8 w 172"/>
                  <a:gd name="T97" fmla="*/ 40 h 151"/>
                  <a:gd name="T98" fmla="*/ 2 w 172"/>
                  <a:gd name="T99" fmla="*/ 47 h 151"/>
                  <a:gd name="T100" fmla="*/ 0 w 172"/>
                  <a:gd name="T101" fmla="*/ 56 h 151"/>
                  <a:gd name="T102" fmla="*/ 1 w 172"/>
                  <a:gd name="T103" fmla="*/ 61 h 151"/>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172" h="151">
                    <a:moveTo>
                      <a:pt x="1" y="61"/>
                    </a:moveTo>
                    <a:lnTo>
                      <a:pt x="100" y="148"/>
                    </a:lnTo>
                    <a:lnTo>
                      <a:pt x="101" y="148"/>
                    </a:lnTo>
                    <a:lnTo>
                      <a:pt x="101" y="149"/>
                    </a:lnTo>
                    <a:lnTo>
                      <a:pt x="102" y="150"/>
                    </a:lnTo>
                    <a:lnTo>
                      <a:pt x="103" y="150"/>
                    </a:lnTo>
                    <a:lnTo>
                      <a:pt x="104" y="150"/>
                    </a:lnTo>
                    <a:lnTo>
                      <a:pt x="105" y="150"/>
                    </a:lnTo>
                    <a:lnTo>
                      <a:pt x="106" y="150"/>
                    </a:lnTo>
                    <a:lnTo>
                      <a:pt x="107" y="149"/>
                    </a:lnTo>
                    <a:lnTo>
                      <a:pt x="108" y="149"/>
                    </a:lnTo>
                    <a:lnTo>
                      <a:pt x="168" y="93"/>
                    </a:lnTo>
                    <a:lnTo>
                      <a:pt x="171" y="89"/>
                    </a:lnTo>
                    <a:lnTo>
                      <a:pt x="170" y="61"/>
                    </a:lnTo>
                    <a:lnTo>
                      <a:pt x="163" y="49"/>
                    </a:lnTo>
                    <a:lnTo>
                      <a:pt x="115" y="15"/>
                    </a:lnTo>
                    <a:lnTo>
                      <a:pt x="113" y="14"/>
                    </a:lnTo>
                    <a:lnTo>
                      <a:pt x="112" y="14"/>
                    </a:lnTo>
                    <a:lnTo>
                      <a:pt x="111" y="13"/>
                    </a:lnTo>
                    <a:lnTo>
                      <a:pt x="110" y="13"/>
                    </a:lnTo>
                    <a:lnTo>
                      <a:pt x="108" y="13"/>
                    </a:lnTo>
                    <a:lnTo>
                      <a:pt x="107" y="13"/>
                    </a:lnTo>
                    <a:lnTo>
                      <a:pt x="104" y="13"/>
                    </a:lnTo>
                    <a:lnTo>
                      <a:pt x="102" y="12"/>
                    </a:lnTo>
                    <a:lnTo>
                      <a:pt x="99" y="12"/>
                    </a:lnTo>
                    <a:lnTo>
                      <a:pt x="99" y="9"/>
                    </a:lnTo>
                    <a:lnTo>
                      <a:pt x="98" y="9"/>
                    </a:lnTo>
                    <a:lnTo>
                      <a:pt x="95" y="9"/>
                    </a:lnTo>
                    <a:lnTo>
                      <a:pt x="95" y="8"/>
                    </a:lnTo>
                    <a:lnTo>
                      <a:pt x="93" y="8"/>
                    </a:lnTo>
                    <a:lnTo>
                      <a:pt x="91" y="8"/>
                    </a:lnTo>
                    <a:lnTo>
                      <a:pt x="90" y="8"/>
                    </a:lnTo>
                    <a:lnTo>
                      <a:pt x="88" y="7"/>
                    </a:lnTo>
                    <a:lnTo>
                      <a:pt x="88" y="6"/>
                    </a:lnTo>
                    <a:lnTo>
                      <a:pt x="86" y="6"/>
                    </a:lnTo>
                    <a:lnTo>
                      <a:pt x="84" y="6"/>
                    </a:lnTo>
                    <a:lnTo>
                      <a:pt x="83" y="4"/>
                    </a:lnTo>
                    <a:lnTo>
                      <a:pt x="81" y="3"/>
                    </a:lnTo>
                    <a:lnTo>
                      <a:pt x="80" y="3"/>
                    </a:lnTo>
                    <a:lnTo>
                      <a:pt x="79" y="3"/>
                    </a:lnTo>
                    <a:lnTo>
                      <a:pt x="77" y="3"/>
                    </a:lnTo>
                    <a:lnTo>
                      <a:pt x="76" y="3"/>
                    </a:lnTo>
                    <a:lnTo>
                      <a:pt x="75" y="3"/>
                    </a:lnTo>
                    <a:lnTo>
                      <a:pt x="73" y="1"/>
                    </a:lnTo>
                    <a:lnTo>
                      <a:pt x="72" y="1"/>
                    </a:lnTo>
                    <a:lnTo>
                      <a:pt x="70" y="0"/>
                    </a:lnTo>
                    <a:lnTo>
                      <a:pt x="69" y="0"/>
                    </a:lnTo>
                    <a:lnTo>
                      <a:pt x="8" y="40"/>
                    </a:lnTo>
                    <a:lnTo>
                      <a:pt x="2" y="47"/>
                    </a:lnTo>
                    <a:lnTo>
                      <a:pt x="0" y="56"/>
                    </a:lnTo>
                    <a:lnTo>
                      <a:pt x="1" y="61"/>
                    </a:lnTo>
                  </a:path>
                </a:pathLst>
              </a:custGeom>
              <a:solidFill>
                <a:srgbClr val="919191"/>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4" name="Freeform 112">
                <a:extLst>
                  <a:ext uri="{FF2B5EF4-FFF2-40B4-BE49-F238E27FC236}">
                    <a16:creationId xmlns:a16="http://schemas.microsoft.com/office/drawing/2014/main" id="{95A1617A-159F-41C1-850E-EA9F8D88CAC2}"/>
                  </a:ext>
                </a:extLst>
              </p:cNvPr>
              <p:cNvSpPr>
                <a:spLocks/>
              </p:cNvSpPr>
              <p:nvPr/>
            </p:nvSpPr>
            <p:spPr bwMode="auto">
              <a:xfrm>
                <a:off x="1850" y="1881"/>
                <a:ext cx="99" cy="86"/>
              </a:xfrm>
              <a:custGeom>
                <a:avLst/>
                <a:gdLst>
                  <a:gd name="T0" fmla="*/ 98 w 99"/>
                  <a:gd name="T1" fmla="*/ 83 h 86"/>
                  <a:gd name="T2" fmla="*/ 98 w 99"/>
                  <a:gd name="T3" fmla="*/ 85 h 86"/>
                  <a:gd name="T4" fmla="*/ 0 w 99"/>
                  <a:gd name="T5" fmla="*/ 0 h 86"/>
                  <a:gd name="T6" fmla="*/ 98 w 99"/>
                  <a:gd name="T7" fmla="*/ 85 h 86"/>
                  <a:gd name="T8" fmla="*/ 98 w 99"/>
                  <a:gd name="T9" fmla="*/ 83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86">
                    <a:moveTo>
                      <a:pt x="98" y="83"/>
                    </a:moveTo>
                    <a:lnTo>
                      <a:pt x="98" y="85"/>
                    </a:lnTo>
                    <a:lnTo>
                      <a:pt x="0" y="0"/>
                    </a:lnTo>
                    <a:lnTo>
                      <a:pt x="98" y="85"/>
                    </a:lnTo>
                    <a:lnTo>
                      <a:pt x="98" y="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5" name="Freeform 113">
                <a:extLst>
                  <a:ext uri="{FF2B5EF4-FFF2-40B4-BE49-F238E27FC236}">
                    <a16:creationId xmlns:a16="http://schemas.microsoft.com/office/drawing/2014/main" id="{A9CAD499-756A-4EF3-9D18-47D8397E79B2}"/>
                  </a:ext>
                </a:extLst>
              </p:cNvPr>
              <p:cNvSpPr>
                <a:spLocks/>
              </p:cNvSpPr>
              <p:nvPr/>
            </p:nvSpPr>
            <p:spPr bwMode="auto">
              <a:xfrm>
                <a:off x="1952" y="1967"/>
                <a:ext cx="14" cy="12"/>
              </a:xfrm>
              <a:custGeom>
                <a:avLst/>
                <a:gdLst>
                  <a:gd name="T0" fmla="*/ 10 w 14"/>
                  <a:gd name="T1" fmla="*/ 4 h 12"/>
                  <a:gd name="T2" fmla="*/ 9 w 14"/>
                  <a:gd name="T3" fmla="*/ 4 h 12"/>
                  <a:gd name="T4" fmla="*/ 10 w 14"/>
                  <a:gd name="T5" fmla="*/ 0 h 12"/>
                  <a:gd name="T6" fmla="*/ 8 w 14"/>
                  <a:gd name="T7" fmla="*/ 0 h 12"/>
                  <a:gd name="T8" fmla="*/ 5 w 14"/>
                  <a:gd name="T9" fmla="*/ 0 h 12"/>
                  <a:gd name="T10" fmla="*/ 4 w 14"/>
                  <a:gd name="T11" fmla="*/ 0 h 12"/>
                  <a:gd name="T12" fmla="*/ 2 w 14"/>
                  <a:gd name="T13" fmla="*/ 3 h 12"/>
                  <a:gd name="T14" fmla="*/ 0 w 14"/>
                  <a:gd name="T15" fmla="*/ 11 h 12"/>
                  <a:gd name="T16" fmla="*/ 0 w 14"/>
                  <a:gd name="T17" fmla="*/ 3 h 12"/>
                  <a:gd name="T18" fmla="*/ 2 w 14"/>
                  <a:gd name="T19" fmla="*/ 0 h 12"/>
                  <a:gd name="T20" fmla="*/ 4 w 14"/>
                  <a:gd name="T21" fmla="*/ 0 h 12"/>
                  <a:gd name="T22" fmla="*/ 5 w 14"/>
                  <a:gd name="T23" fmla="*/ 0 h 12"/>
                  <a:gd name="T24" fmla="*/ 8 w 14"/>
                  <a:gd name="T25" fmla="*/ 0 h 12"/>
                  <a:gd name="T26" fmla="*/ 10 w 14"/>
                  <a:gd name="T27" fmla="*/ 0 h 12"/>
                  <a:gd name="T28" fmla="*/ 11 w 14"/>
                  <a:gd name="T29" fmla="*/ 0 h 12"/>
                  <a:gd name="T30" fmla="*/ 10 w 14"/>
                  <a:gd name="T31" fmla="*/ 4 h 12"/>
                  <a:gd name="T32" fmla="*/ 13 w 14"/>
                  <a:gd name="T33" fmla="*/ 5 h 12"/>
                  <a:gd name="T34" fmla="*/ 10 w 14"/>
                  <a:gd name="T35" fmla="*/ 4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12">
                    <a:moveTo>
                      <a:pt x="10" y="4"/>
                    </a:moveTo>
                    <a:lnTo>
                      <a:pt x="9" y="4"/>
                    </a:lnTo>
                    <a:lnTo>
                      <a:pt x="10" y="0"/>
                    </a:lnTo>
                    <a:lnTo>
                      <a:pt x="8" y="0"/>
                    </a:lnTo>
                    <a:lnTo>
                      <a:pt x="5" y="0"/>
                    </a:lnTo>
                    <a:lnTo>
                      <a:pt x="4" y="0"/>
                    </a:lnTo>
                    <a:lnTo>
                      <a:pt x="2" y="3"/>
                    </a:lnTo>
                    <a:lnTo>
                      <a:pt x="0" y="11"/>
                    </a:lnTo>
                    <a:lnTo>
                      <a:pt x="0" y="3"/>
                    </a:lnTo>
                    <a:lnTo>
                      <a:pt x="2" y="0"/>
                    </a:lnTo>
                    <a:lnTo>
                      <a:pt x="4" y="0"/>
                    </a:lnTo>
                    <a:lnTo>
                      <a:pt x="5" y="0"/>
                    </a:lnTo>
                    <a:lnTo>
                      <a:pt x="8" y="0"/>
                    </a:lnTo>
                    <a:lnTo>
                      <a:pt x="10" y="0"/>
                    </a:lnTo>
                    <a:lnTo>
                      <a:pt x="11" y="0"/>
                    </a:lnTo>
                    <a:lnTo>
                      <a:pt x="10" y="4"/>
                    </a:lnTo>
                    <a:lnTo>
                      <a:pt x="13" y="5"/>
                    </a:lnTo>
                    <a:lnTo>
                      <a:pt x="10" y="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6" name="Freeform 114">
                <a:extLst>
                  <a:ext uri="{FF2B5EF4-FFF2-40B4-BE49-F238E27FC236}">
                    <a16:creationId xmlns:a16="http://schemas.microsoft.com/office/drawing/2014/main" id="{43BC5C58-1ED4-4C60-8A99-3DA687673DD1}"/>
                  </a:ext>
                </a:extLst>
              </p:cNvPr>
              <p:cNvSpPr>
                <a:spLocks/>
              </p:cNvSpPr>
              <p:nvPr/>
            </p:nvSpPr>
            <p:spPr bwMode="auto">
              <a:xfrm>
                <a:off x="1961" y="1912"/>
                <a:ext cx="57" cy="56"/>
              </a:xfrm>
              <a:custGeom>
                <a:avLst/>
                <a:gdLst>
                  <a:gd name="T0" fmla="*/ 56 w 57"/>
                  <a:gd name="T1" fmla="*/ 0 h 56"/>
                  <a:gd name="T2" fmla="*/ 0 w 57"/>
                  <a:gd name="T3" fmla="*/ 55 h 56"/>
                  <a:gd name="T4" fmla="*/ 1 w 57"/>
                  <a:gd name="T5" fmla="*/ 55 h 56"/>
                  <a:gd name="T6" fmla="*/ 56 w 57"/>
                  <a:gd name="T7" fmla="*/ 1 h 56"/>
                  <a:gd name="T8" fmla="*/ 56 w 57"/>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56">
                    <a:moveTo>
                      <a:pt x="56" y="0"/>
                    </a:moveTo>
                    <a:lnTo>
                      <a:pt x="0" y="55"/>
                    </a:lnTo>
                    <a:lnTo>
                      <a:pt x="1" y="55"/>
                    </a:lnTo>
                    <a:lnTo>
                      <a:pt x="56" y="1"/>
                    </a:lnTo>
                    <a:lnTo>
                      <a:pt x="56"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7" name="Freeform 115">
                <a:extLst>
                  <a:ext uri="{FF2B5EF4-FFF2-40B4-BE49-F238E27FC236}">
                    <a16:creationId xmlns:a16="http://schemas.microsoft.com/office/drawing/2014/main" id="{1EEF30A2-1E1D-4DD8-88DF-F17BF733FCF0}"/>
                  </a:ext>
                </a:extLst>
              </p:cNvPr>
              <p:cNvSpPr>
                <a:spLocks/>
              </p:cNvSpPr>
              <p:nvPr/>
            </p:nvSpPr>
            <p:spPr bwMode="auto">
              <a:xfrm>
                <a:off x="2019" y="1910"/>
                <a:ext cx="14" cy="13"/>
              </a:xfrm>
              <a:custGeom>
                <a:avLst/>
                <a:gdLst>
                  <a:gd name="T0" fmla="*/ 0 w 14"/>
                  <a:gd name="T1" fmla="*/ 12 h 13"/>
                  <a:gd name="T2" fmla="*/ 13 w 14"/>
                  <a:gd name="T3" fmla="*/ 0 h 13"/>
                  <a:gd name="T4" fmla="*/ 0 w 14"/>
                  <a:gd name="T5" fmla="*/ 12 h 13"/>
                  <a:gd name="T6" fmla="*/ 0 60000 65536"/>
                  <a:gd name="T7" fmla="*/ 0 60000 65536"/>
                  <a:gd name="T8" fmla="*/ 0 60000 65536"/>
                </a:gdLst>
                <a:ahLst/>
                <a:cxnLst>
                  <a:cxn ang="T6">
                    <a:pos x="T0" y="T1"/>
                  </a:cxn>
                  <a:cxn ang="T7">
                    <a:pos x="T2" y="T3"/>
                  </a:cxn>
                  <a:cxn ang="T8">
                    <a:pos x="T4" y="T5"/>
                  </a:cxn>
                </a:cxnLst>
                <a:rect l="0" t="0" r="r" b="b"/>
                <a:pathLst>
                  <a:path w="14" h="13">
                    <a:moveTo>
                      <a:pt x="0" y="12"/>
                    </a:moveTo>
                    <a:lnTo>
                      <a:pt x="13" y="0"/>
                    </a:lnTo>
                    <a:lnTo>
                      <a:pt x="0"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8" name="Freeform 116">
                <a:extLst>
                  <a:ext uri="{FF2B5EF4-FFF2-40B4-BE49-F238E27FC236}">
                    <a16:creationId xmlns:a16="http://schemas.microsoft.com/office/drawing/2014/main" id="{DD481A66-F971-4454-8164-B8D85FC2CDED}"/>
                  </a:ext>
                </a:extLst>
              </p:cNvPr>
              <p:cNvSpPr>
                <a:spLocks/>
              </p:cNvSpPr>
              <p:nvPr/>
            </p:nvSpPr>
            <p:spPr bwMode="auto">
              <a:xfrm>
                <a:off x="1995" y="1883"/>
                <a:ext cx="53" cy="24"/>
              </a:xfrm>
              <a:custGeom>
                <a:avLst/>
                <a:gdLst>
                  <a:gd name="T0" fmla="*/ 52 w 53"/>
                  <a:gd name="T1" fmla="*/ 0 h 24"/>
                  <a:gd name="T2" fmla="*/ 0 w 53"/>
                  <a:gd name="T3" fmla="*/ 23 h 24"/>
                  <a:gd name="T4" fmla="*/ 52 w 53"/>
                  <a:gd name="T5" fmla="*/ 0 h 24"/>
                  <a:gd name="T6" fmla="*/ 0 60000 65536"/>
                  <a:gd name="T7" fmla="*/ 0 60000 65536"/>
                  <a:gd name="T8" fmla="*/ 0 60000 65536"/>
                </a:gdLst>
                <a:ahLst/>
                <a:cxnLst>
                  <a:cxn ang="T6">
                    <a:pos x="T0" y="T1"/>
                  </a:cxn>
                  <a:cxn ang="T7">
                    <a:pos x="T2" y="T3"/>
                  </a:cxn>
                  <a:cxn ang="T8">
                    <a:pos x="T4" y="T5"/>
                  </a:cxn>
                </a:cxnLst>
                <a:rect l="0" t="0" r="r" b="b"/>
                <a:pathLst>
                  <a:path w="53" h="24">
                    <a:moveTo>
                      <a:pt x="52" y="0"/>
                    </a:moveTo>
                    <a:lnTo>
                      <a:pt x="0" y="23"/>
                    </a:lnTo>
                    <a:lnTo>
                      <a:pt x="5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9" name="Freeform 117">
                <a:extLst>
                  <a:ext uri="{FF2B5EF4-FFF2-40B4-BE49-F238E27FC236}">
                    <a16:creationId xmlns:a16="http://schemas.microsoft.com/office/drawing/2014/main" id="{ED156B2D-619A-4976-B29A-F5268FCAB930}"/>
                  </a:ext>
                </a:extLst>
              </p:cNvPr>
              <p:cNvSpPr>
                <a:spLocks/>
              </p:cNvSpPr>
              <p:nvPr/>
            </p:nvSpPr>
            <p:spPr bwMode="auto">
              <a:xfrm>
                <a:off x="2015" y="1869"/>
                <a:ext cx="13" cy="14"/>
              </a:xfrm>
              <a:custGeom>
                <a:avLst/>
                <a:gdLst>
                  <a:gd name="T0" fmla="*/ 0 w 13"/>
                  <a:gd name="T1" fmla="*/ 0 h 14"/>
                  <a:gd name="T2" fmla="*/ 0 w 13"/>
                  <a:gd name="T3" fmla="*/ 0 h 14"/>
                  <a:gd name="T4" fmla="*/ 12 w 13"/>
                  <a:gd name="T5" fmla="*/ 13 h 14"/>
                  <a:gd name="T6" fmla="*/ 3 w 13"/>
                  <a:gd name="T7" fmla="*/ 0 h 14"/>
                  <a:gd name="T8" fmla="*/ 0 w 13"/>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4">
                    <a:moveTo>
                      <a:pt x="0" y="0"/>
                    </a:moveTo>
                    <a:lnTo>
                      <a:pt x="0" y="0"/>
                    </a:lnTo>
                    <a:lnTo>
                      <a:pt x="12" y="13"/>
                    </a:lnTo>
                    <a:lnTo>
                      <a:pt x="3"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0" name="Freeform 118">
                <a:extLst>
                  <a:ext uri="{FF2B5EF4-FFF2-40B4-BE49-F238E27FC236}">
                    <a16:creationId xmlns:a16="http://schemas.microsoft.com/office/drawing/2014/main" id="{C4246F42-8B16-4615-85CC-47E0BD200CE2}"/>
                  </a:ext>
                </a:extLst>
              </p:cNvPr>
              <p:cNvSpPr>
                <a:spLocks/>
              </p:cNvSpPr>
              <p:nvPr/>
            </p:nvSpPr>
            <p:spPr bwMode="auto">
              <a:xfrm>
                <a:off x="1967" y="1834"/>
                <a:ext cx="47" cy="31"/>
              </a:xfrm>
              <a:custGeom>
                <a:avLst/>
                <a:gdLst>
                  <a:gd name="T0" fmla="*/ 0 w 47"/>
                  <a:gd name="T1" fmla="*/ 0 h 31"/>
                  <a:gd name="T2" fmla="*/ 46 w 47"/>
                  <a:gd name="T3" fmla="*/ 30 h 31"/>
                  <a:gd name="T4" fmla="*/ 46 w 47"/>
                  <a:gd name="T5" fmla="*/ 28 h 31"/>
                  <a:gd name="T6" fmla="*/ 0 w 47"/>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31">
                    <a:moveTo>
                      <a:pt x="0" y="0"/>
                    </a:moveTo>
                    <a:lnTo>
                      <a:pt x="46" y="30"/>
                    </a:lnTo>
                    <a:lnTo>
                      <a:pt x="46" y="28"/>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1" name="Freeform 119">
                <a:extLst>
                  <a:ext uri="{FF2B5EF4-FFF2-40B4-BE49-F238E27FC236}">
                    <a16:creationId xmlns:a16="http://schemas.microsoft.com/office/drawing/2014/main" id="{F1DF9B60-65FC-4F68-8489-730120F25426}"/>
                  </a:ext>
                </a:extLst>
              </p:cNvPr>
              <p:cNvSpPr>
                <a:spLocks/>
              </p:cNvSpPr>
              <p:nvPr/>
            </p:nvSpPr>
            <p:spPr bwMode="auto">
              <a:xfrm>
                <a:off x="1918" y="1816"/>
                <a:ext cx="46" cy="20"/>
              </a:xfrm>
              <a:custGeom>
                <a:avLst/>
                <a:gdLst>
                  <a:gd name="T0" fmla="*/ 0 w 46"/>
                  <a:gd name="T1" fmla="*/ 0 h 20"/>
                  <a:gd name="T2" fmla="*/ 2 w 46"/>
                  <a:gd name="T3" fmla="*/ 2 h 20"/>
                  <a:gd name="T4" fmla="*/ 6 w 46"/>
                  <a:gd name="T5" fmla="*/ 3 h 20"/>
                  <a:gd name="T6" fmla="*/ 8 w 46"/>
                  <a:gd name="T7" fmla="*/ 3 h 20"/>
                  <a:gd name="T8" fmla="*/ 11 w 46"/>
                  <a:gd name="T9" fmla="*/ 5 h 20"/>
                  <a:gd name="T10" fmla="*/ 15 w 46"/>
                  <a:gd name="T11" fmla="*/ 5 h 20"/>
                  <a:gd name="T12" fmla="*/ 16 w 46"/>
                  <a:gd name="T13" fmla="*/ 7 h 20"/>
                  <a:gd name="T14" fmla="*/ 19 w 46"/>
                  <a:gd name="T15" fmla="*/ 8 h 20"/>
                  <a:gd name="T16" fmla="*/ 23 w 46"/>
                  <a:gd name="T17" fmla="*/ 11 h 20"/>
                  <a:gd name="T18" fmla="*/ 26 w 46"/>
                  <a:gd name="T19" fmla="*/ 11 h 20"/>
                  <a:gd name="T20" fmla="*/ 27 w 46"/>
                  <a:gd name="T21" fmla="*/ 13 h 20"/>
                  <a:gd name="T22" fmla="*/ 30 w 46"/>
                  <a:gd name="T23" fmla="*/ 14 h 20"/>
                  <a:gd name="T24" fmla="*/ 33 w 46"/>
                  <a:gd name="T25" fmla="*/ 14 h 20"/>
                  <a:gd name="T26" fmla="*/ 36 w 46"/>
                  <a:gd name="T27" fmla="*/ 16 h 20"/>
                  <a:gd name="T28" fmla="*/ 39 w 46"/>
                  <a:gd name="T29" fmla="*/ 16 h 20"/>
                  <a:gd name="T30" fmla="*/ 43 w 46"/>
                  <a:gd name="T31" fmla="*/ 18 h 20"/>
                  <a:gd name="T32" fmla="*/ 43 w 46"/>
                  <a:gd name="T33" fmla="*/ 18 h 20"/>
                  <a:gd name="T34" fmla="*/ 40 w 46"/>
                  <a:gd name="T35" fmla="*/ 17 h 20"/>
                  <a:gd name="T36" fmla="*/ 38 w 46"/>
                  <a:gd name="T37" fmla="*/ 16 h 20"/>
                  <a:gd name="T38" fmla="*/ 35 w 46"/>
                  <a:gd name="T39" fmla="*/ 15 h 20"/>
                  <a:gd name="T40" fmla="*/ 31 w 46"/>
                  <a:gd name="T41" fmla="*/ 14 h 20"/>
                  <a:gd name="T42" fmla="*/ 29 w 46"/>
                  <a:gd name="T43" fmla="*/ 13 h 20"/>
                  <a:gd name="T44" fmla="*/ 27 w 46"/>
                  <a:gd name="T45" fmla="*/ 12 h 20"/>
                  <a:gd name="T46" fmla="*/ 23 w 46"/>
                  <a:gd name="T47" fmla="*/ 11 h 20"/>
                  <a:gd name="T48" fmla="*/ 21 w 46"/>
                  <a:gd name="T49" fmla="*/ 9 h 20"/>
                  <a:gd name="T50" fmla="*/ 18 w 46"/>
                  <a:gd name="T51" fmla="*/ 7 h 20"/>
                  <a:gd name="T52" fmla="*/ 15 w 46"/>
                  <a:gd name="T53" fmla="*/ 5 h 20"/>
                  <a:gd name="T54" fmla="*/ 11 w 46"/>
                  <a:gd name="T55" fmla="*/ 3 h 20"/>
                  <a:gd name="T56" fmla="*/ 8 w 46"/>
                  <a:gd name="T57" fmla="*/ 3 h 20"/>
                  <a:gd name="T58" fmla="*/ 6 w 46"/>
                  <a:gd name="T59" fmla="*/ 2 h 20"/>
                  <a:gd name="T60" fmla="*/ 2 w 46"/>
                  <a:gd name="T61" fmla="*/ 2 h 20"/>
                  <a:gd name="T62" fmla="*/ 0 w 46"/>
                  <a:gd name="T63" fmla="*/ 0 h 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6" h="20">
                    <a:moveTo>
                      <a:pt x="0" y="0"/>
                    </a:moveTo>
                    <a:lnTo>
                      <a:pt x="0" y="0"/>
                    </a:lnTo>
                    <a:lnTo>
                      <a:pt x="2" y="1"/>
                    </a:lnTo>
                    <a:lnTo>
                      <a:pt x="2" y="2"/>
                    </a:lnTo>
                    <a:lnTo>
                      <a:pt x="4" y="2"/>
                    </a:lnTo>
                    <a:lnTo>
                      <a:pt x="6" y="3"/>
                    </a:lnTo>
                    <a:lnTo>
                      <a:pt x="8" y="3"/>
                    </a:lnTo>
                    <a:lnTo>
                      <a:pt x="10" y="3"/>
                    </a:lnTo>
                    <a:lnTo>
                      <a:pt x="11" y="5"/>
                    </a:lnTo>
                    <a:lnTo>
                      <a:pt x="12" y="5"/>
                    </a:lnTo>
                    <a:lnTo>
                      <a:pt x="15" y="5"/>
                    </a:lnTo>
                    <a:lnTo>
                      <a:pt x="15" y="7"/>
                    </a:lnTo>
                    <a:lnTo>
                      <a:pt x="16" y="7"/>
                    </a:lnTo>
                    <a:lnTo>
                      <a:pt x="18" y="8"/>
                    </a:lnTo>
                    <a:lnTo>
                      <a:pt x="19" y="8"/>
                    </a:lnTo>
                    <a:lnTo>
                      <a:pt x="20" y="9"/>
                    </a:lnTo>
                    <a:lnTo>
                      <a:pt x="23" y="11"/>
                    </a:lnTo>
                    <a:lnTo>
                      <a:pt x="26" y="11"/>
                    </a:lnTo>
                    <a:lnTo>
                      <a:pt x="26" y="13"/>
                    </a:lnTo>
                    <a:lnTo>
                      <a:pt x="27" y="13"/>
                    </a:lnTo>
                    <a:lnTo>
                      <a:pt x="29" y="13"/>
                    </a:lnTo>
                    <a:lnTo>
                      <a:pt x="30" y="14"/>
                    </a:lnTo>
                    <a:lnTo>
                      <a:pt x="31" y="14"/>
                    </a:lnTo>
                    <a:lnTo>
                      <a:pt x="33" y="14"/>
                    </a:lnTo>
                    <a:lnTo>
                      <a:pt x="35" y="15"/>
                    </a:lnTo>
                    <a:lnTo>
                      <a:pt x="36" y="16"/>
                    </a:lnTo>
                    <a:lnTo>
                      <a:pt x="38" y="16"/>
                    </a:lnTo>
                    <a:lnTo>
                      <a:pt x="39" y="16"/>
                    </a:lnTo>
                    <a:lnTo>
                      <a:pt x="40" y="18"/>
                    </a:lnTo>
                    <a:lnTo>
                      <a:pt x="43" y="18"/>
                    </a:lnTo>
                    <a:lnTo>
                      <a:pt x="45" y="19"/>
                    </a:lnTo>
                    <a:lnTo>
                      <a:pt x="43" y="18"/>
                    </a:lnTo>
                    <a:lnTo>
                      <a:pt x="43" y="17"/>
                    </a:lnTo>
                    <a:lnTo>
                      <a:pt x="40" y="17"/>
                    </a:lnTo>
                    <a:lnTo>
                      <a:pt x="39" y="16"/>
                    </a:lnTo>
                    <a:lnTo>
                      <a:pt x="38" y="16"/>
                    </a:lnTo>
                    <a:lnTo>
                      <a:pt x="36" y="15"/>
                    </a:lnTo>
                    <a:lnTo>
                      <a:pt x="35" y="15"/>
                    </a:lnTo>
                    <a:lnTo>
                      <a:pt x="33" y="14"/>
                    </a:lnTo>
                    <a:lnTo>
                      <a:pt x="31" y="14"/>
                    </a:lnTo>
                    <a:lnTo>
                      <a:pt x="30" y="14"/>
                    </a:lnTo>
                    <a:lnTo>
                      <a:pt x="29" y="13"/>
                    </a:lnTo>
                    <a:lnTo>
                      <a:pt x="27" y="13"/>
                    </a:lnTo>
                    <a:lnTo>
                      <a:pt x="27" y="12"/>
                    </a:lnTo>
                    <a:lnTo>
                      <a:pt x="26" y="11"/>
                    </a:lnTo>
                    <a:lnTo>
                      <a:pt x="23" y="11"/>
                    </a:lnTo>
                    <a:lnTo>
                      <a:pt x="23" y="9"/>
                    </a:lnTo>
                    <a:lnTo>
                      <a:pt x="21" y="9"/>
                    </a:lnTo>
                    <a:lnTo>
                      <a:pt x="19" y="8"/>
                    </a:lnTo>
                    <a:lnTo>
                      <a:pt x="18" y="7"/>
                    </a:lnTo>
                    <a:lnTo>
                      <a:pt x="17" y="7"/>
                    </a:lnTo>
                    <a:lnTo>
                      <a:pt x="15" y="5"/>
                    </a:lnTo>
                    <a:lnTo>
                      <a:pt x="12" y="5"/>
                    </a:lnTo>
                    <a:lnTo>
                      <a:pt x="11" y="3"/>
                    </a:lnTo>
                    <a:lnTo>
                      <a:pt x="10" y="3"/>
                    </a:lnTo>
                    <a:lnTo>
                      <a:pt x="8" y="3"/>
                    </a:lnTo>
                    <a:lnTo>
                      <a:pt x="6" y="3"/>
                    </a:lnTo>
                    <a:lnTo>
                      <a:pt x="6" y="2"/>
                    </a:lnTo>
                    <a:lnTo>
                      <a:pt x="5" y="2"/>
                    </a:lnTo>
                    <a:lnTo>
                      <a:pt x="2" y="2"/>
                    </a:lnTo>
                    <a:lnTo>
                      <a:pt x="2" y="1"/>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2" name="Freeform 120">
                <a:extLst>
                  <a:ext uri="{FF2B5EF4-FFF2-40B4-BE49-F238E27FC236}">
                    <a16:creationId xmlns:a16="http://schemas.microsoft.com/office/drawing/2014/main" id="{BBFC775B-67FA-44F0-82FB-3EBAB692CE09}"/>
                  </a:ext>
                </a:extLst>
              </p:cNvPr>
              <p:cNvSpPr>
                <a:spLocks/>
              </p:cNvSpPr>
              <p:nvPr/>
            </p:nvSpPr>
            <p:spPr bwMode="auto">
              <a:xfrm>
                <a:off x="1857" y="1815"/>
                <a:ext cx="59" cy="38"/>
              </a:xfrm>
              <a:custGeom>
                <a:avLst/>
                <a:gdLst>
                  <a:gd name="T0" fmla="*/ 1 w 59"/>
                  <a:gd name="T1" fmla="*/ 37 h 38"/>
                  <a:gd name="T2" fmla="*/ 0 w 59"/>
                  <a:gd name="T3" fmla="*/ 37 h 38"/>
                  <a:gd name="T4" fmla="*/ 58 w 59"/>
                  <a:gd name="T5" fmla="*/ 1 h 38"/>
                  <a:gd name="T6" fmla="*/ 57 w 59"/>
                  <a:gd name="T7" fmla="*/ 0 h 38"/>
                  <a:gd name="T8" fmla="*/ 0 w 59"/>
                  <a:gd name="T9" fmla="*/ 37 h 38"/>
                  <a:gd name="T10" fmla="*/ 1 w 59"/>
                  <a:gd name="T11" fmla="*/ 37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 h="38">
                    <a:moveTo>
                      <a:pt x="1" y="37"/>
                    </a:moveTo>
                    <a:lnTo>
                      <a:pt x="0" y="37"/>
                    </a:lnTo>
                    <a:lnTo>
                      <a:pt x="58" y="1"/>
                    </a:lnTo>
                    <a:lnTo>
                      <a:pt x="57" y="0"/>
                    </a:lnTo>
                    <a:lnTo>
                      <a:pt x="0" y="37"/>
                    </a:lnTo>
                    <a:lnTo>
                      <a:pt x="1" y="3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3" name="Freeform 121">
                <a:extLst>
                  <a:ext uri="{FF2B5EF4-FFF2-40B4-BE49-F238E27FC236}">
                    <a16:creationId xmlns:a16="http://schemas.microsoft.com/office/drawing/2014/main" id="{C1635F76-41E5-4ED0-94A4-169D7A1C2597}"/>
                  </a:ext>
                </a:extLst>
              </p:cNvPr>
              <p:cNvSpPr>
                <a:spLocks/>
              </p:cNvSpPr>
              <p:nvPr/>
            </p:nvSpPr>
            <p:spPr bwMode="auto">
              <a:xfrm>
                <a:off x="1851" y="1861"/>
                <a:ext cx="14" cy="13"/>
              </a:xfrm>
              <a:custGeom>
                <a:avLst/>
                <a:gdLst>
                  <a:gd name="T0" fmla="*/ 1 w 14"/>
                  <a:gd name="T1" fmla="*/ 12 h 13"/>
                  <a:gd name="T2" fmla="*/ 0 w 14"/>
                  <a:gd name="T3" fmla="*/ 12 h 13"/>
                  <a:gd name="T4" fmla="*/ 13 w 14"/>
                  <a:gd name="T5" fmla="*/ 0 h 13"/>
                  <a:gd name="T6" fmla="*/ 0 w 14"/>
                  <a:gd name="T7" fmla="*/ 10 h 13"/>
                  <a:gd name="T8" fmla="*/ 1 w 14"/>
                  <a:gd name="T9" fmla="*/ 12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3">
                    <a:moveTo>
                      <a:pt x="1" y="12"/>
                    </a:moveTo>
                    <a:lnTo>
                      <a:pt x="0" y="12"/>
                    </a:lnTo>
                    <a:lnTo>
                      <a:pt x="13" y="0"/>
                    </a:lnTo>
                    <a:lnTo>
                      <a:pt x="0" y="10"/>
                    </a:lnTo>
                    <a:lnTo>
                      <a:pt x="1"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4" name="Freeform 122">
                <a:extLst>
                  <a:ext uri="{FF2B5EF4-FFF2-40B4-BE49-F238E27FC236}">
                    <a16:creationId xmlns:a16="http://schemas.microsoft.com/office/drawing/2014/main" id="{1F7A1A99-EA31-44CE-83AB-63578A7AF54E}"/>
                  </a:ext>
                </a:extLst>
              </p:cNvPr>
              <p:cNvSpPr>
                <a:spLocks/>
              </p:cNvSpPr>
              <p:nvPr/>
            </p:nvSpPr>
            <p:spPr bwMode="auto">
              <a:xfrm>
                <a:off x="1846" y="1869"/>
                <a:ext cx="12" cy="14"/>
              </a:xfrm>
              <a:custGeom>
                <a:avLst/>
                <a:gdLst>
                  <a:gd name="T0" fmla="*/ 11 w 12"/>
                  <a:gd name="T1" fmla="*/ 12 h 14"/>
                  <a:gd name="T2" fmla="*/ 0 w 12"/>
                  <a:gd name="T3" fmla="*/ 1 h 14"/>
                  <a:gd name="T4" fmla="*/ 4 w 12"/>
                  <a:gd name="T5" fmla="*/ 0 h 14"/>
                  <a:gd name="T6" fmla="*/ 11 w 12"/>
                  <a:gd name="T7" fmla="*/ 12 h 14"/>
                  <a:gd name="T8" fmla="*/ 11 w 12"/>
                  <a:gd name="T9" fmla="*/ 13 h 14"/>
                  <a:gd name="T10" fmla="*/ 11 w 12"/>
                  <a:gd name="T11" fmla="*/ 12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4">
                    <a:moveTo>
                      <a:pt x="11" y="12"/>
                    </a:moveTo>
                    <a:lnTo>
                      <a:pt x="0" y="1"/>
                    </a:lnTo>
                    <a:lnTo>
                      <a:pt x="4" y="0"/>
                    </a:lnTo>
                    <a:lnTo>
                      <a:pt x="11" y="12"/>
                    </a:lnTo>
                    <a:lnTo>
                      <a:pt x="11" y="13"/>
                    </a:lnTo>
                    <a:lnTo>
                      <a:pt x="11"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5" name="Freeform 123">
                <a:extLst>
                  <a:ext uri="{FF2B5EF4-FFF2-40B4-BE49-F238E27FC236}">
                    <a16:creationId xmlns:a16="http://schemas.microsoft.com/office/drawing/2014/main" id="{50E023F9-5A8D-4F81-B100-508837BD66C8}"/>
                  </a:ext>
                </a:extLst>
              </p:cNvPr>
              <p:cNvSpPr>
                <a:spLocks/>
              </p:cNvSpPr>
              <p:nvPr/>
            </p:nvSpPr>
            <p:spPr bwMode="auto">
              <a:xfrm>
                <a:off x="1845" y="1876"/>
                <a:ext cx="12" cy="14"/>
              </a:xfrm>
              <a:custGeom>
                <a:avLst/>
                <a:gdLst>
                  <a:gd name="T0" fmla="*/ 0 w 12"/>
                  <a:gd name="T1" fmla="*/ 0 h 14"/>
                  <a:gd name="T2" fmla="*/ 11 w 12"/>
                  <a:gd name="T3" fmla="*/ 13 h 14"/>
                  <a:gd name="T4" fmla="*/ 0 w 12"/>
                  <a:gd name="T5" fmla="*/ 0 h 14"/>
                  <a:gd name="T6" fmla="*/ 0 60000 65536"/>
                  <a:gd name="T7" fmla="*/ 0 60000 65536"/>
                  <a:gd name="T8" fmla="*/ 0 60000 65536"/>
                </a:gdLst>
                <a:ahLst/>
                <a:cxnLst>
                  <a:cxn ang="T6">
                    <a:pos x="T0" y="T1"/>
                  </a:cxn>
                  <a:cxn ang="T7">
                    <a:pos x="T2" y="T3"/>
                  </a:cxn>
                  <a:cxn ang="T8">
                    <a:pos x="T4" y="T5"/>
                  </a:cxn>
                </a:cxnLst>
                <a:rect l="0" t="0" r="r" b="b"/>
                <a:pathLst>
                  <a:path w="12" h="14">
                    <a:moveTo>
                      <a:pt x="0" y="0"/>
                    </a:moveTo>
                    <a:lnTo>
                      <a:pt x="11" y="13"/>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6" name="Freeform 124">
                <a:extLst>
                  <a:ext uri="{FF2B5EF4-FFF2-40B4-BE49-F238E27FC236}">
                    <a16:creationId xmlns:a16="http://schemas.microsoft.com/office/drawing/2014/main" id="{634ADDAD-9919-4FC5-BB7F-09E39427586F}"/>
                  </a:ext>
                </a:extLst>
              </p:cNvPr>
              <p:cNvSpPr>
                <a:spLocks/>
              </p:cNvSpPr>
              <p:nvPr/>
            </p:nvSpPr>
            <p:spPr bwMode="auto">
              <a:xfrm>
                <a:off x="1848" y="1876"/>
                <a:ext cx="173" cy="92"/>
              </a:xfrm>
              <a:custGeom>
                <a:avLst/>
                <a:gdLst>
                  <a:gd name="T0" fmla="*/ 172 w 173"/>
                  <a:gd name="T1" fmla="*/ 31 h 92"/>
                  <a:gd name="T2" fmla="*/ 109 w 173"/>
                  <a:gd name="T3" fmla="*/ 84 h 92"/>
                  <a:gd name="T4" fmla="*/ 109 w 173"/>
                  <a:gd name="T5" fmla="*/ 85 h 92"/>
                  <a:gd name="T6" fmla="*/ 107 w 173"/>
                  <a:gd name="T7" fmla="*/ 85 h 92"/>
                  <a:gd name="T8" fmla="*/ 107 w 173"/>
                  <a:gd name="T9" fmla="*/ 84 h 92"/>
                  <a:gd name="T10" fmla="*/ 107 w 173"/>
                  <a:gd name="T11" fmla="*/ 85 h 92"/>
                  <a:gd name="T12" fmla="*/ 106 w 173"/>
                  <a:gd name="T13" fmla="*/ 85 h 92"/>
                  <a:gd name="T14" fmla="*/ 105 w 173"/>
                  <a:gd name="T15" fmla="*/ 85 h 92"/>
                  <a:gd name="T16" fmla="*/ 104 w 173"/>
                  <a:gd name="T17" fmla="*/ 85 h 92"/>
                  <a:gd name="T18" fmla="*/ 104 w 173"/>
                  <a:gd name="T19" fmla="*/ 85 h 92"/>
                  <a:gd name="T20" fmla="*/ 103 w 173"/>
                  <a:gd name="T21" fmla="*/ 84 h 92"/>
                  <a:gd name="T22" fmla="*/ 101 w 173"/>
                  <a:gd name="T23" fmla="*/ 84 h 92"/>
                  <a:gd name="T24" fmla="*/ 0 w 173"/>
                  <a:gd name="T25" fmla="*/ 0 h 92"/>
                  <a:gd name="T26" fmla="*/ 1 w 173"/>
                  <a:gd name="T27" fmla="*/ 4 h 92"/>
                  <a:gd name="T28" fmla="*/ 100 w 173"/>
                  <a:gd name="T29" fmla="*/ 89 h 92"/>
                  <a:gd name="T30" fmla="*/ 102 w 173"/>
                  <a:gd name="T31" fmla="*/ 89 h 92"/>
                  <a:gd name="T32" fmla="*/ 102 w 173"/>
                  <a:gd name="T33" fmla="*/ 90 h 92"/>
                  <a:gd name="T34" fmla="*/ 103 w 173"/>
                  <a:gd name="T35" fmla="*/ 90 h 92"/>
                  <a:gd name="T36" fmla="*/ 104 w 173"/>
                  <a:gd name="T37" fmla="*/ 90 h 92"/>
                  <a:gd name="T38" fmla="*/ 105 w 173"/>
                  <a:gd name="T39" fmla="*/ 90 h 92"/>
                  <a:gd name="T40" fmla="*/ 106 w 173"/>
                  <a:gd name="T41" fmla="*/ 91 h 92"/>
                  <a:gd name="T42" fmla="*/ 108 w 173"/>
                  <a:gd name="T43" fmla="*/ 89 h 92"/>
                  <a:gd name="T44" fmla="*/ 109 w 173"/>
                  <a:gd name="T45" fmla="*/ 89 h 92"/>
                  <a:gd name="T46" fmla="*/ 169 w 173"/>
                  <a:gd name="T47" fmla="*/ 36 h 92"/>
                  <a:gd name="T48" fmla="*/ 172 w 173"/>
                  <a:gd name="T49" fmla="*/ 31 h 92"/>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73" h="92">
                    <a:moveTo>
                      <a:pt x="172" y="31"/>
                    </a:moveTo>
                    <a:lnTo>
                      <a:pt x="109" y="84"/>
                    </a:lnTo>
                    <a:lnTo>
                      <a:pt x="109" y="85"/>
                    </a:lnTo>
                    <a:lnTo>
                      <a:pt x="107" y="85"/>
                    </a:lnTo>
                    <a:lnTo>
                      <a:pt x="107" y="84"/>
                    </a:lnTo>
                    <a:lnTo>
                      <a:pt x="107" y="85"/>
                    </a:lnTo>
                    <a:lnTo>
                      <a:pt x="106" y="85"/>
                    </a:lnTo>
                    <a:lnTo>
                      <a:pt x="105" y="85"/>
                    </a:lnTo>
                    <a:lnTo>
                      <a:pt x="104" y="85"/>
                    </a:lnTo>
                    <a:lnTo>
                      <a:pt x="103" y="84"/>
                    </a:lnTo>
                    <a:lnTo>
                      <a:pt x="101" y="84"/>
                    </a:lnTo>
                    <a:lnTo>
                      <a:pt x="0" y="0"/>
                    </a:lnTo>
                    <a:lnTo>
                      <a:pt x="1" y="4"/>
                    </a:lnTo>
                    <a:lnTo>
                      <a:pt x="100" y="89"/>
                    </a:lnTo>
                    <a:lnTo>
                      <a:pt x="102" y="89"/>
                    </a:lnTo>
                    <a:lnTo>
                      <a:pt x="102" y="90"/>
                    </a:lnTo>
                    <a:lnTo>
                      <a:pt x="103" y="90"/>
                    </a:lnTo>
                    <a:lnTo>
                      <a:pt x="104" y="90"/>
                    </a:lnTo>
                    <a:lnTo>
                      <a:pt x="105" y="90"/>
                    </a:lnTo>
                    <a:lnTo>
                      <a:pt x="106" y="91"/>
                    </a:lnTo>
                    <a:lnTo>
                      <a:pt x="108" y="89"/>
                    </a:lnTo>
                    <a:lnTo>
                      <a:pt x="109" y="89"/>
                    </a:lnTo>
                    <a:lnTo>
                      <a:pt x="169" y="36"/>
                    </a:lnTo>
                    <a:lnTo>
                      <a:pt x="172" y="3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7" name="Freeform 125">
                <a:extLst>
                  <a:ext uri="{FF2B5EF4-FFF2-40B4-BE49-F238E27FC236}">
                    <a16:creationId xmlns:a16="http://schemas.microsoft.com/office/drawing/2014/main" id="{063AF74B-B36B-434A-9815-7E7CFB3C160A}"/>
                  </a:ext>
                </a:extLst>
              </p:cNvPr>
              <p:cNvSpPr>
                <a:spLocks/>
              </p:cNvSpPr>
              <p:nvPr/>
            </p:nvSpPr>
            <p:spPr bwMode="auto">
              <a:xfrm>
                <a:off x="1962" y="1910"/>
                <a:ext cx="59" cy="52"/>
              </a:xfrm>
              <a:custGeom>
                <a:avLst/>
                <a:gdLst>
                  <a:gd name="T0" fmla="*/ 0 w 59"/>
                  <a:gd name="T1" fmla="*/ 51 h 52"/>
                  <a:gd name="T2" fmla="*/ 58 w 59"/>
                  <a:gd name="T3" fmla="*/ 0 h 52"/>
                  <a:gd name="T4" fmla="*/ 0 w 59"/>
                  <a:gd name="T5" fmla="*/ 51 h 52"/>
                  <a:gd name="T6" fmla="*/ 0 60000 65536"/>
                  <a:gd name="T7" fmla="*/ 0 60000 65536"/>
                  <a:gd name="T8" fmla="*/ 0 60000 65536"/>
                </a:gdLst>
                <a:ahLst/>
                <a:cxnLst>
                  <a:cxn ang="T6">
                    <a:pos x="T0" y="T1"/>
                  </a:cxn>
                  <a:cxn ang="T7">
                    <a:pos x="T2" y="T3"/>
                  </a:cxn>
                  <a:cxn ang="T8">
                    <a:pos x="T4" y="T5"/>
                  </a:cxn>
                </a:cxnLst>
                <a:rect l="0" t="0" r="r" b="b"/>
                <a:pathLst>
                  <a:path w="59" h="52">
                    <a:moveTo>
                      <a:pt x="0" y="51"/>
                    </a:moveTo>
                    <a:lnTo>
                      <a:pt x="58" y="0"/>
                    </a:lnTo>
                    <a:lnTo>
                      <a:pt x="0" y="5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8" name="Freeform 126">
                <a:extLst>
                  <a:ext uri="{FF2B5EF4-FFF2-40B4-BE49-F238E27FC236}">
                    <a16:creationId xmlns:a16="http://schemas.microsoft.com/office/drawing/2014/main" id="{C3DBCA41-269D-4386-B581-2C0D21C436B3}"/>
                  </a:ext>
                </a:extLst>
              </p:cNvPr>
              <p:cNvSpPr>
                <a:spLocks/>
              </p:cNvSpPr>
              <p:nvPr/>
            </p:nvSpPr>
            <p:spPr bwMode="auto">
              <a:xfrm>
                <a:off x="1951" y="1963"/>
                <a:ext cx="13" cy="15"/>
              </a:xfrm>
              <a:custGeom>
                <a:avLst/>
                <a:gdLst>
                  <a:gd name="T0" fmla="*/ 0 w 13"/>
                  <a:gd name="T1" fmla="*/ 12 h 15"/>
                  <a:gd name="T2" fmla="*/ 3 w 13"/>
                  <a:gd name="T3" fmla="*/ 4 h 15"/>
                  <a:gd name="T4" fmla="*/ 5 w 13"/>
                  <a:gd name="T5" fmla="*/ 4 h 15"/>
                  <a:gd name="T6" fmla="*/ 6 w 13"/>
                  <a:gd name="T7" fmla="*/ 0 h 15"/>
                  <a:gd name="T8" fmla="*/ 9 w 13"/>
                  <a:gd name="T9" fmla="*/ 0 h 15"/>
                  <a:gd name="T10" fmla="*/ 11 w 13"/>
                  <a:gd name="T11" fmla="*/ 0 h 15"/>
                  <a:gd name="T12" fmla="*/ 11 w 13"/>
                  <a:gd name="T13" fmla="*/ 4 h 15"/>
                  <a:gd name="T14" fmla="*/ 12 w 13"/>
                  <a:gd name="T15" fmla="*/ 14 h 15"/>
                  <a:gd name="T16" fmla="*/ 9 w 13"/>
                  <a:gd name="T17" fmla="*/ 14 h 15"/>
                  <a:gd name="T18" fmla="*/ 11 w 13"/>
                  <a:gd name="T19" fmla="*/ 4 h 15"/>
                  <a:gd name="T20" fmla="*/ 10 w 13"/>
                  <a:gd name="T21" fmla="*/ 4 h 15"/>
                  <a:gd name="T22" fmla="*/ 9 w 13"/>
                  <a:gd name="T23" fmla="*/ 0 h 15"/>
                  <a:gd name="T24" fmla="*/ 8 w 13"/>
                  <a:gd name="T25" fmla="*/ 4 h 15"/>
                  <a:gd name="T26" fmla="*/ 6 w 13"/>
                  <a:gd name="T27" fmla="*/ 4 h 15"/>
                  <a:gd name="T28" fmla="*/ 5 w 13"/>
                  <a:gd name="T29" fmla="*/ 4 h 15"/>
                  <a:gd name="T30" fmla="*/ 3 w 13"/>
                  <a:gd name="T31" fmla="*/ 4 h 15"/>
                  <a:gd name="T32" fmla="*/ 2 w 13"/>
                  <a:gd name="T33" fmla="*/ 12 h 15"/>
                  <a:gd name="T34" fmla="*/ 0 w 13"/>
                  <a:gd name="T35" fmla="*/ 12 h 1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3" h="15">
                    <a:moveTo>
                      <a:pt x="0" y="12"/>
                    </a:moveTo>
                    <a:lnTo>
                      <a:pt x="3" y="4"/>
                    </a:lnTo>
                    <a:lnTo>
                      <a:pt x="5" y="4"/>
                    </a:lnTo>
                    <a:lnTo>
                      <a:pt x="6" y="0"/>
                    </a:lnTo>
                    <a:lnTo>
                      <a:pt x="9" y="0"/>
                    </a:lnTo>
                    <a:lnTo>
                      <a:pt x="11" y="0"/>
                    </a:lnTo>
                    <a:lnTo>
                      <a:pt x="11" y="4"/>
                    </a:lnTo>
                    <a:lnTo>
                      <a:pt x="12" y="14"/>
                    </a:lnTo>
                    <a:lnTo>
                      <a:pt x="9" y="14"/>
                    </a:lnTo>
                    <a:lnTo>
                      <a:pt x="11" y="4"/>
                    </a:lnTo>
                    <a:lnTo>
                      <a:pt x="10" y="4"/>
                    </a:lnTo>
                    <a:lnTo>
                      <a:pt x="9" y="0"/>
                    </a:lnTo>
                    <a:lnTo>
                      <a:pt x="8" y="4"/>
                    </a:lnTo>
                    <a:lnTo>
                      <a:pt x="6" y="4"/>
                    </a:lnTo>
                    <a:lnTo>
                      <a:pt x="5" y="4"/>
                    </a:lnTo>
                    <a:lnTo>
                      <a:pt x="3" y="4"/>
                    </a:lnTo>
                    <a:lnTo>
                      <a:pt x="2" y="12"/>
                    </a:lnTo>
                    <a:lnTo>
                      <a:pt x="0"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89" name="Freeform 127">
                <a:extLst>
                  <a:ext uri="{FF2B5EF4-FFF2-40B4-BE49-F238E27FC236}">
                    <a16:creationId xmlns:a16="http://schemas.microsoft.com/office/drawing/2014/main" id="{A33CAB76-A8AD-4D90-9852-D1F2DE5902DB}"/>
                  </a:ext>
                </a:extLst>
              </p:cNvPr>
              <p:cNvSpPr>
                <a:spLocks/>
              </p:cNvSpPr>
              <p:nvPr/>
            </p:nvSpPr>
            <p:spPr bwMode="auto">
              <a:xfrm>
                <a:off x="1848" y="1876"/>
                <a:ext cx="102" cy="83"/>
              </a:xfrm>
              <a:custGeom>
                <a:avLst/>
                <a:gdLst>
                  <a:gd name="T0" fmla="*/ 0 w 102"/>
                  <a:gd name="T1" fmla="*/ 0 h 83"/>
                  <a:gd name="T2" fmla="*/ 0 w 102"/>
                  <a:gd name="T3" fmla="*/ 1 h 83"/>
                  <a:gd name="T4" fmla="*/ 100 w 102"/>
                  <a:gd name="T5" fmla="*/ 82 h 83"/>
                  <a:gd name="T6" fmla="*/ 101 w 102"/>
                  <a:gd name="T7" fmla="*/ 82 h 83"/>
                  <a:gd name="T8" fmla="*/ 0 w 102"/>
                  <a:gd name="T9" fmla="*/ 0 h 83"/>
                  <a:gd name="T10" fmla="*/ 0 w 102"/>
                  <a:gd name="T11" fmla="*/ 1 h 83"/>
                  <a:gd name="T12" fmla="*/ 0 w 102"/>
                  <a:gd name="T13" fmla="*/ 0 h 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2" h="83">
                    <a:moveTo>
                      <a:pt x="0" y="0"/>
                    </a:moveTo>
                    <a:lnTo>
                      <a:pt x="0" y="1"/>
                    </a:lnTo>
                    <a:lnTo>
                      <a:pt x="100" y="82"/>
                    </a:lnTo>
                    <a:lnTo>
                      <a:pt x="101" y="82"/>
                    </a:lnTo>
                    <a:lnTo>
                      <a:pt x="0" y="0"/>
                    </a:lnTo>
                    <a:lnTo>
                      <a:pt x="0" y="1"/>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0" name="Freeform 128">
                <a:extLst>
                  <a:ext uri="{FF2B5EF4-FFF2-40B4-BE49-F238E27FC236}">
                    <a16:creationId xmlns:a16="http://schemas.microsoft.com/office/drawing/2014/main" id="{6C1EDC86-A5E3-463A-AEE9-4BDBC6492BB9}"/>
                  </a:ext>
                </a:extLst>
              </p:cNvPr>
              <p:cNvSpPr>
                <a:spLocks/>
              </p:cNvSpPr>
              <p:nvPr/>
            </p:nvSpPr>
            <p:spPr bwMode="auto">
              <a:xfrm>
                <a:off x="1845" y="1876"/>
                <a:ext cx="12" cy="14"/>
              </a:xfrm>
              <a:custGeom>
                <a:avLst/>
                <a:gdLst>
                  <a:gd name="T0" fmla="*/ 0 w 12"/>
                  <a:gd name="T1" fmla="*/ 0 h 14"/>
                  <a:gd name="T2" fmla="*/ 11 w 12"/>
                  <a:gd name="T3" fmla="*/ 13 h 14"/>
                  <a:gd name="T4" fmla="*/ 0 w 12"/>
                  <a:gd name="T5" fmla="*/ 0 h 14"/>
                  <a:gd name="T6" fmla="*/ 0 60000 65536"/>
                  <a:gd name="T7" fmla="*/ 0 60000 65536"/>
                  <a:gd name="T8" fmla="*/ 0 60000 65536"/>
                </a:gdLst>
                <a:ahLst/>
                <a:cxnLst>
                  <a:cxn ang="T6">
                    <a:pos x="T0" y="T1"/>
                  </a:cxn>
                  <a:cxn ang="T7">
                    <a:pos x="T2" y="T3"/>
                  </a:cxn>
                  <a:cxn ang="T8">
                    <a:pos x="T4" y="T5"/>
                  </a:cxn>
                </a:cxnLst>
                <a:rect l="0" t="0" r="r" b="b"/>
                <a:pathLst>
                  <a:path w="12" h="14">
                    <a:moveTo>
                      <a:pt x="0" y="0"/>
                    </a:moveTo>
                    <a:lnTo>
                      <a:pt x="11" y="13"/>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1" name="Freeform 129">
                <a:extLst>
                  <a:ext uri="{FF2B5EF4-FFF2-40B4-BE49-F238E27FC236}">
                    <a16:creationId xmlns:a16="http://schemas.microsoft.com/office/drawing/2014/main" id="{474B7D79-EE71-48C5-A226-A2A5A18ECED3}"/>
                  </a:ext>
                </a:extLst>
              </p:cNvPr>
              <p:cNvSpPr>
                <a:spLocks/>
              </p:cNvSpPr>
              <p:nvPr/>
            </p:nvSpPr>
            <p:spPr bwMode="auto">
              <a:xfrm>
                <a:off x="1850" y="1881"/>
                <a:ext cx="99" cy="86"/>
              </a:xfrm>
              <a:custGeom>
                <a:avLst/>
                <a:gdLst>
                  <a:gd name="T0" fmla="*/ 98 w 99"/>
                  <a:gd name="T1" fmla="*/ 83 h 86"/>
                  <a:gd name="T2" fmla="*/ 0 w 99"/>
                  <a:gd name="T3" fmla="*/ 0 h 86"/>
                  <a:gd name="T4" fmla="*/ 98 w 99"/>
                  <a:gd name="T5" fmla="*/ 85 h 86"/>
                  <a:gd name="T6" fmla="*/ 98 w 99"/>
                  <a:gd name="T7" fmla="*/ 83 h 8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9" h="86">
                    <a:moveTo>
                      <a:pt x="98" y="83"/>
                    </a:moveTo>
                    <a:lnTo>
                      <a:pt x="0" y="0"/>
                    </a:lnTo>
                    <a:lnTo>
                      <a:pt x="98" y="85"/>
                    </a:lnTo>
                    <a:lnTo>
                      <a:pt x="98" y="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2" name="Freeform 130">
                <a:extLst>
                  <a:ext uri="{FF2B5EF4-FFF2-40B4-BE49-F238E27FC236}">
                    <a16:creationId xmlns:a16="http://schemas.microsoft.com/office/drawing/2014/main" id="{ED9F77C7-D2B4-4129-B9CB-BD74A8DA1B7A}"/>
                  </a:ext>
                </a:extLst>
              </p:cNvPr>
              <p:cNvSpPr>
                <a:spLocks/>
              </p:cNvSpPr>
              <p:nvPr/>
            </p:nvSpPr>
            <p:spPr bwMode="auto">
              <a:xfrm>
                <a:off x="1952" y="1967"/>
                <a:ext cx="14" cy="14"/>
              </a:xfrm>
              <a:custGeom>
                <a:avLst/>
                <a:gdLst>
                  <a:gd name="T0" fmla="*/ 9 w 14"/>
                  <a:gd name="T1" fmla="*/ 13 h 14"/>
                  <a:gd name="T2" fmla="*/ 10 w 14"/>
                  <a:gd name="T3" fmla="*/ 4 h 14"/>
                  <a:gd name="T4" fmla="*/ 9 w 14"/>
                  <a:gd name="T5" fmla="*/ 4 h 14"/>
                  <a:gd name="T6" fmla="*/ 10 w 14"/>
                  <a:gd name="T7" fmla="*/ 0 h 14"/>
                  <a:gd name="T8" fmla="*/ 8 w 14"/>
                  <a:gd name="T9" fmla="*/ 0 h 14"/>
                  <a:gd name="T10" fmla="*/ 5 w 14"/>
                  <a:gd name="T11" fmla="*/ 0 h 14"/>
                  <a:gd name="T12" fmla="*/ 4 w 14"/>
                  <a:gd name="T13" fmla="*/ 0 h 14"/>
                  <a:gd name="T14" fmla="*/ 2 w 14"/>
                  <a:gd name="T15" fmla="*/ 3 h 14"/>
                  <a:gd name="T16" fmla="*/ 0 w 14"/>
                  <a:gd name="T17" fmla="*/ 12 h 14"/>
                  <a:gd name="T18" fmla="*/ 0 w 14"/>
                  <a:gd name="T19" fmla="*/ 3 h 14"/>
                  <a:gd name="T20" fmla="*/ 2 w 14"/>
                  <a:gd name="T21" fmla="*/ 0 h 14"/>
                  <a:gd name="T22" fmla="*/ 4 w 14"/>
                  <a:gd name="T23" fmla="*/ 0 h 14"/>
                  <a:gd name="T24" fmla="*/ 5 w 14"/>
                  <a:gd name="T25" fmla="*/ 0 h 14"/>
                  <a:gd name="T26" fmla="*/ 8 w 14"/>
                  <a:gd name="T27" fmla="*/ 0 h 14"/>
                  <a:gd name="T28" fmla="*/ 10 w 14"/>
                  <a:gd name="T29" fmla="*/ 0 h 14"/>
                  <a:gd name="T30" fmla="*/ 11 w 14"/>
                  <a:gd name="T31" fmla="*/ 0 h 14"/>
                  <a:gd name="T32" fmla="*/ 10 w 14"/>
                  <a:gd name="T33" fmla="*/ 4 h 14"/>
                  <a:gd name="T34" fmla="*/ 13 w 14"/>
                  <a:gd name="T35" fmla="*/ 5 h 14"/>
                  <a:gd name="T36" fmla="*/ 9 w 14"/>
                  <a:gd name="T37" fmla="*/ 13 h 1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4" h="14">
                    <a:moveTo>
                      <a:pt x="9" y="13"/>
                    </a:moveTo>
                    <a:lnTo>
                      <a:pt x="10" y="4"/>
                    </a:lnTo>
                    <a:lnTo>
                      <a:pt x="9" y="4"/>
                    </a:lnTo>
                    <a:lnTo>
                      <a:pt x="10" y="0"/>
                    </a:lnTo>
                    <a:lnTo>
                      <a:pt x="8" y="0"/>
                    </a:lnTo>
                    <a:lnTo>
                      <a:pt x="5" y="0"/>
                    </a:lnTo>
                    <a:lnTo>
                      <a:pt x="4" y="0"/>
                    </a:lnTo>
                    <a:lnTo>
                      <a:pt x="2" y="3"/>
                    </a:lnTo>
                    <a:lnTo>
                      <a:pt x="0" y="12"/>
                    </a:lnTo>
                    <a:lnTo>
                      <a:pt x="0" y="3"/>
                    </a:lnTo>
                    <a:lnTo>
                      <a:pt x="2" y="0"/>
                    </a:lnTo>
                    <a:lnTo>
                      <a:pt x="4" y="0"/>
                    </a:lnTo>
                    <a:lnTo>
                      <a:pt x="5" y="0"/>
                    </a:lnTo>
                    <a:lnTo>
                      <a:pt x="8" y="0"/>
                    </a:lnTo>
                    <a:lnTo>
                      <a:pt x="10" y="0"/>
                    </a:lnTo>
                    <a:lnTo>
                      <a:pt x="11" y="0"/>
                    </a:lnTo>
                    <a:lnTo>
                      <a:pt x="10" y="4"/>
                    </a:lnTo>
                    <a:lnTo>
                      <a:pt x="13" y="5"/>
                    </a:lnTo>
                    <a:lnTo>
                      <a:pt x="9"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3" name="Freeform 131">
                <a:extLst>
                  <a:ext uri="{FF2B5EF4-FFF2-40B4-BE49-F238E27FC236}">
                    <a16:creationId xmlns:a16="http://schemas.microsoft.com/office/drawing/2014/main" id="{06279455-BC55-41F5-BC75-8B47006F2CD5}"/>
                  </a:ext>
                </a:extLst>
              </p:cNvPr>
              <p:cNvSpPr>
                <a:spLocks/>
              </p:cNvSpPr>
              <p:nvPr/>
            </p:nvSpPr>
            <p:spPr bwMode="auto">
              <a:xfrm>
                <a:off x="1962" y="1912"/>
                <a:ext cx="56" cy="56"/>
              </a:xfrm>
              <a:custGeom>
                <a:avLst/>
                <a:gdLst>
                  <a:gd name="T0" fmla="*/ 55 w 56"/>
                  <a:gd name="T1" fmla="*/ 0 h 56"/>
                  <a:gd name="T2" fmla="*/ 0 w 56"/>
                  <a:gd name="T3" fmla="*/ 53 h 56"/>
                  <a:gd name="T4" fmla="*/ 0 w 56"/>
                  <a:gd name="T5" fmla="*/ 55 h 56"/>
                  <a:gd name="T6" fmla="*/ 55 w 56"/>
                  <a:gd name="T7" fmla="*/ 1 h 56"/>
                  <a:gd name="T8" fmla="*/ 55 w 56"/>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6" h="56">
                    <a:moveTo>
                      <a:pt x="55" y="0"/>
                    </a:moveTo>
                    <a:lnTo>
                      <a:pt x="0" y="53"/>
                    </a:lnTo>
                    <a:lnTo>
                      <a:pt x="0" y="55"/>
                    </a:lnTo>
                    <a:lnTo>
                      <a:pt x="55" y="1"/>
                    </a:lnTo>
                    <a:lnTo>
                      <a:pt x="55"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4" name="Freeform 132">
                <a:extLst>
                  <a:ext uri="{FF2B5EF4-FFF2-40B4-BE49-F238E27FC236}">
                    <a16:creationId xmlns:a16="http://schemas.microsoft.com/office/drawing/2014/main" id="{7B1B2B39-4AD0-47E2-9D7F-2D54D76B96CD}"/>
                  </a:ext>
                </a:extLst>
              </p:cNvPr>
              <p:cNvSpPr>
                <a:spLocks/>
              </p:cNvSpPr>
              <p:nvPr/>
            </p:nvSpPr>
            <p:spPr bwMode="auto">
              <a:xfrm>
                <a:off x="2019" y="1898"/>
                <a:ext cx="14" cy="27"/>
              </a:xfrm>
              <a:custGeom>
                <a:avLst/>
                <a:gdLst>
                  <a:gd name="T0" fmla="*/ 0 w 14"/>
                  <a:gd name="T1" fmla="*/ 0 h 27"/>
                  <a:gd name="T2" fmla="*/ 13 w 14"/>
                  <a:gd name="T3" fmla="*/ 26 h 27"/>
                  <a:gd name="T4" fmla="*/ 0 w 14"/>
                  <a:gd name="T5" fmla="*/ 0 h 27"/>
                  <a:gd name="T6" fmla="*/ 0 60000 65536"/>
                  <a:gd name="T7" fmla="*/ 0 60000 65536"/>
                  <a:gd name="T8" fmla="*/ 0 60000 65536"/>
                </a:gdLst>
                <a:ahLst/>
                <a:cxnLst>
                  <a:cxn ang="T6">
                    <a:pos x="T0" y="T1"/>
                  </a:cxn>
                  <a:cxn ang="T7">
                    <a:pos x="T2" y="T3"/>
                  </a:cxn>
                  <a:cxn ang="T8">
                    <a:pos x="T4" y="T5"/>
                  </a:cxn>
                </a:cxnLst>
                <a:rect l="0" t="0" r="r" b="b"/>
                <a:pathLst>
                  <a:path w="14" h="27">
                    <a:moveTo>
                      <a:pt x="0" y="0"/>
                    </a:moveTo>
                    <a:lnTo>
                      <a:pt x="13" y="26"/>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5" name="Freeform 133">
                <a:extLst>
                  <a:ext uri="{FF2B5EF4-FFF2-40B4-BE49-F238E27FC236}">
                    <a16:creationId xmlns:a16="http://schemas.microsoft.com/office/drawing/2014/main" id="{F695F24E-9A49-471F-ACEF-2F5A227265FF}"/>
                  </a:ext>
                </a:extLst>
              </p:cNvPr>
              <p:cNvSpPr>
                <a:spLocks/>
              </p:cNvSpPr>
              <p:nvPr/>
            </p:nvSpPr>
            <p:spPr bwMode="auto">
              <a:xfrm>
                <a:off x="1851" y="1858"/>
                <a:ext cx="169" cy="76"/>
              </a:xfrm>
              <a:custGeom>
                <a:avLst/>
                <a:gdLst>
                  <a:gd name="T0" fmla="*/ 0 w 169"/>
                  <a:gd name="T1" fmla="*/ 8 h 76"/>
                  <a:gd name="T2" fmla="*/ 102 w 169"/>
                  <a:gd name="T3" fmla="*/ 73 h 76"/>
                  <a:gd name="T4" fmla="*/ 102 w 169"/>
                  <a:gd name="T5" fmla="*/ 75 h 76"/>
                  <a:gd name="T6" fmla="*/ 103 w 169"/>
                  <a:gd name="T7" fmla="*/ 75 h 76"/>
                  <a:gd name="T8" fmla="*/ 104 w 169"/>
                  <a:gd name="T9" fmla="*/ 75 h 76"/>
                  <a:gd name="T10" fmla="*/ 105 w 169"/>
                  <a:gd name="T11" fmla="*/ 75 h 76"/>
                  <a:gd name="T12" fmla="*/ 105 w 169"/>
                  <a:gd name="T13" fmla="*/ 74 h 76"/>
                  <a:gd name="T14" fmla="*/ 168 w 169"/>
                  <a:gd name="T15" fmla="*/ 20 h 76"/>
                  <a:gd name="T16" fmla="*/ 161 w 169"/>
                  <a:gd name="T17" fmla="*/ 8 h 76"/>
                  <a:gd name="T18" fmla="*/ 102 w 169"/>
                  <a:gd name="T19" fmla="*/ 56 h 76"/>
                  <a:gd name="T20" fmla="*/ 54 w 169"/>
                  <a:gd name="T21" fmla="*/ 19 h 76"/>
                  <a:gd name="T22" fmla="*/ 52 w 169"/>
                  <a:gd name="T23" fmla="*/ 19 h 76"/>
                  <a:gd name="T24" fmla="*/ 50 w 169"/>
                  <a:gd name="T25" fmla="*/ 19 h 76"/>
                  <a:gd name="T26" fmla="*/ 50 w 169"/>
                  <a:gd name="T27" fmla="*/ 18 h 76"/>
                  <a:gd name="T28" fmla="*/ 47 w 169"/>
                  <a:gd name="T29" fmla="*/ 18 h 76"/>
                  <a:gd name="T30" fmla="*/ 46 w 169"/>
                  <a:gd name="T31" fmla="*/ 17 h 76"/>
                  <a:gd name="T32" fmla="*/ 44 w 169"/>
                  <a:gd name="T33" fmla="*/ 15 h 76"/>
                  <a:gd name="T34" fmla="*/ 43 w 169"/>
                  <a:gd name="T35" fmla="*/ 15 h 76"/>
                  <a:gd name="T36" fmla="*/ 42 w 169"/>
                  <a:gd name="T37" fmla="*/ 15 h 76"/>
                  <a:gd name="T38" fmla="*/ 40 w 169"/>
                  <a:gd name="T39" fmla="*/ 15 h 76"/>
                  <a:gd name="T40" fmla="*/ 39 w 169"/>
                  <a:gd name="T41" fmla="*/ 14 h 76"/>
                  <a:gd name="T42" fmla="*/ 37 w 169"/>
                  <a:gd name="T43" fmla="*/ 14 h 76"/>
                  <a:gd name="T44" fmla="*/ 36 w 169"/>
                  <a:gd name="T45" fmla="*/ 14 h 76"/>
                  <a:gd name="T46" fmla="*/ 35 w 169"/>
                  <a:gd name="T47" fmla="*/ 12 h 76"/>
                  <a:gd name="T48" fmla="*/ 32 w 169"/>
                  <a:gd name="T49" fmla="*/ 12 h 76"/>
                  <a:gd name="T50" fmla="*/ 32 w 169"/>
                  <a:gd name="T51" fmla="*/ 11 h 76"/>
                  <a:gd name="T52" fmla="*/ 30 w 169"/>
                  <a:gd name="T53" fmla="*/ 11 h 76"/>
                  <a:gd name="T54" fmla="*/ 28 w 169"/>
                  <a:gd name="T55" fmla="*/ 9 h 76"/>
                  <a:gd name="T56" fmla="*/ 28 w 169"/>
                  <a:gd name="T57" fmla="*/ 9 h 76"/>
                  <a:gd name="T58" fmla="*/ 25 w 169"/>
                  <a:gd name="T59" fmla="*/ 8 h 76"/>
                  <a:gd name="T60" fmla="*/ 24 w 169"/>
                  <a:gd name="T61" fmla="*/ 8 h 76"/>
                  <a:gd name="T62" fmla="*/ 23 w 169"/>
                  <a:gd name="T63" fmla="*/ 8 h 76"/>
                  <a:gd name="T64" fmla="*/ 21 w 169"/>
                  <a:gd name="T65" fmla="*/ 6 h 76"/>
                  <a:gd name="T66" fmla="*/ 20 w 169"/>
                  <a:gd name="T67" fmla="*/ 6 h 76"/>
                  <a:gd name="T68" fmla="*/ 18 w 169"/>
                  <a:gd name="T69" fmla="*/ 5 h 76"/>
                  <a:gd name="T70" fmla="*/ 17 w 169"/>
                  <a:gd name="T71" fmla="*/ 4 h 76"/>
                  <a:gd name="T72" fmla="*/ 15 w 169"/>
                  <a:gd name="T73" fmla="*/ 4 h 76"/>
                  <a:gd name="T74" fmla="*/ 14 w 169"/>
                  <a:gd name="T75" fmla="*/ 3 h 76"/>
                  <a:gd name="T76" fmla="*/ 13 w 169"/>
                  <a:gd name="T77" fmla="*/ 2 h 76"/>
                  <a:gd name="T78" fmla="*/ 11 w 169"/>
                  <a:gd name="T79" fmla="*/ 2 h 76"/>
                  <a:gd name="T80" fmla="*/ 10 w 169"/>
                  <a:gd name="T81" fmla="*/ 1 h 76"/>
                  <a:gd name="T82" fmla="*/ 8 w 169"/>
                  <a:gd name="T83" fmla="*/ 1 h 76"/>
                  <a:gd name="T84" fmla="*/ 6 w 169"/>
                  <a:gd name="T85" fmla="*/ 0 h 76"/>
                  <a:gd name="T86" fmla="*/ 0 w 169"/>
                  <a:gd name="T87" fmla="*/ 8 h 7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69" h="76">
                    <a:moveTo>
                      <a:pt x="0" y="8"/>
                    </a:moveTo>
                    <a:lnTo>
                      <a:pt x="102" y="73"/>
                    </a:lnTo>
                    <a:lnTo>
                      <a:pt x="102" y="75"/>
                    </a:lnTo>
                    <a:lnTo>
                      <a:pt x="103" y="75"/>
                    </a:lnTo>
                    <a:lnTo>
                      <a:pt x="104" y="75"/>
                    </a:lnTo>
                    <a:lnTo>
                      <a:pt x="105" y="75"/>
                    </a:lnTo>
                    <a:lnTo>
                      <a:pt x="105" y="74"/>
                    </a:lnTo>
                    <a:lnTo>
                      <a:pt x="168" y="20"/>
                    </a:lnTo>
                    <a:lnTo>
                      <a:pt x="161" y="8"/>
                    </a:lnTo>
                    <a:lnTo>
                      <a:pt x="102" y="56"/>
                    </a:lnTo>
                    <a:lnTo>
                      <a:pt x="54" y="19"/>
                    </a:lnTo>
                    <a:lnTo>
                      <a:pt x="52" y="19"/>
                    </a:lnTo>
                    <a:lnTo>
                      <a:pt x="50" y="19"/>
                    </a:lnTo>
                    <a:lnTo>
                      <a:pt x="50" y="18"/>
                    </a:lnTo>
                    <a:lnTo>
                      <a:pt x="47" y="18"/>
                    </a:lnTo>
                    <a:lnTo>
                      <a:pt x="46" y="17"/>
                    </a:lnTo>
                    <a:lnTo>
                      <a:pt x="44" y="15"/>
                    </a:lnTo>
                    <a:lnTo>
                      <a:pt x="43" y="15"/>
                    </a:lnTo>
                    <a:lnTo>
                      <a:pt x="42" y="15"/>
                    </a:lnTo>
                    <a:lnTo>
                      <a:pt x="40" y="15"/>
                    </a:lnTo>
                    <a:lnTo>
                      <a:pt x="39" y="14"/>
                    </a:lnTo>
                    <a:lnTo>
                      <a:pt x="37" y="14"/>
                    </a:lnTo>
                    <a:lnTo>
                      <a:pt x="36" y="14"/>
                    </a:lnTo>
                    <a:lnTo>
                      <a:pt x="35" y="12"/>
                    </a:lnTo>
                    <a:lnTo>
                      <a:pt x="32" y="12"/>
                    </a:lnTo>
                    <a:lnTo>
                      <a:pt x="32" y="11"/>
                    </a:lnTo>
                    <a:lnTo>
                      <a:pt x="30" y="11"/>
                    </a:lnTo>
                    <a:lnTo>
                      <a:pt x="28" y="9"/>
                    </a:lnTo>
                    <a:lnTo>
                      <a:pt x="25" y="8"/>
                    </a:lnTo>
                    <a:lnTo>
                      <a:pt x="24" y="8"/>
                    </a:lnTo>
                    <a:lnTo>
                      <a:pt x="23" y="8"/>
                    </a:lnTo>
                    <a:lnTo>
                      <a:pt x="21" y="6"/>
                    </a:lnTo>
                    <a:lnTo>
                      <a:pt x="20" y="6"/>
                    </a:lnTo>
                    <a:lnTo>
                      <a:pt x="18" y="5"/>
                    </a:lnTo>
                    <a:lnTo>
                      <a:pt x="17" y="4"/>
                    </a:lnTo>
                    <a:lnTo>
                      <a:pt x="15" y="4"/>
                    </a:lnTo>
                    <a:lnTo>
                      <a:pt x="14" y="3"/>
                    </a:lnTo>
                    <a:lnTo>
                      <a:pt x="13" y="2"/>
                    </a:lnTo>
                    <a:lnTo>
                      <a:pt x="11" y="2"/>
                    </a:lnTo>
                    <a:lnTo>
                      <a:pt x="10" y="1"/>
                    </a:lnTo>
                    <a:lnTo>
                      <a:pt x="8" y="1"/>
                    </a:lnTo>
                    <a:lnTo>
                      <a:pt x="6" y="0"/>
                    </a:lnTo>
                    <a:lnTo>
                      <a:pt x="0" y="8"/>
                    </a:lnTo>
                  </a:path>
                </a:pathLst>
              </a:custGeom>
              <a:solidFill>
                <a:srgbClr val="CECECE"/>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6" name="Freeform 134">
                <a:extLst>
                  <a:ext uri="{FF2B5EF4-FFF2-40B4-BE49-F238E27FC236}">
                    <a16:creationId xmlns:a16="http://schemas.microsoft.com/office/drawing/2014/main" id="{1A0A8C09-0F9B-4EE7-BCE7-D641244EE3B0}"/>
                  </a:ext>
                </a:extLst>
              </p:cNvPr>
              <p:cNvSpPr>
                <a:spLocks/>
              </p:cNvSpPr>
              <p:nvPr/>
            </p:nvSpPr>
            <p:spPr bwMode="auto">
              <a:xfrm>
                <a:off x="1856" y="1817"/>
                <a:ext cx="158" cy="97"/>
              </a:xfrm>
              <a:custGeom>
                <a:avLst/>
                <a:gdLst>
                  <a:gd name="T0" fmla="*/ 97 w 158"/>
                  <a:gd name="T1" fmla="*/ 96 h 97"/>
                  <a:gd name="T2" fmla="*/ 46 w 158"/>
                  <a:gd name="T3" fmla="*/ 59 h 97"/>
                  <a:gd name="T4" fmla="*/ 43 w 158"/>
                  <a:gd name="T5" fmla="*/ 58 h 97"/>
                  <a:gd name="T6" fmla="*/ 40 w 158"/>
                  <a:gd name="T7" fmla="*/ 57 h 97"/>
                  <a:gd name="T8" fmla="*/ 38 w 158"/>
                  <a:gd name="T9" fmla="*/ 56 h 97"/>
                  <a:gd name="T10" fmla="*/ 34 w 158"/>
                  <a:gd name="T11" fmla="*/ 54 h 97"/>
                  <a:gd name="T12" fmla="*/ 31 w 158"/>
                  <a:gd name="T13" fmla="*/ 54 h 97"/>
                  <a:gd name="T14" fmla="*/ 27 w 158"/>
                  <a:gd name="T15" fmla="*/ 52 h 97"/>
                  <a:gd name="T16" fmla="*/ 24 w 158"/>
                  <a:gd name="T17" fmla="*/ 52 h 97"/>
                  <a:gd name="T18" fmla="*/ 22 w 158"/>
                  <a:gd name="T19" fmla="*/ 50 h 97"/>
                  <a:gd name="T20" fmla="*/ 20 w 158"/>
                  <a:gd name="T21" fmla="*/ 48 h 97"/>
                  <a:gd name="T22" fmla="*/ 16 w 158"/>
                  <a:gd name="T23" fmla="*/ 46 h 97"/>
                  <a:gd name="T24" fmla="*/ 12 w 158"/>
                  <a:gd name="T25" fmla="*/ 46 h 97"/>
                  <a:gd name="T26" fmla="*/ 10 w 158"/>
                  <a:gd name="T27" fmla="*/ 44 h 97"/>
                  <a:gd name="T28" fmla="*/ 7 w 158"/>
                  <a:gd name="T29" fmla="*/ 43 h 97"/>
                  <a:gd name="T30" fmla="*/ 3 w 158"/>
                  <a:gd name="T31" fmla="*/ 40 h 97"/>
                  <a:gd name="T32" fmla="*/ 0 w 158"/>
                  <a:gd name="T33" fmla="*/ 40 h 97"/>
                  <a:gd name="T34" fmla="*/ 62 w 158"/>
                  <a:gd name="T35" fmla="*/ 0 h 97"/>
                  <a:gd name="T36" fmla="*/ 65 w 158"/>
                  <a:gd name="T37" fmla="*/ 2 h 97"/>
                  <a:gd name="T38" fmla="*/ 69 w 158"/>
                  <a:gd name="T39" fmla="*/ 3 h 97"/>
                  <a:gd name="T40" fmla="*/ 71 w 158"/>
                  <a:gd name="T41" fmla="*/ 3 h 97"/>
                  <a:gd name="T42" fmla="*/ 74 w 158"/>
                  <a:gd name="T43" fmla="*/ 4 h 97"/>
                  <a:gd name="T44" fmla="*/ 76 w 158"/>
                  <a:gd name="T45" fmla="*/ 6 h 97"/>
                  <a:gd name="T46" fmla="*/ 79 w 158"/>
                  <a:gd name="T47" fmla="*/ 6 h 97"/>
                  <a:gd name="T48" fmla="*/ 82 w 158"/>
                  <a:gd name="T49" fmla="*/ 8 h 97"/>
                  <a:gd name="T50" fmla="*/ 85 w 158"/>
                  <a:gd name="T51" fmla="*/ 9 h 97"/>
                  <a:gd name="T52" fmla="*/ 88 w 158"/>
                  <a:gd name="T53" fmla="*/ 9 h 97"/>
                  <a:gd name="T54" fmla="*/ 92 w 158"/>
                  <a:gd name="T55" fmla="*/ 9 h 97"/>
                  <a:gd name="T56" fmla="*/ 95 w 158"/>
                  <a:gd name="T57" fmla="*/ 11 h 97"/>
                  <a:gd name="T58" fmla="*/ 97 w 158"/>
                  <a:gd name="T59" fmla="*/ 11 h 97"/>
                  <a:gd name="T60" fmla="*/ 101 w 158"/>
                  <a:gd name="T61" fmla="*/ 13 h 97"/>
                  <a:gd name="T62" fmla="*/ 103 w 158"/>
                  <a:gd name="T63" fmla="*/ 13 h 97"/>
                  <a:gd name="T64" fmla="*/ 106 w 158"/>
                  <a:gd name="T65" fmla="*/ 14 h 97"/>
                  <a:gd name="T66" fmla="*/ 157 w 158"/>
                  <a:gd name="T67" fmla="*/ 48 h 97"/>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58" h="97">
                    <a:moveTo>
                      <a:pt x="157" y="48"/>
                    </a:moveTo>
                    <a:lnTo>
                      <a:pt x="97" y="96"/>
                    </a:lnTo>
                    <a:lnTo>
                      <a:pt x="47" y="59"/>
                    </a:lnTo>
                    <a:lnTo>
                      <a:pt x="46" y="59"/>
                    </a:lnTo>
                    <a:lnTo>
                      <a:pt x="45" y="59"/>
                    </a:lnTo>
                    <a:lnTo>
                      <a:pt x="43" y="58"/>
                    </a:lnTo>
                    <a:lnTo>
                      <a:pt x="42" y="57"/>
                    </a:lnTo>
                    <a:lnTo>
                      <a:pt x="40" y="57"/>
                    </a:lnTo>
                    <a:lnTo>
                      <a:pt x="38" y="57"/>
                    </a:lnTo>
                    <a:lnTo>
                      <a:pt x="38" y="56"/>
                    </a:lnTo>
                    <a:lnTo>
                      <a:pt x="36" y="55"/>
                    </a:lnTo>
                    <a:lnTo>
                      <a:pt x="34" y="54"/>
                    </a:lnTo>
                    <a:lnTo>
                      <a:pt x="33" y="54"/>
                    </a:lnTo>
                    <a:lnTo>
                      <a:pt x="31" y="54"/>
                    </a:lnTo>
                    <a:lnTo>
                      <a:pt x="29" y="53"/>
                    </a:lnTo>
                    <a:lnTo>
                      <a:pt x="27" y="52"/>
                    </a:lnTo>
                    <a:lnTo>
                      <a:pt x="26" y="52"/>
                    </a:lnTo>
                    <a:lnTo>
                      <a:pt x="24" y="52"/>
                    </a:lnTo>
                    <a:lnTo>
                      <a:pt x="23" y="51"/>
                    </a:lnTo>
                    <a:lnTo>
                      <a:pt x="22" y="50"/>
                    </a:lnTo>
                    <a:lnTo>
                      <a:pt x="20" y="49"/>
                    </a:lnTo>
                    <a:lnTo>
                      <a:pt x="20" y="48"/>
                    </a:lnTo>
                    <a:lnTo>
                      <a:pt x="17" y="48"/>
                    </a:lnTo>
                    <a:lnTo>
                      <a:pt x="16" y="46"/>
                    </a:lnTo>
                    <a:lnTo>
                      <a:pt x="15" y="46"/>
                    </a:lnTo>
                    <a:lnTo>
                      <a:pt x="12" y="46"/>
                    </a:lnTo>
                    <a:lnTo>
                      <a:pt x="11" y="45"/>
                    </a:lnTo>
                    <a:lnTo>
                      <a:pt x="10" y="44"/>
                    </a:lnTo>
                    <a:lnTo>
                      <a:pt x="8" y="43"/>
                    </a:lnTo>
                    <a:lnTo>
                      <a:pt x="7" y="43"/>
                    </a:lnTo>
                    <a:lnTo>
                      <a:pt x="4" y="41"/>
                    </a:lnTo>
                    <a:lnTo>
                      <a:pt x="3" y="40"/>
                    </a:lnTo>
                    <a:lnTo>
                      <a:pt x="2" y="40"/>
                    </a:lnTo>
                    <a:lnTo>
                      <a:pt x="0" y="40"/>
                    </a:lnTo>
                    <a:lnTo>
                      <a:pt x="61" y="0"/>
                    </a:lnTo>
                    <a:lnTo>
                      <a:pt x="62" y="0"/>
                    </a:lnTo>
                    <a:lnTo>
                      <a:pt x="63" y="1"/>
                    </a:lnTo>
                    <a:lnTo>
                      <a:pt x="65" y="2"/>
                    </a:lnTo>
                    <a:lnTo>
                      <a:pt x="66" y="3"/>
                    </a:lnTo>
                    <a:lnTo>
                      <a:pt x="69" y="3"/>
                    </a:lnTo>
                    <a:lnTo>
                      <a:pt x="70" y="3"/>
                    </a:lnTo>
                    <a:lnTo>
                      <a:pt x="71" y="3"/>
                    </a:lnTo>
                    <a:lnTo>
                      <a:pt x="72" y="3"/>
                    </a:lnTo>
                    <a:lnTo>
                      <a:pt x="74" y="4"/>
                    </a:lnTo>
                    <a:lnTo>
                      <a:pt x="75" y="4"/>
                    </a:lnTo>
                    <a:lnTo>
                      <a:pt x="76" y="6"/>
                    </a:lnTo>
                    <a:lnTo>
                      <a:pt x="78" y="6"/>
                    </a:lnTo>
                    <a:lnTo>
                      <a:pt x="79" y="6"/>
                    </a:lnTo>
                    <a:lnTo>
                      <a:pt x="81" y="7"/>
                    </a:lnTo>
                    <a:lnTo>
                      <a:pt x="82" y="8"/>
                    </a:lnTo>
                    <a:lnTo>
                      <a:pt x="84" y="9"/>
                    </a:lnTo>
                    <a:lnTo>
                      <a:pt x="85" y="9"/>
                    </a:lnTo>
                    <a:lnTo>
                      <a:pt x="87" y="9"/>
                    </a:lnTo>
                    <a:lnTo>
                      <a:pt x="88" y="9"/>
                    </a:lnTo>
                    <a:lnTo>
                      <a:pt x="90" y="9"/>
                    </a:lnTo>
                    <a:lnTo>
                      <a:pt x="92" y="9"/>
                    </a:lnTo>
                    <a:lnTo>
                      <a:pt x="93" y="10"/>
                    </a:lnTo>
                    <a:lnTo>
                      <a:pt x="95" y="11"/>
                    </a:lnTo>
                    <a:lnTo>
                      <a:pt x="96" y="11"/>
                    </a:lnTo>
                    <a:lnTo>
                      <a:pt x="97" y="11"/>
                    </a:lnTo>
                    <a:lnTo>
                      <a:pt x="98" y="13"/>
                    </a:lnTo>
                    <a:lnTo>
                      <a:pt x="101" y="13"/>
                    </a:lnTo>
                    <a:lnTo>
                      <a:pt x="102" y="13"/>
                    </a:lnTo>
                    <a:lnTo>
                      <a:pt x="103" y="13"/>
                    </a:lnTo>
                    <a:lnTo>
                      <a:pt x="105" y="14"/>
                    </a:lnTo>
                    <a:lnTo>
                      <a:pt x="106" y="14"/>
                    </a:lnTo>
                    <a:lnTo>
                      <a:pt x="108" y="15"/>
                    </a:lnTo>
                    <a:lnTo>
                      <a:pt x="157" y="48"/>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7" name="Freeform 135">
                <a:extLst>
                  <a:ext uri="{FF2B5EF4-FFF2-40B4-BE49-F238E27FC236}">
                    <a16:creationId xmlns:a16="http://schemas.microsoft.com/office/drawing/2014/main" id="{E56CCE47-A6B8-49E8-8DAC-A5C62AEB2DC3}"/>
                  </a:ext>
                </a:extLst>
              </p:cNvPr>
              <p:cNvSpPr>
                <a:spLocks/>
              </p:cNvSpPr>
              <p:nvPr/>
            </p:nvSpPr>
            <p:spPr bwMode="auto">
              <a:xfrm>
                <a:off x="1850" y="1881"/>
                <a:ext cx="99" cy="86"/>
              </a:xfrm>
              <a:custGeom>
                <a:avLst/>
                <a:gdLst>
                  <a:gd name="T0" fmla="*/ 98 w 99"/>
                  <a:gd name="T1" fmla="*/ 83 h 86"/>
                  <a:gd name="T2" fmla="*/ 98 w 99"/>
                  <a:gd name="T3" fmla="*/ 85 h 86"/>
                  <a:gd name="T4" fmla="*/ 0 w 99"/>
                  <a:gd name="T5" fmla="*/ 0 h 86"/>
                  <a:gd name="T6" fmla="*/ 98 w 99"/>
                  <a:gd name="T7" fmla="*/ 85 h 86"/>
                  <a:gd name="T8" fmla="*/ 98 w 99"/>
                  <a:gd name="T9" fmla="*/ 83 h 8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99" h="86">
                    <a:moveTo>
                      <a:pt x="98" y="83"/>
                    </a:moveTo>
                    <a:lnTo>
                      <a:pt x="98" y="85"/>
                    </a:lnTo>
                    <a:lnTo>
                      <a:pt x="0" y="0"/>
                    </a:lnTo>
                    <a:lnTo>
                      <a:pt x="98" y="85"/>
                    </a:lnTo>
                    <a:lnTo>
                      <a:pt x="98" y="8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8" name="Freeform 136">
                <a:extLst>
                  <a:ext uri="{FF2B5EF4-FFF2-40B4-BE49-F238E27FC236}">
                    <a16:creationId xmlns:a16="http://schemas.microsoft.com/office/drawing/2014/main" id="{93B092C8-F0E7-4D30-B87F-1D2D9701A5BD}"/>
                  </a:ext>
                </a:extLst>
              </p:cNvPr>
              <p:cNvSpPr>
                <a:spLocks/>
              </p:cNvSpPr>
              <p:nvPr/>
            </p:nvSpPr>
            <p:spPr bwMode="auto">
              <a:xfrm>
                <a:off x="1952" y="1967"/>
                <a:ext cx="14" cy="12"/>
              </a:xfrm>
              <a:custGeom>
                <a:avLst/>
                <a:gdLst>
                  <a:gd name="T0" fmla="*/ 10 w 14"/>
                  <a:gd name="T1" fmla="*/ 4 h 12"/>
                  <a:gd name="T2" fmla="*/ 9 w 14"/>
                  <a:gd name="T3" fmla="*/ 4 h 12"/>
                  <a:gd name="T4" fmla="*/ 10 w 14"/>
                  <a:gd name="T5" fmla="*/ 0 h 12"/>
                  <a:gd name="T6" fmla="*/ 8 w 14"/>
                  <a:gd name="T7" fmla="*/ 0 h 12"/>
                  <a:gd name="T8" fmla="*/ 5 w 14"/>
                  <a:gd name="T9" fmla="*/ 0 h 12"/>
                  <a:gd name="T10" fmla="*/ 4 w 14"/>
                  <a:gd name="T11" fmla="*/ 0 h 12"/>
                  <a:gd name="T12" fmla="*/ 2 w 14"/>
                  <a:gd name="T13" fmla="*/ 3 h 12"/>
                  <a:gd name="T14" fmla="*/ 0 w 14"/>
                  <a:gd name="T15" fmla="*/ 11 h 12"/>
                  <a:gd name="T16" fmla="*/ 0 w 14"/>
                  <a:gd name="T17" fmla="*/ 3 h 12"/>
                  <a:gd name="T18" fmla="*/ 2 w 14"/>
                  <a:gd name="T19" fmla="*/ 0 h 12"/>
                  <a:gd name="T20" fmla="*/ 4 w 14"/>
                  <a:gd name="T21" fmla="*/ 0 h 12"/>
                  <a:gd name="T22" fmla="*/ 5 w 14"/>
                  <a:gd name="T23" fmla="*/ 0 h 12"/>
                  <a:gd name="T24" fmla="*/ 8 w 14"/>
                  <a:gd name="T25" fmla="*/ 0 h 12"/>
                  <a:gd name="T26" fmla="*/ 10 w 14"/>
                  <a:gd name="T27" fmla="*/ 0 h 12"/>
                  <a:gd name="T28" fmla="*/ 11 w 14"/>
                  <a:gd name="T29" fmla="*/ 0 h 12"/>
                  <a:gd name="T30" fmla="*/ 10 w 14"/>
                  <a:gd name="T31" fmla="*/ 4 h 12"/>
                  <a:gd name="T32" fmla="*/ 13 w 14"/>
                  <a:gd name="T33" fmla="*/ 5 h 12"/>
                  <a:gd name="T34" fmla="*/ 10 w 14"/>
                  <a:gd name="T35" fmla="*/ 4 h 1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12">
                    <a:moveTo>
                      <a:pt x="10" y="4"/>
                    </a:moveTo>
                    <a:lnTo>
                      <a:pt x="9" y="4"/>
                    </a:lnTo>
                    <a:lnTo>
                      <a:pt x="10" y="0"/>
                    </a:lnTo>
                    <a:lnTo>
                      <a:pt x="8" y="0"/>
                    </a:lnTo>
                    <a:lnTo>
                      <a:pt x="5" y="0"/>
                    </a:lnTo>
                    <a:lnTo>
                      <a:pt x="4" y="0"/>
                    </a:lnTo>
                    <a:lnTo>
                      <a:pt x="2" y="3"/>
                    </a:lnTo>
                    <a:lnTo>
                      <a:pt x="0" y="11"/>
                    </a:lnTo>
                    <a:lnTo>
                      <a:pt x="0" y="3"/>
                    </a:lnTo>
                    <a:lnTo>
                      <a:pt x="2" y="0"/>
                    </a:lnTo>
                    <a:lnTo>
                      <a:pt x="4" y="0"/>
                    </a:lnTo>
                    <a:lnTo>
                      <a:pt x="5" y="0"/>
                    </a:lnTo>
                    <a:lnTo>
                      <a:pt x="8" y="0"/>
                    </a:lnTo>
                    <a:lnTo>
                      <a:pt x="10" y="0"/>
                    </a:lnTo>
                    <a:lnTo>
                      <a:pt x="11" y="0"/>
                    </a:lnTo>
                    <a:lnTo>
                      <a:pt x="10" y="4"/>
                    </a:lnTo>
                    <a:lnTo>
                      <a:pt x="13" y="5"/>
                    </a:lnTo>
                    <a:lnTo>
                      <a:pt x="10" y="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99" name="Freeform 137">
                <a:extLst>
                  <a:ext uri="{FF2B5EF4-FFF2-40B4-BE49-F238E27FC236}">
                    <a16:creationId xmlns:a16="http://schemas.microsoft.com/office/drawing/2014/main" id="{7287EA73-D8CB-430B-BD2F-C2BDBC3D5421}"/>
                  </a:ext>
                </a:extLst>
              </p:cNvPr>
              <p:cNvSpPr>
                <a:spLocks/>
              </p:cNvSpPr>
              <p:nvPr/>
            </p:nvSpPr>
            <p:spPr bwMode="auto">
              <a:xfrm>
                <a:off x="1961" y="1912"/>
                <a:ext cx="57" cy="56"/>
              </a:xfrm>
              <a:custGeom>
                <a:avLst/>
                <a:gdLst>
                  <a:gd name="T0" fmla="*/ 56 w 57"/>
                  <a:gd name="T1" fmla="*/ 0 h 56"/>
                  <a:gd name="T2" fmla="*/ 0 w 57"/>
                  <a:gd name="T3" fmla="*/ 55 h 56"/>
                  <a:gd name="T4" fmla="*/ 1 w 57"/>
                  <a:gd name="T5" fmla="*/ 55 h 56"/>
                  <a:gd name="T6" fmla="*/ 56 w 57"/>
                  <a:gd name="T7" fmla="*/ 1 h 56"/>
                  <a:gd name="T8" fmla="*/ 56 w 57"/>
                  <a:gd name="T9" fmla="*/ 0 h 5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57" h="56">
                    <a:moveTo>
                      <a:pt x="56" y="0"/>
                    </a:moveTo>
                    <a:lnTo>
                      <a:pt x="0" y="55"/>
                    </a:lnTo>
                    <a:lnTo>
                      <a:pt x="1" y="55"/>
                    </a:lnTo>
                    <a:lnTo>
                      <a:pt x="56" y="1"/>
                    </a:lnTo>
                    <a:lnTo>
                      <a:pt x="56"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0" name="Freeform 138">
                <a:extLst>
                  <a:ext uri="{FF2B5EF4-FFF2-40B4-BE49-F238E27FC236}">
                    <a16:creationId xmlns:a16="http://schemas.microsoft.com/office/drawing/2014/main" id="{AEADEA2B-0FAD-4E4E-BD6E-9097994B5B41}"/>
                  </a:ext>
                </a:extLst>
              </p:cNvPr>
              <p:cNvSpPr>
                <a:spLocks/>
              </p:cNvSpPr>
              <p:nvPr/>
            </p:nvSpPr>
            <p:spPr bwMode="auto">
              <a:xfrm>
                <a:off x="2019" y="1910"/>
                <a:ext cx="14" cy="13"/>
              </a:xfrm>
              <a:custGeom>
                <a:avLst/>
                <a:gdLst>
                  <a:gd name="T0" fmla="*/ 0 w 14"/>
                  <a:gd name="T1" fmla="*/ 12 h 13"/>
                  <a:gd name="T2" fmla="*/ 13 w 14"/>
                  <a:gd name="T3" fmla="*/ 0 h 13"/>
                  <a:gd name="T4" fmla="*/ 0 w 14"/>
                  <a:gd name="T5" fmla="*/ 12 h 13"/>
                  <a:gd name="T6" fmla="*/ 0 60000 65536"/>
                  <a:gd name="T7" fmla="*/ 0 60000 65536"/>
                  <a:gd name="T8" fmla="*/ 0 60000 65536"/>
                </a:gdLst>
                <a:ahLst/>
                <a:cxnLst>
                  <a:cxn ang="T6">
                    <a:pos x="T0" y="T1"/>
                  </a:cxn>
                  <a:cxn ang="T7">
                    <a:pos x="T2" y="T3"/>
                  </a:cxn>
                  <a:cxn ang="T8">
                    <a:pos x="T4" y="T5"/>
                  </a:cxn>
                </a:cxnLst>
                <a:rect l="0" t="0" r="r" b="b"/>
                <a:pathLst>
                  <a:path w="14" h="13">
                    <a:moveTo>
                      <a:pt x="0" y="12"/>
                    </a:moveTo>
                    <a:lnTo>
                      <a:pt x="13" y="0"/>
                    </a:lnTo>
                    <a:lnTo>
                      <a:pt x="0"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1" name="Freeform 139">
                <a:extLst>
                  <a:ext uri="{FF2B5EF4-FFF2-40B4-BE49-F238E27FC236}">
                    <a16:creationId xmlns:a16="http://schemas.microsoft.com/office/drawing/2014/main" id="{E75B65D3-0D8E-4A48-9A07-52CA4DEDCF62}"/>
                  </a:ext>
                </a:extLst>
              </p:cNvPr>
              <p:cNvSpPr>
                <a:spLocks/>
              </p:cNvSpPr>
              <p:nvPr/>
            </p:nvSpPr>
            <p:spPr bwMode="auto">
              <a:xfrm>
                <a:off x="1995" y="1883"/>
                <a:ext cx="53" cy="24"/>
              </a:xfrm>
              <a:custGeom>
                <a:avLst/>
                <a:gdLst>
                  <a:gd name="T0" fmla="*/ 52 w 53"/>
                  <a:gd name="T1" fmla="*/ 0 h 24"/>
                  <a:gd name="T2" fmla="*/ 0 w 53"/>
                  <a:gd name="T3" fmla="*/ 23 h 24"/>
                  <a:gd name="T4" fmla="*/ 52 w 53"/>
                  <a:gd name="T5" fmla="*/ 0 h 24"/>
                  <a:gd name="T6" fmla="*/ 0 60000 65536"/>
                  <a:gd name="T7" fmla="*/ 0 60000 65536"/>
                  <a:gd name="T8" fmla="*/ 0 60000 65536"/>
                </a:gdLst>
                <a:ahLst/>
                <a:cxnLst>
                  <a:cxn ang="T6">
                    <a:pos x="T0" y="T1"/>
                  </a:cxn>
                  <a:cxn ang="T7">
                    <a:pos x="T2" y="T3"/>
                  </a:cxn>
                  <a:cxn ang="T8">
                    <a:pos x="T4" y="T5"/>
                  </a:cxn>
                </a:cxnLst>
                <a:rect l="0" t="0" r="r" b="b"/>
                <a:pathLst>
                  <a:path w="53" h="24">
                    <a:moveTo>
                      <a:pt x="52" y="0"/>
                    </a:moveTo>
                    <a:lnTo>
                      <a:pt x="0" y="23"/>
                    </a:lnTo>
                    <a:lnTo>
                      <a:pt x="5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2" name="Freeform 140">
                <a:extLst>
                  <a:ext uri="{FF2B5EF4-FFF2-40B4-BE49-F238E27FC236}">
                    <a16:creationId xmlns:a16="http://schemas.microsoft.com/office/drawing/2014/main" id="{CAD69F1E-F8B8-4EF6-803A-AFB88B47464F}"/>
                  </a:ext>
                </a:extLst>
              </p:cNvPr>
              <p:cNvSpPr>
                <a:spLocks/>
              </p:cNvSpPr>
              <p:nvPr/>
            </p:nvSpPr>
            <p:spPr bwMode="auto">
              <a:xfrm>
                <a:off x="2015" y="1869"/>
                <a:ext cx="13" cy="14"/>
              </a:xfrm>
              <a:custGeom>
                <a:avLst/>
                <a:gdLst>
                  <a:gd name="T0" fmla="*/ 0 w 13"/>
                  <a:gd name="T1" fmla="*/ 0 h 14"/>
                  <a:gd name="T2" fmla="*/ 0 w 13"/>
                  <a:gd name="T3" fmla="*/ 0 h 14"/>
                  <a:gd name="T4" fmla="*/ 12 w 13"/>
                  <a:gd name="T5" fmla="*/ 13 h 14"/>
                  <a:gd name="T6" fmla="*/ 3 w 13"/>
                  <a:gd name="T7" fmla="*/ 0 h 14"/>
                  <a:gd name="T8" fmla="*/ 0 w 13"/>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4">
                    <a:moveTo>
                      <a:pt x="0" y="0"/>
                    </a:moveTo>
                    <a:lnTo>
                      <a:pt x="0" y="0"/>
                    </a:lnTo>
                    <a:lnTo>
                      <a:pt x="12" y="13"/>
                    </a:lnTo>
                    <a:lnTo>
                      <a:pt x="3"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3" name="Freeform 141">
                <a:extLst>
                  <a:ext uri="{FF2B5EF4-FFF2-40B4-BE49-F238E27FC236}">
                    <a16:creationId xmlns:a16="http://schemas.microsoft.com/office/drawing/2014/main" id="{56081774-5FC0-4014-BDBE-81F3ED3155E9}"/>
                  </a:ext>
                </a:extLst>
              </p:cNvPr>
              <p:cNvSpPr>
                <a:spLocks/>
              </p:cNvSpPr>
              <p:nvPr/>
            </p:nvSpPr>
            <p:spPr bwMode="auto">
              <a:xfrm>
                <a:off x="1967" y="1834"/>
                <a:ext cx="47" cy="31"/>
              </a:xfrm>
              <a:custGeom>
                <a:avLst/>
                <a:gdLst>
                  <a:gd name="T0" fmla="*/ 0 w 47"/>
                  <a:gd name="T1" fmla="*/ 0 h 31"/>
                  <a:gd name="T2" fmla="*/ 46 w 47"/>
                  <a:gd name="T3" fmla="*/ 30 h 31"/>
                  <a:gd name="T4" fmla="*/ 46 w 47"/>
                  <a:gd name="T5" fmla="*/ 28 h 31"/>
                  <a:gd name="T6" fmla="*/ 0 w 47"/>
                  <a:gd name="T7" fmla="*/ 0 h 3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 h="31">
                    <a:moveTo>
                      <a:pt x="0" y="0"/>
                    </a:moveTo>
                    <a:lnTo>
                      <a:pt x="46" y="30"/>
                    </a:lnTo>
                    <a:lnTo>
                      <a:pt x="46" y="28"/>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4" name="Freeform 142">
                <a:extLst>
                  <a:ext uri="{FF2B5EF4-FFF2-40B4-BE49-F238E27FC236}">
                    <a16:creationId xmlns:a16="http://schemas.microsoft.com/office/drawing/2014/main" id="{52595008-ED7E-4D86-A255-5926717E4EF0}"/>
                  </a:ext>
                </a:extLst>
              </p:cNvPr>
              <p:cNvSpPr>
                <a:spLocks/>
              </p:cNvSpPr>
              <p:nvPr/>
            </p:nvSpPr>
            <p:spPr bwMode="auto">
              <a:xfrm>
                <a:off x="1918" y="1816"/>
                <a:ext cx="46" cy="20"/>
              </a:xfrm>
              <a:custGeom>
                <a:avLst/>
                <a:gdLst>
                  <a:gd name="T0" fmla="*/ 0 w 46"/>
                  <a:gd name="T1" fmla="*/ 0 h 20"/>
                  <a:gd name="T2" fmla="*/ 2 w 46"/>
                  <a:gd name="T3" fmla="*/ 2 h 20"/>
                  <a:gd name="T4" fmla="*/ 6 w 46"/>
                  <a:gd name="T5" fmla="*/ 3 h 20"/>
                  <a:gd name="T6" fmla="*/ 8 w 46"/>
                  <a:gd name="T7" fmla="*/ 3 h 20"/>
                  <a:gd name="T8" fmla="*/ 11 w 46"/>
                  <a:gd name="T9" fmla="*/ 5 h 20"/>
                  <a:gd name="T10" fmla="*/ 15 w 46"/>
                  <a:gd name="T11" fmla="*/ 5 h 20"/>
                  <a:gd name="T12" fmla="*/ 16 w 46"/>
                  <a:gd name="T13" fmla="*/ 7 h 20"/>
                  <a:gd name="T14" fmla="*/ 19 w 46"/>
                  <a:gd name="T15" fmla="*/ 8 h 20"/>
                  <a:gd name="T16" fmla="*/ 23 w 46"/>
                  <a:gd name="T17" fmla="*/ 11 h 20"/>
                  <a:gd name="T18" fmla="*/ 26 w 46"/>
                  <a:gd name="T19" fmla="*/ 11 h 20"/>
                  <a:gd name="T20" fmla="*/ 27 w 46"/>
                  <a:gd name="T21" fmla="*/ 13 h 20"/>
                  <a:gd name="T22" fmla="*/ 30 w 46"/>
                  <a:gd name="T23" fmla="*/ 14 h 20"/>
                  <a:gd name="T24" fmla="*/ 33 w 46"/>
                  <a:gd name="T25" fmla="*/ 14 h 20"/>
                  <a:gd name="T26" fmla="*/ 36 w 46"/>
                  <a:gd name="T27" fmla="*/ 16 h 20"/>
                  <a:gd name="T28" fmla="*/ 39 w 46"/>
                  <a:gd name="T29" fmla="*/ 16 h 20"/>
                  <a:gd name="T30" fmla="*/ 43 w 46"/>
                  <a:gd name="T31" fmla="*/ 18 h 20"/>
                  <a:gd name="T32" fmla="*/ 43 w 46"/>
                  <a:gd name="T33" fmla="*/ 18 h 20"/>
                  <a:gd name="T34" fmla="*/ 40 w 46"/>
                  <a:gd name="T35" fmla="*/ 17 h 20"/>
                  <a:gd name="T36" fmla="*/ 38 w 46"/>
                  <a:gd name="T37" fmla="*/ 16 h 20"/>
                  <a:gd name="T38" fmla="*/ 35 w 46"/>
                  <a:gd name="T39" fmla="*/ 15 h 20"/>
                  <a:gd name="T40" fmla="*/ 31 w 46"/>
                  <a:gd name="T41" fmla="*/ 14 h 20"/>
                  <a:gd name="T42" fmla="*/ 29 w 46"/>
                  <a:gd name="T43" fmla="*/ 13 h 20"/>
                  <a:gd name="T44" fmla="*/ 27 w 46"/>
                  <a:gd name="T45" fmla="*/ 12 h 20"/>
                  <a:gd name="T46" fmla="*/ 23 w 46"/>
                  <a:gd name="T47" fmla="*/ 11 h 20"/>
                  <a:gd name="T48" fmla="*/ 21 w 46"/>
                  <a:gd name="T49" fmla="*/ 9 h 20"/>
                  <a:gd name="T50" fmla="*/ 18 w 46"/>
                  <a:gd name="T51" fmla="*/ 7 h 20"/>
                  <a:gd name="T52" fmla="*/ 15 w 46"/>
                  <a:gd name="T53" fmla="*/ 5 h 20"/>
                  <a:gd name="T54" fmla="*/ 11 w 46"/>
                  <a:gd name="T55" fmla="*/ 3 h 20"/>
                  <a:gd name="T56" fmla="*/ 8 w 46"/>
                  <a:gd name="T57" fmla="*/ 3 h 20"/>
                  <a:gd name="T58" fmla="*/ 6 w 46"/>
                  <a:gd name="T59" fmla="*/ 2 h 20"/>
                  <a:gd name="T60" fmla="*/ 2 w 46"/>
                  <a:gd name="T61" fmla="*/ 2 h 20"/>
                  <a:gd name="T62" fmla="*/ 0 w 46"/>
                  <a:gd name="T63" fmla="*/ 0 h 2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46" h="20">
                    <a:moveTo>
                      <a:pt x="0" y="0"/>
                    </a:moveTo>
                    <a:lnTo>
                      <a:pt x="0" y="0"/>
                    </a:lnTo>
                    <a:lnTo>
                      <a:pt x="2" y="1"/>
                    </a:lnTo>
                    <a:lnTo>
                      <a:pt x="2" y="2"/>
                    </a:lnTo>
                    <a:lnTo>
                      <a:pt x="4" y="2"/>
                    </a:lnTo>
                    <a:lnTo>
                      <a:pt x="6" y="3"/>
                    </a:lnTo>
                    <a:lnTo>
                      <a:pt x="8" y="3"/>
                    </a:lnTo>
                    <a:lnTo>
                      <a:pt x="10" y="3"/>
                    </a:lnTo>
                    <a:lnTo>
                      <a:pt x="11" y="5"/>
                    </a:lnTo>
                    <a:lnTo>
                      <a:pt x="12" y="5"/>
                    </a:lnTo>
                    <a:lnTo>
                      <a:pt x="15" y="5"/>
                    </a:lnTo>
                    <a:lnTo>
                      <a:pt x="15" y="7"/>
                    </a:lnTo>
                    <a:lnTo>
                      <a:pt x="16" y="7"/>
                    </a:lnTo>
                    <a:lnTo>
                      <a:pt x="18" y="8"/>
                    </a:lnTo>
                    <a:lnTo>
                      <a:pt x="19" y="8"/>
                    </a:lnTo>
                    <a:lnTo>
                      <a:pt x="20" y="9"/>
                    </a:lnTo>
                    <a:lnTo>
                      <a:pt x="23" y="11"/>
                    </a:lnTo>
                    <a:lnTo>
                      <a:pt x="26" y="11"/>
                    </a:lnTo>
                    <a:lnTo>
                      <a:pt x="26" y="13"/>
                    </a:lnTo>
                    <a:lnTo>
                      <a:pt x="27" y="13"/>
                    </a:lnTo>
                    <a:lnTo>
                      <a:pt x="29" y="13"/>
                    </a:lnTo>
                    <a:lnTo>
                      <a:pt x="30" y="14"/>
                    </a:lnTo>
                    <a:lnTo>
                      <a:pt x="31" y="14"/>
                    </a:lnTo>
                    <a:lnTo>
                      <a:pt x="33" y="14"/>
                    </a:lnTo>
                    <a:lnTo>
                      <a:pt x="35" y="15"/>
                    </a:lnTo>
                    <a:lnTo>
                      <a:pt x="36" y="16"/>
                    </a:lnTo>
                    <a:lnTo>
                      <a:pt x="38" y="16"/>
                    </a:lnTo>
                    <a:lnTo>
                      <a:pt x="39" y="16"/>
                    </a:lnTo>
                    <a:lnTo>
                      <a:pt x="40" y="18"/>
                    </a:lnTo>
                    <a:lnTo>
                      <a:pt x="43" y="18"/>
                    </a:lnTo>
                    <a:lnTo>
                      <a:pt x="45" y="19"/>
                    </a:lnTo>
                    <a:lnTo>
                      <a:pt x="43" y="18"/>
                    </a:lnTo>
                    <a:lnTo>
                      <a:pt x="43" y="17"/>
                    </a:lnTo>
                    <a:lnTo>
                      <a:pt x="40" y="17"/>
                    </a:lnTo>
                    <a:lnTo>
                      <a:pt x="39" y="16"/>
                    </a:lnTo>
                    <a:lnTo>
                      <a:pt x="38" y="16"/>
                    </a:lnTo>
                    <a:lnTo>
                      <a:pt x="36" y="15"/>
                    </a:lnTo>
                    <a:lnTo>
                      <a:pt x="35" y="15"/>
                    </a:lnTo>
                    <a:lnTo>
                      <a:pt x="33" y="14"/>
                    </a:lnTo>
                    <a:lnTo>
                      <a:pt x="31" y="14"/>
                    </a:lnTo>
                    <a:lnTo>
                      <a:pt x="30" y="14"/>
                    </a:lnTo>
                    <a:lnTo>
                      <a:pt x="29" y="13"/>
                    </a:lnTo>
                    <a:lnTo>
                      <a:pt x="27" y="13"/>
                    </a:lnTo>
                    <a:lnTo>
                      <a:pt x="27" y="12"/>
                    </a:lnTo>
                    <a:lnTo>
                      <a:pt x="26" y="11"/>
                    </a:lnTo>
                    <a:lnTo>
                      <a:pt x="23" y="11"/>
                    </a:lnTo>
                    <a:lnTo>
                      <a:pt x="23" y="9"/>
                    </a:lnTo>
                    <a:lnTo>
                      <a:pt x="21" y="9"/>
                    </a:lnTo>
                    <a:lnTo>
                      <a:pt x="19" y="8"/>
                    </a:lnTo>
                    <a:lnTo>
                      <a:pt x="18" y="7"/>
                    </a:lnTo>
                    <a:lnTo>
                      <a:pt x="17" y="7"/>
                    </a:lnTo>
                    <a:lnTo>
                      <a:pt x="15" y="5"/>
                    </a:lnTo>
                    <a:lnTo>
                      <a:pt x="12" y="5"/>
                    </a:lnTo>
                    <a:lnTo>
                      <a:pt x="11" y="3"/>
                    </a:lnTo>
                    <a:lnTo>
                      <a:pt x="10" y="3"/>
                    </a:lnTo>
                    <a:lnTo>
                      <a:pt x="8" y="3"/>
                    </a:lnTo>
                    <a:lnTo>
                      <a:pt x="6" y="3"/>
                    </a:lnTo>
                    <a:lnTo>
                      <a:pt x="6" y="2"/>
                    </a:lnTo>
                    <a:lnTo>
                      <a:pt x="5" y="2"/>
                    </a:lnTo>
                    <a:lnTo>
                      <a:pt x="2" y="2"/>
                    </a:lnTo>
                    <a:lnTo>
                      <a:pt x="2" y="1"/>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5" name="Freeform 143">
                <a:extLst>
                  <a:ext uri="{FF2B5EF4-FFF2-40B4-BE49-F238E27FC236}">
                    <a16:creationId xmlns:a16="http://schemas.microsoft.com/office/drawing/2014/main" id="{5CD87C5A-4B74-447A-9C8D-4F2F109509EA}"/>
                  </a:ext>
                </a:extLst>
              </p:cNvPr>
              <p:cNvSpPr>
                <a:spLocks/>
              </p:cNvSpPr>
              <p:nvPr/>
            </p:nvSpPr>
            <p:spPr bwMode="auto">
              <a:xfrm>
                <a:off x="1857" y="1815"/>
                <a:ext cx="59" cy="38"/>
              </a:xfrm>
              <a:custGeom>
                <a:avLst/>
                <a:gdLst>
                  <a:gd name="T0" fmla="*/ 1 w 59"/>
                  <a:gd name="T1" fmla="*/ 37 h 38"/>
                  <a:gd name="T2" fmla="*/ 0 w 59"/>
                  <a:gd name="T3" fmla="*/ 37 h 38"/>
                  <a:gd name="T4" fmla="*/ 58 w 59"/>
                  <a:gd name="T5" fmla="*/ 1 h 38"/>
                  <a:gd name="T6" fmla="*/ 57 w 59"/>
                  <a:gd name="T7" fmla="*/ 0 h 38"/>
                  <a:gd name="T8" fmla="*/ 0 w 59"/>
                  <a:gd name="T9" fmla="*/ 37 h 38"/>
                  <a:gd name="T10" fmla="*/ 1 w 59"/>
                  <a:gd name="T11" fmla="*/ 37 h 3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9" h="38">
                    <a:moveTo>
                      <a:pt x="1" y="37"/>
                    </a:moveTo>
                    <a:lnTo>
                      <a:pt x="0" y="37"/>
                    </a:lnTo>
                    <a:lnTo>
                      <a:pt x="58" y="1"/>
                    </a:lnTo>
                    <a:lnTo>
                      <a:pt x="57" y="0"/>
                    </a:lnTo>
                    <a:lnTo>
                      <a:pt x="0" y="37"/>
                    </a:lnTo>
                    <a:lnTo>
                      <a:pt x="1" y="3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6" name="Freeform 144">
                <a:extLst>
                  <a:ext uri="{FF2B5EF4-FFF2-40B4-BE49-F238E27FC236}">
                    <a16:creationId xmlns:a16="http://schemas.microsoft.com/office/drawing/2014/main" id="{70EBDAF4-3AB3-407C-A258-51844E35F00D}"/>
                  </a:ext>
                </a:extLst>
              </p:cNvPr>
              <p:cNvSpPr>
                <a:spLocks/>
              </p:cNvSpPr>
              <p:nvPr/>
            </p:nvSpPr>
            <p:spPr bwMode="auto">
              <a:xfrm>
                <a:off x="1851" y="1861"/>
                <a:ext cx="14" cy="13"/>
              </a:xfrm>
              <a:custGeom>
                <a:avLst/>
                <a:gdLst>
                  <a:gd name="T0" fmla="*/ 1 w 14"/>
                  <a:gd name="T1" fmla="*/ 12 h 13"/>
                  <a:gd name="T2" fmla="*/ 0 w 14"/>
                  <a:gd name="T3" fmla="*/ 12 h 13"/>
                  <a:gd name="T4" fmla="*/ 13 w 14"/>
                  <a:gd name="T5" fmla="*/ 0 h 13"/>
                  <a:gd name="T6" fmla="*/ 0 w 14"/>
                  <a:gd name="T7" fmla="*/ 10 h 13"/>
                  <a:gd name="T8" fmla="*/ 1 w 14"/>
                  <a:gd name="T9" fmla="*/ 12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3">
                    <a:moveTo>
                      <a:pt x="1" y="12"/>
                    </a:moveTo>
                    <a:lnTo>
                      <a:pt x="0" y="12"/>
                    </a:lnTo>
                    <a:lnTo>
                      <a:pt x="13" y="0"/>
                    </a:lnTo>
                    <a:lnTo>
                      <a:pt x="0" y="10"/>
                    </a:lnTo>
                    <a:lnTo>
                      <a:pt x="1"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7" name="Freeform 145">
                <a:extLst>
                  <a:ext uri="{FF2B5EF4-FFF2-40B4-BE49-F238E27FC236}">
                    <a16:creationId xmlns:a16="http://schemas.microsoft.com/office/drawing/2014/main" id="{79CCA574-B21E-4089-8193-F855176C80BE}"/>
                  </a:ext>
                </a:extLst>
              </p:cNvPr>
              <p:cNvSpPr>
                <a:spLocks/>
              </p:cNvSpPr>
              <p:nvPr/>
            </p:nvSpPr>
            <p:spPr bwMode="auto">
              <a:xfrm>
                <a:off x="1846" y="1869"/>
                <a:ext cx="12" cy="14"/>
              </a:xfrm>
              <a:custGeom>
                <a:avLst/>
                <a:gdLst>
                  <a:gd name="T0" fmla="*/ 11 w 12"/>
                  <a:gd name="T1" fmla="*/ 12 h 14"/>
                  <a:gd name="T2" fmla="*/ 0 w 12"/>
                  <a:gd name="T3" fmla="*/ 1 h 14"/>
                  <a:gd name="T4" fmla="*/ 4 w 12"/>
                  <a:gd name="T5" fmla="*/ 0 h 14"/>
                  <a:gd name="T6" fmla="*/ 11 w 12"/>
                  <a:gd name="T7" fmla="*/ 12 h 14"/>
                  <a:gd name="T8" fmla="*/ 11 w 12"/>
                  <a:gd name="T9" fmla="*/ 13 h 14"/>
                  <a:gd name="T10" fmla="*/ 11 w 12"/>
                  <a:gd name="T11" fmla="*/ 12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4">
                    <a:moveTo>
                      <a:pt x="11" y="12"/>
                    </a:moveTo>
                    <a:lnTo>
                      <a:pt x="0" y="1"/>
                    </a:lnTo>
                    <a:lnTo>
                      <a:pt x="4" y="0"/>
                    </a:lnTo>
                    <a:lnTo>
                      <a:pt x="11" y="12"/>
                    </a:lnTo>
                    <a:lnTo>
                      <a:pt x="11" y="13"/>
                    </a:lnTo>
                    <a:lnTo>
                      <a:pt x="11"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8" name="Freeform 146">
                <a:extLst>
                  <a:ext uri="{FF2B5EF4-FFF2-40B4-BE49-F238E27FC236}">
                    <a16:creationId xmlns:a16="http://schemas.microsoft.com/office/drawing/2014/main" id="{2CE66640-C2E6-43B7-BEA0-12DC8823B2BA}"/>
                  </a:ext>
                </a:extLst>
              </p:cNvPr>
              <p:cNvSpPr>
                <a:spLocks/>
              </p:cNvSpPr>
              <p:nvPr/>
            </p:nvSpPr>
            <p:spPr bwMode="auto">
              <a:xfrm>
                <a:off x="1845" y="1876"/>
                <a:ext cx="12" cy="14"/>
              </a:xfrm>
              <a:custGeom>
                <a:avLst/>
                <a:gdLst>
                  <a:gd name="T0" fmla="*/ 0 w 12"/>
                  <a:gd name="T1" fmla="*/ 0 h 14"/>
                  <a:gd name="T2" fmla="*/ 11 w 12"/>
                  <a:gd name="T3" fmla="*/ 13 h 14"/>
                  <a:gd name="T4" fmla="*/ 0 w 12"/>
                  <a:gd name="T5" fmla="*/ 0 h 14"/>
                  <a:gd name="T6" fmla="*/ 0 60000 65536"/>
                  <a:gd name="T7" fmla="*/ 0 60000 65536"/>
                  <a:gd name="T8" fmla="*/ 0 60000 65536"/>
                </a:gdLst>
                <a:ahLst/>
                <a:cxnLst>
                  <a:cxn ang="T6">
                    <a:pos x="T0" y="T1"/>
                  </a:cxn>
                  <a:cxn ang="T7">
                    <a:pos x="T2" y="T3"/>
                  </a:cxn>
                  <a:cxn ang="T8">
                    <a:pos x="T4" y="T5"/>
                  </a:cxn>
                </a:cxnLst>
                <a:rect l="0" t="0" r="r" b="b"/>
                <a:pathLst>
                  <a:path w="12" h="14">
                    <a:moveTo>
                      <a:pt x="0" y="0"/>
                    </a:moveTo>
                    <a:lnTo>
                      <a:pt x="11" y="13"/>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09" name="Freeform 147">
                <a:extLst>
                  <a:ext uri="{FF2B5EF4-FFF2-40B4-BE49-F238E27FC236}">
                    <a16:creationId xmlns:a16="http://schemas.microsoft.com/office/drawing/2014/main" id="{1C0DA398-45A6-4172-B2E7-476844FB0C04}"/>
                  </a:ext>
                </a:extLst>
              </p:cNvPr>
              <p:cNvSpPr>
                <a:spLocks/>
              </p:cNvSpPr>
              <p:nvPr/>
            </p:nvSpPr>
            <p:spPr bwMode="auto">
              <a:xfrm>
                <a:off x="1871" y="1818"/>
                <a:ext cx="76" cy="49"/>
              </a:xfrm>
              <a:custGeom>
                <a:avLst/>
                <a:gdLst>
                  <a:gd name="T0" fmla="*/ 0 w 76"/>
                  <a:gd name="T1" fmla="*/ 37 h 49"/>
                  <a:gd name="T2" fmla="*/ 26 w 76"/>
                  <a:gd name="T3" fmla="*/ 48 h 49"/>
                  <a:gd name="T4" fmla="*/ 42 w 76"/>
                  <a:gd name="T5" fmla="*/ 37 h 49"/>
                  <a:gd name="T6" fmla="*/ 40 w 76"/>
                  <a:gd name="T7" fmla="*/ 37 h 49"/>
                  <a:gd name="T8" fmla="*/ 39 w 76"/>
                  <a:gd name="T9" fmla="*/ 36 h 49"/>
                  <a:gd name="T10" fmla="*/ 43 w 76"/>
                  <a:gd name="T11" fmla="*/ 37 h 49"/>
                  <a:gd name="T12" fmla="*/ 58 w 76"/>
                  <a:gd name="T13" fmla="*/ 27 h 49"/>
                  <a:gd name="T14" fmla="*/ 57 w 76"/>
                  <a:gd name="T15" fmla="*/ 27 h 49"/>
                  <a:gd name="T16" fmla="*/ 56 w 76"/>
                  <a:gd name="T17" fmla="*/ 24 h 49"/>
                  <a:gd name="T18" fmla="*/ 60 w 76"/>
                  <a:gd name="T19" fmla="*/ 26 h 49"/>
                  <a:gd name="T20" fmla="*/ 75 w 76"/>
                  <a:gd name="T21" fmla="*/ 16 h 49"/>
                  <a:gd name="T22" fmla="*/ 73 w 76"/>
                  <a:gd name="T23" fmla="*/ 14 h 49"/>
                  <a:gd name="T24" fmla="*/ 73 w 76"/>
                  <a:gd name="T25" fmla="*/ 13 h 49"/>
                  <a:gd name="T26" fmla="*/ 57 w 76"/>
                  <a:gd name="T27" fmla="*/ 7 h 49"/>
                  <a:gd name="T28" fmla="*/ 49 w 76"/>
                  <a:gd name="T29" fmla="*/ 0 h 49"/>
                  <a:gd name="T30" fmla="*/ 36 w 76"/>
                  <a:gd name="T31" fmla="*/ 8 h 49"/>
                  <a:gd name="T32" fmla="*/ 34 w 76"/>
                  <a:gd name="T33" fmla="*/ 12 h 49"/>
                  <a:gd name="T34" fmla="*/ 32 w 76"/>
                  <a:gd name="T35" fmla="*/ 12 h 49"/>
                  <a:gd name="T36" fmla="*/ 18 w 76"/>
                  <a:gd name="T37" fmla="*/ 19 h 49"/>
                  <a:gd name="T38" fmla="*/ 18 w 76"/>
                  <a:gd name="T39" fmla="*/ 22 h 49"/>
                  <a:gd name="T40" fmla="*/ 16 w 76"/>
                  <a:gd name="T41" fmla="*/ 22 h 49"/>
                  <a:gd name="T42" fmla="*/ 2 w 76"/>
                  <a:gd name="T43" fmla="*/ 30 h 49"/>
                  <a:gd name="T44" fmla="*/ 0 w 76"/>
                  <a:gd name="T45" fmla="*/ 36 h 49"/>
                  <a:gd name="T46" fmla="*/ 0 w 76"/>
                  <a:gd name="T47" fmla="*/ 37 h 49"/>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76" h="49">
                    <a:moveTo>
                      <a:pt x="0" y="37"/>
                    </a:moveTo>
                    <a:lnTo>
                      <a:pt x="26" y="48"/>
                    </a:lnTo>
                    <a:lnTo>
                      <a:pt x="42" y="37"/>
                    </a:lnTo>
                    <a:lnTo>
                      <a:pt x="40" y="37"/>
                    </a:lnTo>
                    <a:lnTo>
                      <a:pt x="39" y="36"/>
                    </a:lnTo>
                    <a:lnTo>
                      <a:pt x="43" y="37"/>
                    </a:lnTo>
                    <a:lnTo>
                      <a:pt x="58" y="27"/>
                    </a:lnTo>
                    <a:lnTo>
                      <a:pt x="57" y="27"/>
                    </a:lnTo>
                    <a:lnTo>
                      <a:pt x="56" y="24"/>
                    </a:lnTo>
                    <a:lnTo>
                      <a:pt x="60" y="26"/>
                    </a:lnTo>
                    <a:lnTo>
                      <a:pt x="75" y="16"/>
                    </a:lnTo>
                    <a:lnTo>
                      <a:pt x="73" y="14"/>
                    </a:lnTo>
                    <a:lnTo>
                      <a:pt x="73" y="13"/>
                    </a:lnTo>
                    <a:lnTo>
                      <a:pt x="57" y="7"/>
                    </a:lnTo>
                    <a:lnTo>
                      <a:pt x="49" y="0"/>
                    </a:lnTo>
                    <a:lnTo>
                      <a:pt x="36" y="8"/>
                    </a:lnTo>
                    <a:lnTo>
                      <a:pt x="34" y="12"/>
                    </a:lnTo>
                    <a:lnTo>
                      <a:pt x="32" y="12"/>
                    </a:lnTo>
                    <a:lnTo>
                      <a:pt x="18" y="19"/>
                    </a:lnTo>
                    <a:lnTo>
                      <a:pt x="18" y="22"/>
                    </a:lnTo>
                    <a:lnTo>
                      <a:pt x="16" y="22"/>
                    </a:lnTo>
                    <a:lnTo>
                      <a:pt x="2" y="30"/>
                    </a:lnTo>
                    <a:lnTo>
                      <a:pt x="0" y="36"/>
                    </a:lnTo>
                    <a:lnTo>
                      <a:pt x="0" y="3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0" name="Freeform 148">
                <a:extLst>
                  <a:ext uri="{FF2B5EF4-FFF2-40B4-BE49-F238E27FC236}">
                    <a16:creationId xmlns:a16="http://schemas.microsoft.com/office/drawing/2014/main" id="{DA2642E6-BE08-4492-A728-84C87C81E0B7}"/>
                  </a:ext>
                </a:extLst>
              </p:cNvPr>
              <p:cNvSpPr>
                <a:spLocks/>
              </p:cNvSpPr>
              <p:nvPr/>
            </p:nvSpPr>
            <p:spPr bwMode="auto">
              <a:xfrm>
                <a:off x="1869" y="1860"/>
                <a:ext cx="26" cy="17"/>
              </a:xfrm>
              <a:custGeom>
                <a:avLst/>
                <a:gdLst>
                  <a:gd name="T0" fmla="*/ 24 w 26"/>
                  <a:gd name="T1" fmla="*/ 15 h 17"/>
                  <a:gd name="T2" fmla="*/ 25 w 26"/>
                  <a:gd name="T3" fmla="*/ 16 h 17"/>
                  <a:gd name="T4" fmla="*/ 0 w 26"/>
                  <a:gd name="T5" fmla="*/ 0 h 17"/>
                  <a:gd name="T6" fmla="*/ 0 w 26"/>
                  <a:gd name="T7" fmla="*/ 2 h 17"/>
                  <a:gd name="T8" fmla="*/ 25 w 26"/>
                  <a:gd name="T9" fmla="*/ 16 h 17"/>
                  <a:gd name="T10" fmla="*/ 24 w 26"/>
                  <a:gd name="T11" fmla="*/ 15 h 17"/>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6" h="17">
                    <a:moveTo>
                      <a:pt x="24" y="15"/>
                    </a:moveTo>
                    <a:lnTo>
                      <a:pt x="25" y="16"/>
                    </a:lnTo>
                    <a:lnTo>
                      <a:pt x="0" y="0"/>
                    </a:lnTo>
                    <a:lnTo>
                      <a:pt x="0" y="2"/>
                    </a:lnTo>
                    <a:lnTo>
                      <a:pt x="25" y="16"/>
                    </a:lnTo>
                    <a:lnTo>
                      <a:pt x="24" y="1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1" name="Freeform 149">
                <a:extLst>
                  <a:ext uri="{FF2B5EF4-FFF2-40B4-BE49-F238E27FC236}">
                    <a16:creationId xmlns:a16="http://schemas.microsoft.com/office/drawing/2014/main" id="{BF6F946A-D9E4-4303-8F6B-92FE70A0D84E}"/>
                  </a:ext>
                </a:extLst>
              </p:cNvPr>
              <p:cNvSpPr>
                <a:spLocks/>
              </p:cNvSpPr>
              <p:nvPr/>
            </p:nvSpPr>
            <p:spPr bwMode="auto">
              <a:xfrm>
                <a:off x="1900" y="1860"/>
                <a:ext cx="13" cy="12"/>
              </a:xfrm>
              <a:custGeom>
                <a:avLst/>
                <a:gdLst>
                  <a:gd name="T0" fmla="*/ 12 w 13"/>
                  <a:gd name="T1" fmla="*/ 0 h 12"/>
                  <a:gd name="T2" fmla="*/ 0 w 13"/>
                  <a:gd name="T3" fmla="*/ 11 h 12"/>
                  <a:gd name="T4" fmla="*/ 12 w 13"/>
                  <a:gd name="T5" fmla="*/ 0 h 12"/>
                  <a:gd name="T6" fmla="*/ 0 60000 65536"/>
                  <a:gd name="T7" fmla="*/ 0 60000 65536"/>
                  <a:gd name="T8" fmla="*/ 0 60000 65536"/>
                </a:gdLst>
                <a:ahLst/>
                <a:cxnLst>
                  <a:cxn ang="T6">
                    <a:pos x="T0" y="T1"/>
                  </a:cxn>
                  <a:cxn ang="T7">
                    <a:pos x="T2" y="T3"/>
                  </a:cxn>
                  <a:cxn ang="T8">
                    <a:pos x="T4" y="T5"/>
                  </a:cxn>
                </a:cxnLst>
                <a:rect l="0" t="0" r="r" b="b"/>
                <a:pathLst>
                  <a:path w="13" h="12">
                    <a:moveTo>
                      <a:pt x="12" y="0"/>
                    </a:moveTo>
                    <a:lnTo>
                      <a:pt x="0" y="11"/>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2" name="Freeform 150">
                <a:extLst>
                  <a:ext uri="{FF2B5EF4-FFF2-40B4-BE49-F238E27FC236}">
                    <a16:creationId xmlns:a16="http://schemas.microsoft.com/office/drawing/2014/main" id="{4EB0D867-93AE-402E-A001-C00D94A0F7FA}"/>
                  </a:ext>
                </a:extLst>
              </p:cNvPr>
              <p:cNvSpPr>
                <a:spLocks/>
              </p:cNvSpPr>
              <p:nvPr/>
            </p:nvSpPr>
            <p:spPr bwMode="auto">
              <a:xfrm>
                <a:off x="1912" y="1855"/>
                <a:ext cx="14" cy="13"/>
              </a:xfrm>
              <a:custGeom>
                <a:avLst/>
                <a:gdLst>
                  <a:gd name="T0" fmla="*/ 13 w 14"/>
                  <a:gd name="T1" fmla="*/ 0 h 13"/>
                  <a:gd name="T2" fmla="*/ 8 w 14"/>
                  <a:gd name="T3" fmla="*/ 0 h 13"/>
                  <a:gd name="T4" fmla="*/ 0 w 14"/>
                  <a:gd name="T5" fmla="*/ 0 h 13"/>
                  <a:gd name="T6" fmla="*/ 7 w 14"/>
                  <a:gd name="T7" fmla="*/ 12 h 13"/>
                  <a:gd name="T8" fmla="*/ 8 w 14"/>
                  <a:gd name="T9" fmla="*/ 0 h 13"/>
                  <a:gd name="T10" fmla="*/ 13 w 14"/>
                  <a:gd name="T11" fmla="*/ 0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3">
                    <a:moveTo>
                      <a:pt x="13" y="0"/>
                    </a:moveTo>
                    <a:lnTo>
                      <a:pt x="8" y="0"/>
                    </a:lnTo>
                    <a:lnTo>
                      <a:pt x="0" y="0"/>
                    </a:lnTo>
                    <a:lnTo>
                      <a:pt x="7" y="12"/>
                    </a:lnTo>
                    <a:lnTo>
                      <a:pt x="8" y="0"/>
                    </a:lnTo>
                    <a:lnTo>
                      <a:pt x="13"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3" name="Freeform 151">
                <a:extLst>
                  <a:ext uri="{FF2B5EF4-FFF2-40B4-BE49-F238E27FC236}">
                    <a16:creationId xmlns:a16="http://schemas.microsoft.com/office/drawing/2014/main" id="{2F2A8D5A-DEE0-4FB4-8405-411B498F5C0F}"/>
                  </a:ext>
                </a:extLst>
              </p:cNvPr>
              <p:cNvSpPr>
                <a:spLocks/>
              </p:cNvSpPr>
              <p:nvPr/>
            </p:nvSpPr>
            <p:spPr bwMode="auto">
              <a:xfrm>
                <a:off x="1911" y="1855"/>
                <a:ext cx="14" cy="14"/>
              </a:xfrm>
              <a:custGeom>
                <a:avLst/>
                <a:gdLst>
                  <a:gd name="T0" fmla="*/ 11 w 14"/>
                  <a:gd name="T1" fmla="*/ 13 h 14"/>
                  <a:gd name="T2" fmla="*/ 13 w 14"/>
                  <a:gd name="T3" fmla="*/ 0 h 14"/>
                  <a:gd name="T4" fmla="*/ 0 w 14"/>
                  <a:gd name="T5" fmla="*/ 0 h 14"/>
                  <a:gd name="T6" fmla="*/ 11 w 14"/>
                  <a:gd name="T7" fmla="*/ 13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4">
                    <a:moveTo>
                      <a:pt x="11" y="13"/>
                    </a:moveTo>
                    <a:lnTo>
                      <a:pt x="13" y="0"/>
                    </a:lnTo>
                    <a:lnTo>
                      <a:pt x="0" y="0"/>
                    </a:lnTo>
                    <a:lnTo>
                      <a:pt x="11"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4" name="Freeform 152">
                <a:extLst>
                  <a:ext uri="{FF2B5EF4-FFF2-40B4-BE49-F238E27FC236}">
                    <a16:creationId xmlns:a16="http://schemas.microsoft.com/office/drawing/2014/main" id="{613567DB-E489-410E-9055-AEF1EF19923E}"/>
                  </a:ext>
                </a:extLst>
              </p:cNvPr>
              <p:cNvSpPr>
                <a:spLocks/>
              </p:cNvSpPr>
              <p:nvPr/>
            </p:nvSpPr>
            <p:spPr bwMode="auto">
              <a:xfrm>
                <a:off x="1913" y="1855"/>
                <a:ext cx="12" cy="14"/>
              </a:xfrm>
              <a:custGeom>
                <a:avLst/>
                <a:gdLst>
                  <a:gd name="T0" fmla="*/ 0 w 12"/>
                  <a:gd name="T1" fmla="*/ 0 h 14"/>
                  <a:gd name="T2" fmla="*/ 11 w 12"/>
                  <a:gd name="T3" fmla="*/ 13 h 14"/>
                  <a:gd name="T4" fmla="*/ 0 w 12"/>
                  <a:gd name="T5" fmla="*/ 0 h 14"/>
                  <a:gd name="T6" fmla="*/ 0 60000 65536"/>
                  <a:gd name="T7" fmla="*/ 0 60000 65536"/>
                  <a:gd name="T8" fmla="*/ 0 60000 65536"/>
                </a:gdLst>
                <a:ahLst/>
                <a:cxnLst>
                  <a:cxn ang="T6">
                    <a:pos x="T0" y="T1"/>
                  </a:cxn>
                  <a:cxn ang="T7">
                    <a:pos x="T2" y="T3"/>
                  </a:cxn>
                  <a:cxn ang="T8">
                    <a:pos x="T4" y="T5"/>
                  </a:cxn>
                </a:cxnLst>
                <a:rect l="0" t="0" r="r" b="b"/>
                <a:pathLst>
                  <a:path w="12" h="14">
                    <a:moveTo>
                      <a:pt x="0" y="0"/>
                    </a:moveTo>
                    <a:lnTo>
                      <a:pt x="11" y="13"/>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5" name="Freeform 153">
                <a:extLst>
                  <a:ext uri="{FF2B5EF4-FFF2-40B4-BE49-F238E27FC236}">
                    <a16:creationId xmlns:a16="http://schemas.microsoft.com/office/drawing/2014/main" id="{B42A5E10-DCEC-4BBB-97F1-5554128098AA}"/>
                  </a:ext>
                </a:extLst>
              </p:cNvPr>
              <p:cNvSpPr>
                <a:spLocks/>
              </p:cNvSpPr>
              <p:nvPr/>
            </p:nvSpPr>
            <p:spPr bwMode="auto">
              <a:xfrm>
                <a:off x="1917" y="1846"/>
                <a:ext cx="14" cy="13"/>
              </a:xfrm>
              <a:custGeom>
                <a:avLst/>
                <a:gdLst>
                  <a:gd name="T0" fmla="*/ 13 w 14"/>
                  <a:gd name="T1" fmla="*/ 1 h 13"/>
                  <a:gd name="T2" fmla="*/ 13 w 14"/>
                  <a:gd name="T3" fmla="*/ 0 h 13"/>
                  <a:gd name="T4" fmla="*/ 0 w 14"/>
                  <a:gd name="T5" fmla="*/ 12 h 13"/>
                  <a:gd name="T6" fmla="*/ 13 w 14"/>
                  <a:gd name="T7" fmla="*/ 1 h 13"/>
                  <a:gd name="T8" fmla="*/ 13 w 14"/>
                  <a:gd name="T9" fmla="*/ 0 h 13"/>
                  <a:gd name="T10" fmla="*/ 13 w 14"/>
                  <a:gd name="T11" fmla="*/ 1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3">
                    <a:moveTo>
                      <a:pt x="13" y="1"/>
                    </a:moveTo>
                    <a:lnTo>
                      <a:pt x="13" y="0"/>
                    </a:lnTo>
                    <a:lnTo>
                      <a:pt x="0" y="12"/>
                    </a:lnTo>
                    <a:lnTo>
                      <a:pt x="13" y="1"/>
                    </a:lnTo>
                    <a:lnTo>
                      <a:pt x="13" y="0"/>
                    </a:lnTo>
                    <a:lnTo>
                      <a:pt x="13"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6" name="Freeform 154">
                <a:extLst>
                  <a:ext uri="{FF2B5EF4-FFF2-40B4-BE49-F238E27FC236}">
                    <a16:creationId xmlns:a16="http://schemas.microsoft.com/office/drawing/2014/main" id="{142C57E6-95E5-4440-8ED9-EA5D3F553C12}"/>
                  </a:ext>
                </a:extLst>
              </p:cNvPr>
              <p:cNvSpPr>
                <a:spLocks/>
              </p:cNvSpPr>
              <p:nvPr/>
            </p:nvSpPr>
            <p:spPr bwMode="auto">
              <a:xfrm>
                <a:off x="1928" y="1843"/>
                <a:ext cx="12" cy="14"/>
              </a:xfrm>
              <a:custGeom>
                <a:avLst/>
                <a:gdLst>
                  <a:gd name="T0" fmla="*/ 11 w 12"/>
                  <a:gd name="T1" fmla="*/ 13 h 14"/>
                  <a:gd name="T2" fmla="*/ 9 w 12"/>
                  <a:gd name="T3" fmla="*/ 13 h 14"/>
                  <a:gd name="T4" fmla="*/ 0 w 12"/>
                  <a:gd name="T5" fmla="*/ 0 h 14"/>
                  <a:gd name="T6" fmla="*/ 0 w 12"/>
                  <a:gd name="T7" fmla="*/ 12 h 14"/>
                  <a:gd name="T8" fmla="*/ 9 w 12"/>
                  <a:gd name="T9" fmla="*/ 13 h 14"/>
                  <a:gd name="T10" fmla="*/ 11 w 12"/>
                  <a:gd name="T11" fmla="*/ 13 h 14"/>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 h="14">
                    <a:moveTo>
                      <a:pt x="11" y="13"/>
                    </a:moveTo>
                    <a:lnTo>
                      <a:pt x="9" y="13"/>
                    </a:lnTo>
                    <a:lnTo>
                      <a:pt x="0" y="0"/>
                    </a:lnTo>
                    <a:lnTo>
                      <a:pt x="0" y="12"/>
                    </a:lnTo>
                    <a:lnTo>
                      <a:pt x="9" y="13"/>
                    </a:lnTo>
                    <a:lnTo>
                      <a:pt x="11"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7" name="Freeform 155">
                <a:extLst>
                  <a:ext uri="{FF2B5EF4-FFF2-40B4-BE49-F238E27FC236}">
                    <a16:creationId xmlns:a16="http://schemas.microsoft.com/office/drawing/2014/main" id="{BD0C1B55-5634-468F-B9E8-0E2AA22D4068}"/>
                  </a:ext>
                </a:extLst>
              </p:cNvPr>
              <p:cNvSpPr>
                <a:spLocks/>
              </p:cNvSpPr>
              <p:nvPr/>
            </p:nvSpPr>
            <p:spPr bwMode="auto">
              <a:xfrm>
                <a:off x="1927" y="1843"/>
                <a:ext cx="14" cy="14"/>
              </a:xfrm>
              <a:custGeom>
                <a:avLst/>
                <a:gdLst>
                  <a:gd name="T0" fmla="*/ 11 w 14"/>
                  <a:gd name="T1" fmla="*/ 13 h 14"/>
                  <a:gd name="T2" fmla="*/ 13 w 14"/>
                  <a:gd name="T3" fmla="*/ 0 h 14"/>
                  <a:gd name="T4" fmla="*/ 0 w 14"/>
                  <a:gd name="T5" fmla="*/ 0 h 14"/>
                  <a:gd name="T6" fmla="*/ 11 w 14"/>
                  <a:gd name="T7" fmla="*/ 13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4">
                    <a:moveTo>
                      <a:pt x="11" y="13"/>
                    </a:moveTo>
                    <a:lnTo>
                      <a:pt x="13" y="0"/>
                    </a:lnTo>
                    <a:lnTo>
                      <a:pt x="0" y="0"/>
                    </a:lnTo>
                    <a:lnTo>
                      <a:pt x="11"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8" name="Freeform 156">
                <a:extLst>
                  <a:ext uri="{FF2B5EF4-FFF2-40B4-BE49-F238E27FC236}">
                    <a16:creationId xmlns:a16="http://schemas.microsoft.com/office/drawing/2014/main" id="{C134B5CC-C457-41F9-B944-2663E14AC866}"/>
                  </a:ext>
                </a:extLst>
              </p:cNvPr>
              <p:cNvSpPr>
                <a:spLocks/>
              </p:cNvSpPr>
              <p:nvPr/>
            </p:nvSpPr>
            <p:spPr bwMode="auto">
              <a:xfrm>
                <a:off x="1931" y="1843"/>
                <a:ext cx="12" cy="14"/>
              </a:xfrm>
              <a:custGeom>
                <a:avLst/>
                <a:gdLst>
                  <a:gd name="T0" fmla="*/ 0 w 12"/>
                  <a:gd name="T1" fmla="*/ 0 h 14"/>
                  <a:gd name="T2" fmla="*/ 11 w 12"/>
                  <a:gd name="T3" fmla="*/ 13 h 14"/>
                  <a:gd name="T4" fmla="*/ 0 w 12"/>
                  <a:gd name="T5" fmla="*/ 0 h 14"/>
                  <a:gd name="T6" fmla="*/ 0 60000 65536"/>
                  <a:gd name="T7" fmla="*/ 0 60000 65536"/>
                  <a:gd name="T8" fmla="*/ 0 60000 65536"/>
                </a:gdLst>
                <a:ahLst/>
                <a:cxnLst>
                  <a:cxn ang="T6">
                    <a:pos x="T0" y="T1"/>
                  </a:cxn>
                  <a:cxn ang="T7">
                    <a:pos x="T2" y="T3"/>
                  </a:cxn>
                  <a:cxn ang="T8">
                    <a:pos x="T4" y="T5"/>
                  </a:cxn>
                </a:cxnLst>
                <a:rect l="0" t="0" r="r" b="b"/>
                <a:pathLst>
                  <a:path w="12" h="14">
                    <a:moveTo>
                      <a:pt x="0" y="0"/>
                    </a:moveTo>
                    <a:lnTo>
                      <a:pt x="11" y="13"/>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19" name="Freeform 157">
                <a:extLst>
                  <a:ext uri="{FF2B5EF4-FFF2-40B4-BE49-F238E27FC236}">
                    <a16:creationId xmlns:a16="http://schemas.microsoft.com/office/drawing/2014/main" id="{3AFB6886-C734-4FA8-B693-C1C061BC25DA}"/>
                  </a:ext>
                </a:extLst>
              </p:cNvPr>
              <p:cNvSpPr>
                <a:spLocks/>
              </p:cNvSpPr>
              <p:nvPr/>
            </p:nvSpPr>
            <p:spPr bwMode="auto">
              <a:xfrm>
                <a:off x="1935" y="1834"/>
                <a:ext cx="14" cy="13"/>
              </a:xfrm>
              <a:custGeom>
                <a:avLst/>
                <a:gdLst>
                  <a:gd name="T0" fmla="*/ 13 w 14"/>
                  <a:gd name="T1" fmla="*/ 0 h 13"/>
                  <a:gd name="T2" fmla="*/ 0 w 14"/>
                  <a:gd name="T3" fmla="*/ 12 h 13"/>
                  <a:gd name="T4" fmla="*/ 13 w 14"/>
                  <a:gd name="T5" fmla="*/ 0 h 13"/>
                  <a:gd name="T6" fmla="*/ 0 60000 65536"/>
                  <a:gd name="T7" fmla="*/ 0 60000 65536"/>
                  <a:gd name="T8" fmla="*/ 0 60000 65536"/>
                </a:gdLst>
                <a:ahLst/>
                <a:cxnLst>
                  <a:cxn ang="T6">
                    <a:pos x="T0" y="T1"/>
                  </a:cxn>
                  <a:cxn ang="T7">
                    <a:pos x="T2" y="T3"/>
                  </a:cxn>
                  <a:cxn ang="T8">
                    <a:pos x="T4" y="T5"/>
                  </a:cxn>
                </a:cxnLst>
                <a:rect l="0" t="0" r="r" b="b"/>
                <a:pathLst>
                  <a:path w="14" h="13">
                    <a:moveTo>
                      <a:pt x="13" y="0"/>
                    </a:moveTo>
                    <a:lnTo>
                      <a:pt x="0" y="12"/>
                    </a:lnTo>
                    <a:lnTo>
                      <a:pt x="13"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0" name="Freeform 158">
                <a:extLst>
                  <a:ext uri="{FF2B5EF4-FFF2-40B4-BE49-F238E27FC236}">
                    <a16:creationId xmlns:a16="http://schemas.microsoft.com/office/drawing/2014/main" id="{9C79ECC4-C2D7-49D4-B3C6-405B8C2DB545}"/>
                  </a:ext>
                </a:extLst>
              </p:cNvPr>
              <p:cNvSpPr>
                <a:spLocks/>
              </p:cNvSpPr>
              <p:nvPr/>
            </p:nvSpPr>
            <p:spPr bwMode="auto">
              <a:xfrm>
                <a:off x="1946" y="1831"/>
                <a:ext cx="12" cy="14"/>
              </a:xfrm>
              <a:custGeom>
                <a:avLst/>
                <a:gdLst>
                  <a:gd name="T0" fmla="*/ 11 w 12"/>
                  <a:gd name="T1" fmla="*/ 13 h 14"/>
                  <a:gd name="T2" fmla="*/ 0 w 12"/>
                  <a:gd name="T3" fmla="*/ 0 h 14"/>
                  <a:gd name="T4" fmla="*/ 11 w 12"/>
                  <a:gd name="T5" fmla="*/ 13 h 14"/>
                  <a:gd name="T6" fmla="*/ 9 w 12"/>
                  <a:gd name="T7" fmla="*/ 13 h 14"/>
                  <a:gd name="T8" fmla="*/ 11 w 12"/>
                  <a:gd name="T9" fmla="*/ 13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2" h="14">
                    <a:moveTo>
                      <a:pt x="11" y="13"/>
                    </a:moveTo>
                    <a:lnTo>
                      <a:pt x="0" y="0"/>
                    </a:lnTo>
                    <a:lnTo>
                      <a:pt x="11" y="13"/>
                    </a:lnTo>
                    <a:lnTo>
                      <a:pt x="9" y="13"/>
                    </a:lnTo>
                    <a:lnTo>
                      <a:pt x="11"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1" name="Freeform 159">
                <a:extLst>
                  <a:ext uri="{FF2B5EF4-FFF2-40B4-BE49-F238E27FC236}">
                    <a16:creationId xmlns:a16="http://schemas.microsoft.com/office/drawing/2014/main" id="{193BA807-F2E7-4203-88B5-D46572D60356}"/>
                  </a:ext>
                </a:extLst>
              </p:cNvPr>
              <p:cNvSpPr>
                <a:spLocks/>
              </p:cNvSpPr>
              <p:nvPr/>
            </p:nvSpPr>
            <p:spPr bwMode="auto">
              <a:xfrm>
                <a:off x="1946" y="1829"/>
                <a:ext cx="13" cy="15"/>
              </a:xfrm>
              <a:custGeom>
                <a:avLst/>
                <a:gdLst>
                  <a:gd name="T0" fmla="*/ 12 w 13"/>
                  <a:gd name="T1" fmla="*/ 4 h 15"/>
                  <a:gd name="T2" fmla="*/ 11 w 13"/>
                  <a:gd name="T3" fmla="*/ 14 h 15"/>
                  <a:gd name="T4" fmla="*/ 12 w 13"/>
                  <a:gd name="T5" fmla="*/ 0 h 15"/>
                  <a:gd name="T6" fmla="*/ 0 w 13"/>
                  <a:gd name="T7" fmla="*/ 0 h 15"/>
                  <a:gd name="T8" fmla="*/ 11 w 13"/>
                  <a:gd name="T9" fmla="*/ 14 h 15"/>
                  <a:gd name="T10" fmla="*/ 12 w 13"/>
                  <a:gd name="T11" fmla="*/ 4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5">
                    <a:moveTo>
                      <a:pt x="12" y="4"/>
                    </a:moveTo>
                    <a:lnTo>
                      <a:pt x="11" y="14"/>
                    </a:lnTo>
                    <a:lnTo>
                      <a:pt x="12" y="0"/>
                    </a:lnTo>
                    <a:lnTo>
                      <a:pt x="0" y="0"/>
                    </a:lnTo>
                    <a:lnTo>
                      <a:pt x="11" y="14"/>
                    </a:lnTo>
                    <a:lnTo>
                      <a:pt x="12" y="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2" name="Freeform 160">
                <a:extLst>
                  <a:ext uri="{FF2B5EF4-FFF2-40B4-BE49-F238E27FC236}">
                    <a16:creationId xmlns:a16="http://schemas.microsoft.com/office/drawing/2014/main" id="{8ECB34A7-045F-49E8-81D2-FD29A3451F3D}"/>
                  </a:ext>
                </a:extLst>
              </p:cNvPr>
              <p:cNvSpPr>
                <a:spLocks/>
              </p:cNvSpPr>
              <p:nvPr/>
            </p:nvSpPr>
            <p:spPr bwMode="auto">
              <a:xfrm>
                <a:off x="1932" y="1828"/>
                <a:ext cx="14" cy="1"/>
              </a:xfrm>
              <a:custGeom>
                <a:avLst/>
                <a:gdLst>
                  <a:gd name="T0" fmla="*/ 0 w 14"/>
                  <a:gd name="T1" fmla="*/ 0 h 1"/>
                  <a:gd name="T2" fmla="*/ 13 w 14"/>
                  <a:gd name="T3" fmla="*/ 0 h 1"/>
                  <a:gd name="T4" fmla="*/ 0 w 14"/>
                  <a:gd name="T5" fmla="*/ 0 h 1"/>
                  <a:gd name="T6" fmla="*/ 0 60000 65536"/>
                  <a:gd name="T7" fmla="*/ 0 60000 65536"/>
                  <a:gd name="T8" fmla="*/ 0 60000 65536"/>
                </a:gdLst>
                <a:ahLst/>
                <a:cxnLst>
                  <a:cxn ang="T6">
                    <a:pos x="T0" y="T1"/>
                  </a:cxn>
                  <a:cxn ang="T7">
                    <a:pos x="T2" y="T3"/>
                  </a:cxn>
                  <a:cxn ang="T8">
                    <a:pos x="T4" y="T5"/>
                  </a:cxn>
                </a:cxnLst>
                <a:rect l="0" t="0" r="r" b="b"/>
                <a:pathLst>
                  <a:path w="14" h="1">
                    <a:moveTo>
                      <a:pt x="0" y="0"/>
                    </a:moveTo>
                    <a:lnTo>
                      <a:pt x="13"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3" name="Freeform 161">
                <a:extLst>
                  <a:ext uri="{FF2B5EF4-FFF2-40B4-BE49-F238E27FC236}">
                    <a16:creationId xmlns:a16="http://schemas.microsoft.com/office/drawing/2014/main" id="{C9E4B732-1F16-408E-8763-FE5E00F494A5}"/>
                  </a:ext>
                </a:extLst>
              </p:cNvPr>
              <p:cNvSpPr>
                <a:spLocks/>
              </p:cNvSpPr>
              <p:nvPr/>
            </p:nvSpPr>
            <p:spPr bwMode="auto">
              <a:xfrm>
                <a:off x="1923" y="1818"/>
                <a:ext cx="12" cy="15"/>
              </a:xfrm>
              <a:custGeom>
                <a:avLst/>
                <a:gdLst>
                  <a:gd name="T0" fmla="*/ 0 w 12"/>
                  <a:gd name="T1" fmla="*/ 1 h 15"/>
                  <a:gd name="T2" fmla="*/ 11 w 12"/>
                  <a:gd name="T3" fmla="*/ 14 h 15"/>
                  <a:gd name="T4" fmla="*/ 0 w 12"/>
                  <a:gd name="T5" fmla="*/ 0 h 15"/>
                  <a:gd name="T6" fmla="*/ 0 w 12"/>
                  <a:gd name="T7" fmla="*/ 1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5">
                    <a:moveTo>
                      <a:pt x="0" y="1"/>
                    </a:moveTo>
                    <a:lnTo>
                      <a:pt x="11" y="14"/>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4" name="Freeform 162">
                <a:extLst>
                  <a:ext uri="{FF2B5EF4-FFF2-40B4-BE49-F238E27FC236}">
                    <a16:creationId xmlns:a16="http://schemas.microsoft.com/office/drawing/2014/main" id="{5DA2589B-698D-411A-A677-E480337530AD}"/>
                  </a:ext>
                </a:extLst>
              </p:cNvPr>
              <p:cNvSpPr>
                <a:spLocks/>
              </p:cNvSpPr>
              <p:nvPr/>
            </p:nvSpPr>
            <p:spPr bwMode="auto">
              <a:xfrm>
                <a:off x="1909" y="1816"/>
                <a:ext cx="14" cy="12"/>
              </a:xfrm>
              <a:custGeom>
                <a:avLst/>
                <a:gdLst>
                  <a:gd name="T0" fmla="*/ 0 w 14"/>
                  <a:gd name="T1" fmla="*/ 11 h 12"/>
                  <a:gd name="T2" fmla="*/ 13 w 14"/>
                  <a:gd name="T3" fmla="*/ 1 h 12"/>
                  <a:gd name="T4" fmla="*/ 13 w 14"/>
                  <a:gd name="T5" fmla="*/ 0 h 12"/>
                  <a:gd name="T6" fmla="*/ 0 w 14"/>
                  <a:gd name="T7" fmla="*/ 1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0" y="11"/>
                    </a:moveTo>
                    <a:lnTo>
                      <a:pt x="13" y="1"/>
                    </a:lnTo>
                    <a:lnTo>
                      <a:pt x="13" y="0"/>
                    </a:lnTo>
                    <a:lnTo>
                      <a:pt x="0" y="1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5" name="Freeform 163">
                <a:extLst>
                  <a:ext uri="{FF2B5EF4-FFF2-40B4-BE49-F238E27FC236}">
                    <a16:creationId xmlns:a16="http://schemas.microsoft.com/office/drawing/2014/main" id="{FE234153-1BF6-4FF6-B77A-6864A9BD38D0}"/>
                  </a:ext>
                </a:extLst>
              </p:cNvPr>
              <p:cNvSpPr>
                <a:spLocks/>
              </p:cNvSpPr>
              <p:nvPr/>
            </p:nvSpPr>
            <p:spPr bwMode="auto">
              <a:xfrm>
                <a:off x="1905" y="1828"/>
                <a:ext cx="13" cy="14"/>
              </a:xfrm>
              <a:custGeom>
                <a:avLst/>
                <a:gdLst>
                  <a:gd name="T0" fmla="*/ 12 w 13"/>
                  <a:gd name="T1" fmla="*/ 0 h 14"/>
                  <a:gd name="T2" fmla="*/ 5 w 13"/>
                  <a:gd name="T3" fmla="*/ 0 h 14"/>
                  <a:gd name="T4" fmla="*/ 0 w 13"/>
                  <a:gd name="T5" fmla="*/ 12 h 14"/>
                  <a:gd name="T6" fmla="*/ 3 w 13"/>
                  <a:gd name="T7" fmla="*/ 13 h 14"/>
                  <a:gd name="T8" fmla="*/ 12 w 13"/>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 h="14">
                    <a:moveTo>
                      <a:pt x="12" y="0"/>
                    </a:moveTo>
                    <a:lnTo>
                      <a:pt x="5" y="0"/>
                    </a:lnTo>
                    <a:lnTo>
                      <a:pt x="0" y="12"/>
                    </a:lnTo>
                    <a:lnTo>
                      <a:pt x="3" y="13"/>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6" name="Freeform 164">
                <a:extLst>
                  <a:ext uri="{FF2B5EF4-FFF2-40B4-BE49-F238E27FC236}">
                    <a16:creationId xmlns:a16="http://schemas.microsoft.com/office/drawing/2014/main" id="{DE66A4A1-CA2B-4005-8F5F-320486D456AE}"/>
                  </a:ext>
                </a:extLst>
              </p:cNvPr>
              <p:cNvSpPr>
                <a:spLocks/>
              </p:cNvSpPr>
              <p:nvPr/>
            </p:nvSpPr>
            <p:spPr bwMode="auto">
              <a:xfrm>
                <a:off x="1904" y="1828"/>
                <a:ext cx="12" cy="15"/>
              </a:xfrm>
              <a:custGeom>
                <a:avLst/>
                <a:gdLst>
                  <a:gd name="T0" fmla="*/ 11 w 12"/>
                  <a:gd name="T1" fmla="*/ 14 h 15"/>
                  <a:gd name="T2" fmla="*/ 0 w 12"/>
                  <a:gd name="T3" fmla="*/ 0 h 15"/>
                  <a:gd name="T4" fmla="*/ 0 w 12"/>
                  <a:gd name="T5" fmla="*/ 4 h 15"/>
                  <a:gd name="T6" fmla="*/ 11 w 12"/>
                  <a:gd name="T7" fmla="*/ 14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5">
                    <a:moveTo>
                      <a:pt x="11" y="14"/>
                    </a:moveTo>
                    <a:lnTo>
                      <a:pt x="0" y="0"/>
                    </a:lnTo>
                    <a:lnTo>
                      <a:pt x="0" y="4"/>
                    </a:lnTo>
                    <a:lnTo>
                      <a:pt x="11" y="1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7" name="Freeform 165">
                <a:extLst>
                  <a:ext uri="{FF2B5EF4-FFF2-40B4-BE49-F238E27FC236}">
                    <a16:creationId xmlns:a16="http://schemas.microsoft.com/office/drawing/2014/main" id="{C81A88F8-F75F-4DBD-A4D0-24EB96EAEBDE}"/>
                  </a:ext>
                </a:extLst>
              </p:cNvPr>
              <p:cNvSpPr>
                <a:spLocks/>
              </p:cNvSpPr>
              <p:nvPr/>
            </p:nvSpPr>
            <p:spPr bwMode="auto">
              <a:xfrm>
                <a:off x="1891" y="1829"/>
                <a:ext cx="14" cy="13"/>
              </a:xfrm>
              <a:custGeom>
                <a:avLst/>
                <a:gdLst>
                  <a:gd name="T0" fmla="*/ 0 w 14"/>
                  <a:gd name="T1" fmla="*/ 12 h 13"/>
                  <a:gd name="T2" fmla="*/ 13 w 14"/>
                  <a:gd name="T3" fmla="*/ 0 h 13"/>
                  <a:gd name="T4" fmla="*/ 0 w 14"/>
                  <a:gd name="T5" fmla="*/ 10 h 13"/>
                  <a:gd name="T6" fmla="*/ 0 w 14"/>
                  <a:gd name="T7" fmla="*/ 12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3">
                    <a:moveTo>
                      <a:pt x="0" y="12"/>
                    </a:moveTo>
                    <a:lnTo>
                      <a:pt x="13" y="0"/>
                    </a:lnTo>
                    <a:lnTo>
                      <a:pt x="0" y="10"/>
                    </a:lnTo>
                    <a:lnTo>
                      <a:pt x="0"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8" name="Freeform 166">
                <a:extLst>
                  <a:ext uri="{FF2B5EF4-FFF2-40B4-BE49-F238E27FC236}">
                    <a16:creationId xmlns:a16="http://schemas.microsoft.com/office/drawing/2014/main" id="{2234B77F-856C-4271-9AD3-ADA4750170C9}"/>
                  </a:ext>
                </a:extLst>
              </p:cNvPr>
              <p:cNvSpPr>
                <a:spLocks/>
              </p:cNvSpPr>
              <p:nvPr/>
            </p:nvSpPr>
            <p:spPr bwMode="auto">
              <a:xfrm>
                <a:off x="1887" y="1840"/>
                <a:ext cx="13" cy="13"/>
              </a:xfrm>
              <a:custGeom>
                <a:avLst/>
                <a:gdLst>
                  <a:gd name="T0" fmla="*/ 5 w 13"/>
                  <a:gd name="T1" fmla="*/ 0 h 13"/>
                  <a:gd name="T2" fmla="*/ 0 w 13"/>
                  <a:gd name="T3" fmla="*/ 12 h 13"/>
                  <a:gd name="T4" fmla="*/ 12 w 13"/>
                  <a:gd name="T5" fmla="*/ 0 h 13"/>
                  <a:gd name="T6" fmla="*/ 5 w 13"/>
                  <a:gd name="T7" fmla="*/ 0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3">
                    <a:moveTo>
                      <a:pt x="5" y="0"/>
                    </a:moveTo>
                    <a:lnTo>
                      <a:pt x="0" y="12"/>
                    </a:lnTo>
                    <a:lnTo>
                      <a:pt x="12" y="0"/>
                    </a:lnTo>
                    <a:lnTo>
                      <a:pt x="5"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29" name="Freeform 167">
                <a:extLst>
                  <a:ext uri="{FF2B5EF4-FFF2-40B4-BE49-F238E27FC236}">
                    <a16:creationId xmlns:a16="http://schemas.microsoft.com/office/drawing/2014/main" id="{A4F29A47-70EA-4AE3-BA40-73A68D1D5BFE}"/>
                  </a:ext>
                </a:extLst>
              </p:cNvPr>
              <p:cNvSpPr>
                <a:spLocks/>
              </p:cNvSpPr>
              <p:nvPr/>
            </p:nvSpPr>
            <p:spPr bwMode="auto">
              <a:xfrm>
                <a:off x="1885" y="1839"/>
                <a:ext cx="13" cy="15"/>
              </a:xfrm>
              <a:custGeom>
                <a:avLst/>
                <a:gdLst>
                  <a:gd name="T0" fmla="*/ 6 w 13"/>
                  <a:gd name="T1" fmla="*/ 6 h 15"/>
                  <a:gd name="T2" fmla="*/ 12 w 13"/>
                  <a:gd name="T3" fmla="*/ 7 h 15"/>
                  <a:gd name="T4" fmla="*/ 0 w 13"/>
                  <a:gd name="T5" fmla="*/ 0 h 15"/>
                  <a:gd name="T6" fmla="*/ 5 w 13"/>
                  <a:gd name="T7" fmla="*/ 13 h 15"/>
                  <a:gd name="T8" fmla="*/ 11 w 13"/>
                  <a:gd name="T9" fmla="*/ 14 h 15"/>
                  <a:gd name="T10" fmla="*/ 6 w 13"/>
                  <a:gd name="T11" fmla="*/ 6 h 1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3" h="15">
                    <a:moveTo>
                      <a:pt x="6" y="6"/>
                    </a:moveTo>
                    <a:lnTo>
                      <a:pt x="12" y="7"/>
                    </a:lnTo>
                    <a:lnTo>
                      <a:pt x="0" y="0"/>
                    </a:lnTo>
                    <a:lnTo>
                      <a:pt x="5" y="13"/>
                    </a:lnTo>
                    <a:lnTo>
                      <a:pt x="11" y="14"/>
                    </a:lnTo>
                    <a:lnTo>
                      <a:pt x="6" y="6"/>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0" name="Freeform 168">
                <a:extLst>
                  <a:ext uri="{FF2B5EF4-FFF2-40B4-BE49-F238E27FC236}">
                    <a16:creationId xmlns:a16="http://schemas.microsoft.com/office/drawing/2014/main" id="{09BAB19C-365D-433C-84E7-32B59A8F3B16}"/>
                  </a:ext>
                </a:extLst>
              </p:cNvPr>
              <p:cNvSpPr>
                <a:spLocks/>
              </p:cNvSpPr>
              <p:nvPr/>
            </p:nvSpPr>
            <p:spPr bwMode="auto">
              <a:xfrm>
                <a:off x="1874" y="1841"/>
                <a:ext cx="13" cy="13"/>
              </a:xfrm>
              <a:custGeom>
                <a:avLst/>
                <a:gdLst>
                  <a:gd name="T0" fmla="*/ 0 w 13"/>
                  <a:gd name="T1" fmla="*/ 12 h 13"/>
                  <a:gd name="T2" fmla="*/ 12 w 13"/>
                  <a:gd name="T3" fmla="*/ 1 h 13"/>
                  <a:gd name="T4" fmla="*/ 11 w 13"/>
                  <a:gd name="T5" fmla="*/ 0 h 13"/>
                  <a:gd name="T6" fmla="*/ 0 w 13"/>
                  <a:gd name="T7" fmla="*/ 12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3">
                    <a:moveTo>
                      <a:pt x="0" y="12"/>
                    </a:moveTo>
                    <a:lnTo>
                      <a:pt x="12" y="1"/>
                    </a:lnTo>
                    <a:lnTo>
                      <a:pt x="11" y="0"/>
                    </a:lnTo>
                    <a:lnTo>
                      <a:pt x="0"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1" name="Freeform 169">
                <a:extLst>
                  <a:ext uri="{FF2B5EF4-FFF2-40B4-BE49-F238E27FC236}">
                    <a16:creationId xmlns:a16="http://schemas.microsoft.com/office/drawing/2014/main" id="{9212A0CB-F795-4A27-963E-458B0AE5B562}"/>
                  </a:ext>
                </a:extLst>
              </p:cNvPr>
              <p:cNvSpPr>
                <a:spLocks/>
              </p:cNvSpPr>
              <p:nvPr/>
            </p:nvSpPr>
            <p:spPr bwMode="auto">
              <a:xfrm>
                <a:off x="1869" y="1853"/>
                <a:ext cx="13" cy="1"/>
              </a:xfrm>
              <a:custGeom>
                <a:avLst/>
                <a:gdLst>
                  <a:gd name="T0" fmla="*/ 12 w 13"/>
                  <a:gd name="T1" fmla="*/ 0 h 1"/>
                  <a:gd name="T2" fmla="*/ 0 w 13"/>
                  <a:gd name="T3" fmla="*/ 0 h 1"/>
                  <a:gd name="T4" fmla="*/ 12 w 13"/>
                  <a:gd name="T5" fmla="*/ 0 h 1"/>
                  <a:gd name="T6" fmla="*/ 0 60000 65536"/>
                  <a:gd name="T7" fmla="*/ 0 60000 65536"/>
                  <a:gd name="T8" fmla="*/ 0 60000 65536"/>
                </a:gdLst>
                <a:ahLst/>
                <a:cxnLst>
                  <a:cxn ang="T6">
                    <a:pos x="T0" y="T1"/>
                  </a:cxn>
                  <a:cxn ang="T7">
                    <a:pos x="T2" y="T3"/>
                  </a:cxn>
                  <a:cxn ang="T8">
                    <a:pos x="T4" y="T5"/>
                  </a:cxn>
                </a:cxnLst>
                <a:rect l="0" t="0" r="r" b="b"/>
                <a:pathLst>
                  <a:path w="13" h="1">
                    <a:moveTo>
                      <a:pt x="12" y="0"/>
                    </a:moveTo>
                    <a:lnTo>
                      <a:pt x="0" y="0"/>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2" name="Freeform 170">
                <a:extLst>
                  <a:ext uri="{FF2B5EF4-FFF2-40B4-BE49-F238E27FC236}">
                    <a16:creationId xmlns:a16="http://schemas.microsoft.com/office/drawing/2014/main" id="{83A3EE0D-7873-4543-BBFE-CFB7C94F49BD}"/>
                  </a:ext>
                </a:extLst>
              </p:cNvPr>
              <p:cNvSpPr>
                <a:spLocks/>
              </p:cNvSpPr>
              <p:nvPr/>
            </p:nvSpPr>
            <p:spPr bwMode="auto">
              <a:xfrm>
                <a:off x="1857" y="1855"/>
                <a:ext cx="27" cy="13"/>
              </a:xfrm>
              <a:custGeom>
                <a:avLst/>
                <a:gdLst>
                  <a:gd name="T0" fmla="*/ 26 w 27"/>
                  <a:gd name="T1" fmla="*/ 3 h 13"/>
                  <a:gd name="T2" fmla="*/ 0 w 27"/>
                  <a:gd name="T3" fmla="*/ 12 h 13"/>
                  <a:gd name="T4" fmla="*/ 26 w 27"/>
                  <a:gd name="T5" fmla="*/ 3 h 13"/>
                  <a:gd name="T6" fmla="*/ 26 w 27"/>
                  <a:gd name="T7" fmla="*/ 0 h 13"/>
                  <a:gd name="T8" fmla="*/ 26 w 27"/>
                  <a:gd name="T9" fmla="*/ 3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7" h="13">
                    <a:moveTo>
                      <a:pt x="26" y="3"/>
                    </a:moveTo>
                    <a:lnTo>
                      <a:pt x="0" y="12"/>
                    </a:lnTo>
                    <a:lnTo>
                      <a:pt x="26" y="3"/>
                    </a:lnTo>
                    <a:lnTo>
                      <a:pt x="26" y="0"/>
                    </a:lnTo>
                    <a:lnTo>
                      <a:pt x="26" y="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3" name="Freeform 171">
                <a:extLst>
                  <a:ext uri="{FF2B5EF4-FFF2-40B4-BE49-F238E27FC236}">
                    <a16:creationId xmlns:a16="http://schemas.microsoft.com/office/drawing/2014/main" id="{59006D54-C8E8-45C4-9474-52FA6D50B80C}"/>
                  </a:ext>
                </a:extLst>
              </p:cNvPr>
              <p:cNvSpPr>
                <a:spLocks/>
              </p:cNvSpPr>
              <p:nvPr/>
            </p:nvSpPr>
            <p:spPr bwMode="auto">
              <a:xfrm>
                <a:off x="1874" y="1818"/>
                <a:ext cx="71" cy="46"/>
              </a:xfrm>
              <a:custGeom>
                <a:avLst/>
                <a:gdLst>
                  <a:gd name="T0" fmla="*/ 32 w 71"/>
                  <a:gd name="T1" fmla="*/ 8 h 46"/>
                  <a:gd name="T2" fmla="*/ 41 w 71"/>
                  <a:gd name="T3" fmla="*/ 17 h 46"/>
                  <a:gd name="T4" fmla="*/ 56 w 71"/>
                  <a:gd name="T5" fmla="*/ 23 h 46"/>
                  <a:gd name="T6" fmla="*/ 70 w 71"/>
                  <a:gd name="T7" fmla="*/ 13 h 46"/>
                  <a:gd name="T8" fmla="*/ 54 w 71"/>
                  <a:gd name="T9" fmla="*/ 8 h 46"/>
                  <a:gd name="T10" fmla="*/ 47 w 71"/>
                  <a:gd name="T11" fmla="*/ 0 h 46"/>
                  <a:gd name="T12" fmla="*/ 32 w 71"/>
                  <a:gd name="T13" fmla="*/ 8 h 46"/>
                  <a:gd name="T14" fmla="*/ 16 w 71"/>
                  <a:gd name="T15" fmla="*/ 18 h 46"/>
                  <a:gd name="T16" fmla="*/ 24 w 71"/>
                  <a:gd name="T17" fmla="*/ 27 h 46"/>
                  <a:gd name="T18" fmla="*/ 40 w 71"/>
                  <a:gd name="T19" fmla="*/ 33 h 46"/>
                  <a:gd name="T20" fmla="*/ 53 w 71"/>
                  <a:gd name="T21" fmla="*/ 23 h 46"/>
                  <a:gd name="T22" fmla="*/ 38 w 71"/>
                  <a:gd name="T23" fmla="*/ 18 h 46"/>
                  <a:gd name="T24" fmla="*/ 29 w 71"/>
                  <a:gd name="T25" fmla="*/ 10 h 46"/>
                  <a:gd name="T26" fmla="*/ 16 w 71"/>
                  <a:gd name="T27" fmla="*/ 18 h 46"/>
                  <a:gd name="T28" fmla="*/ 0 w 71"/>
                  <a:gd name="T29" fmla="*/ 30 h 46"/>
                  <a:gd name="T30" fmla="*/ 6 w 71"/>
                  <a:gd name="T31" fmla="*/ 38 h 46"/>
                  <a:gd name="T32" fmla="*/ 23 w 71"/>
                  <a:gd name="T33" fmla="*/ 45 h 46"/>
                  <a:gd name="T34" fmla="*/ 36 w 71"/>
                  <a:gd name="T35" fmla="*/ 36 h 46"/>
                  <a:gd name="T36" fmla="*/ 22 w 71"/>
                  <a:gd name="T37" fmla="*/ 29 h 46"/>
                  <a:gd name="T38" fmla="*/ 13 w 71"/>
                  <a:gd name="T39" fmla="*/ 22 h 46"/>
                  <a:gd name="T40" fmla="*/ 0 w 71"/>
                  <a:gd name="T41" fmla="*/ 30 h 46"/>
                  <a:gd name="T42" fmla="*/ 32 w 71"/>
                  <a:gd name="T43" fmla="*/ 8 h 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71" h="46">
                    <a:moveTo>
                      <a:pt x="32" y="8"/>
                    </a:moveTo>
                    <a:lnTo>
                      <a:pt x="41" y="17"/>
                    </a:lnTo>
                    <a:lnTo>
                      <a:pt x="56" y="23"/>
                    </a:lnTo>
                    <a:lnTo>
                      <a:pt x="70" y="13"/>
                    </a:lnTo>
                    <a:lnTo>
                      <a:pt x="54" y="8"/>
                    </a:lnTo>
                    <a:lnTo>
                      <a:pt x="47" y="0"/>
                    </a:lnTo>
                    <a:lnTo>
                      <a:pt x="32" y="8"/>
                    </a:lnTo>
                    <a:lnTo>
                      <a:pt x="16" y="18"/>
                    </a:lnTo>
                    <a:lnTo>
                      <a:pt x="24" y="27"/>
                    </a:lnTo>
                    <a:lnTo>
                      <a:pt x="40" y="33"/>
                    </a:lnTo>
                    <a:lnTo>
                      <a:pt x="53" y="23"/>
                    </a:lnTo>
                    <a:lnTo>
                      <a:pt x="38" y="18"/>
                    </a:lnTo>
                    <a:lnTo>
                      <a:pt x="29" y="10"/>
                    </a:lnTo>
                    <a:lnTo>
                      <a:pt x="16" y="18"/>
                    </a:lnTo>
                    <a:lnTo>
                      <a:pt x="0" y="30"/>
                    </a:lnTo>
                    <a:lnTo>
                      <a:pt x="6" y="38"/>
                    </a:lnTo>
                    <a:lnTo>
                      <a:pt x="23" y="45"/>
                    </a:lnTo>
                    <a:lnTo>
                      <a:pt x="36" y="36"/>
                    </a:lnTo>
                    <a:lnTo>
                      <a:pt x="22" y="29"/>
                    </a:lnTo>
                    <a:lnTo>
                      <a:pt x="13" y="22"/>
                    </a:lnTo>
                    <a:lnTo>
                      <a:pt x="0" y="30"/>
                    </a:lnTo>
                    <a:lnTo>
                      <a:pt x="32" y="8"/>
                    </a:lnTo>
                  </a:path>
                </a:pathLst>
              </a:custGeom>
              <a:solidFill>
                <a:srgbClr val="C1C1C1"/>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4" name="Freeform 172">
                <a:extLst>
                  <a:ext uri="{FF2B5EF4-FFF2-40B4-BE49-F238E27FC236}">
                    <a16:creationId xmlns:a16="http://schemas.microsoft.com/office/drawing/2014/main" id="{990E0AB9-684F-4D04-A766-44692B4C3E2A}"/>
                  </a:ext>
                </a:extLst>
              </p:cNvPr>
              <p:cNvSpPr>
                <a:spLocks/>
              </p:cNvSpPr>
              <p:nvPr/>
            </p:nvSpPr>
            <p:spPr bwMode="auto">
              <a:xfrm>
                <a:off x="1907" y="1829"/>
                <a:ext cx="12" cy="15"/>
              </a:xfrm>
              <a:custGeom>
                <a:avLst/>
                <a:gdLst>
                  <a:gd name="T0" fmla="*/ 11 w 12"/>
                  <a:gd name="T1" fmla="*/ 14 h 15"/>
                  <a:gd name="T2" fmla="*/ 0 w 12"/>
                  <a:gd name="T3" fmla="*/ 0 h 15"/>
                  <a:gd name="T4" fmla="*/ 11 w 12"/>
                  <a:gd name="T5" fmla="*/ 14 h 15"/>
                  <a:gd name="T6" fmla="*/ 0 60000 65536"/>
                  <a:gd name="T7" fmla="*/ 0 60000 65536"/>
                  <a:gd name="T8" fmla="*/ 0 60000 65536"/>
                </a:gdLst>
                <a:ahLst/>
                <a:cxnLst>
                  <a:cxn ang="T6">
                    <a:pos x="T0" y="T1"/>
                  </a:cxn>
                  <a:cxn ang="T7">
                    <a:pos x="T2" y="T3"/>
                  </a:cxn>
                  <a:cxn ang="T8">
                    <a:pos x="T4" y="T5"/>
                  </a:cxn>
                </a:cxnLst>
                <a:rect l="0" t="0" r="r" b="b"/>
                <a:pathLst>
                  <a:path w="12" h="15">
                    <a:moveTo>
                      <a:pt x="11" y="14"/>
                    </a:moveTo>
                    <a:lnTo>
                      <a:pt x="0" y="0"/>
                    </a:lnTo>
                    <a:lnTo>
                      <a:pt x="11" y="1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5" name="Freeform 173">
                <a:extLst>
                  <a:ext uri="{FF2B5EF4-FFF2-40B4-BE49-F238E27FC236}">
                    <a16:creationId xmlns:a16="http://schemas.microsoft.com/office/drawing/2014/main" id="{10EB0BCE-0ECE-48F1-B72A-F8312C0A58C5}"/>
                  </a:ext>
                </a:extLst>
              </p:cNvPr>
              <p:cNvSpPr>
                <a:spLocks/>
              </p:cNvSpPr>
              <p:nvPr/>
            </p:nvSpPr>
            <p:spPr bwMode="auto">
              <a:xfrm>
                <a:off x="1917" y="1825"/>
                <a:ext cx="14" cy="28"/>
              </a:xfrm>
              <a:custGeom>
                <a:avLst/>
                <a:gdLst>
                  <a:gd name="T0" fmla="*/ 13 w 14"/>
                  <a:gd name="T1" fmla="*/ 27 h 28"/>
                  <a:gd name="T2" fmla="*/ 0 w 14"/>
                  <a:gd name="T3" fmla="*/ 0 h 28"/>
                  <a:gd name="T4" fmla="*/ 13 w 14"/>
                  <a:gd name="T5" fmla="*/ 27 h 28"/>
                  <a:gd name="T6" fmla="*/ 0 60000 65536"/>
                  <a:gd name="T7" fmla="*/ 0 60000 65536"/>
                  <a:gd name="T8" fmla="*/ 0 60000 65536"/>
                </a:gdLst>
                <a:ahLst/>
                <a:cxnLst>
                  <a:cxn ang="T6">
                    <a:pos x="T0" y="T1"/>
                  </a:cxn>
                  <a:cxn ang="T7">
                    <a:pos x="T2" y="T3"/>
                  </a:cxn>
                  <a:cxn ang="T8">
                    <a:pos x="T4" y="T5"/>
                  </a:cxn>
                </a:cxnLst>
                <a:rect l="0" t="0" r="r" b="b"/>
                <a:pathLst>
                  <a:path w="14" h="28">
                    <a:moveTo>
                      <a:pt x="13" y="27"/>
                    </a:moveTo>
                    <a:lnTo>
                      <a:pt x="0" y="0"/>
                    </a:lnTo>
                    <a:lnTo>
                      <a:pt x="13" y="2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6" name="Freeform 174">
                <a:extLst>
                  <a:ext uri="{FF2B5EF4-FFF2-40B4-BE49-F238E27FC236}">
                    <a16:creationId xmlns:a16="http://schemas.microsoft.com/office/drawing/2014/main" id="{00A8CF3F-0A7E-4319-8F86-7D78AD51514B}"/>
                  </a:ext>
                </a:extLst>
              </p:cNvPr>
              <p:cNvSpPr>
                <a:spLocks/>
              </p:cNvSpPr>
              <p:nvPr/>
            </p:nvSpPr>
            <p:spPr bwMode="auto">
              <a:xfrm>
                <a:off x="1934" y="1833"/>
                <a:ext cx="14" cy="12"/>
              </a:xfrm>
              <a:custGeom>
                <a:avLst/>
                <a:gdLst>
                  <a:gd name="T0" fmla="*/ 13 w 14"/>
                  <a:gd name="T1" fmla="*/ 1 h 12"/>
                  <a:gd name="T2" fmla="*/ 13 w 14"/>
                  <a:gd name="T3" fmla="*/ 0 h 12"/>
                  <a:gd name="T4" fmla="*/ 0 w 14"/>
                  <a:gd name="T5" fmla="*/ 10 h 12"/>
                  <a:gd name="T6" fmla="*/ 0 w 14"/>
                  <a:gd name="T7" fmla="*/ 11 h 12"/>
                  <a:gd name="T8" fmla="*/ 13 w 14"/>
                  <a:gd name="T9" fmla="*/ 1 h 12"/>
                  <a:gd name="T10" fmla="*/ 13 w 14"/>
                  <a:gd name="T11" fmla="*/ 0 h 12"/>
                  <a:gd name="T12" fmla="*/ 13 w 14"/>
                  <a:gd name="T13" fmla="*/ 1 h 1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4" h="12">
                    <a:moveTo>
                      <a:pt x="13" y="1"/>
                    </a:moveTo>
                    <a:lnTo>
                      <a:pt x="13" y="0"/>
                    </a:lnTo>
                    <a:lnTo>
                      <a:pt x="0" y="10"/>
                    </a:lnTo>
                    <a:lnTo>
                      <a:pt x="0" y="11"/>
                    </a:lnTo>
                    <a:lnTo>
                      <a:pt x="13" y="1"/>
                    </a:lnTo>
                    <a:lnTo>
                      <a:pt x="13" y="0"/>
                    </a:lnTo>
                    <a:lnTo>
                      <a:pt x="13"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7" name="Freeform 175">
                <a:extLst>
                  <a:ext uri="{FF2B5EF4-FFF2-40B4-BE49-F238E27FC236}">
                    <a16:creationId xmlns:a16="http://schemas.microsoft.com/office/drawing/2014/main" id="{07F4EC66-9FD3-41FF-A189-22027D098772}"/>
                  </a:ext>
                </a:extLst>
              </p:cNvPr>
              <p:cNvSpPr>
                <a:spLocks/>
              </p:cNvSpPr>
              <p:nvPr/>
            </p:nvSpPr>
            <p:spPr bwMode="auto">
              <a:xfrm>
                <a:off x="1932" y="1828"/>
                <a:ext cx="14" cy="1"/>
              </a:xfrm>
              <a:custGeom>
                <a:avLst/>
                <a:gdLst>
                  <a:gd name="T0" fmla="*/ 0 w 14"/>
                  <a:gd name="T1" fmla="*/ 0 h 1"/>
                  <a:gd name="T2" fmla="*/ 13 w 14"/>
                  <a:gd name="T3" fmla="*/ 0 h 1"/>
                  <a:gd name="T4" fmla="*/ 0 w 14"/>
                  <a:gd name="T5" fmla="*/ 0 h 1"/>
                  <a:gd name="T6" fmla="*/ 0 60000 65536"/>
                  <a:gd name="T7" fmla="*/ 0 60000 65536"/>
                  <a:gd name="T8" fmla="*/ 0 60000 65536"/>
                </a:gdLst>
                <a:ahLst/>
                <a:cxnLst>
                  <a:cxn ang="T6">
                    <a:pos x="T0" y="T1"/>
                  </a:cxn>
                  <a:cxn ang="T7">
                    <a:pos x="T2" y="T3"/>
                  </a:cxn>
                  <a:cxn ang="T8">
                    <a:pos x="T4" y="T5"/>
                  </a:cxn>
                </a:cxnLst>
                <a:rect l="0" t="0" r="r" b="b"/>
                <a:pathLst>
                  <a:path w="14" h="1">
                    <a:moveTo>
                      <a:pt x="0" y="0"/>
                    </a:moveTo>
                    <a:lnTo>
                      <a:pt x="13"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8" name="Freeform 176">
                <a:extLst>
                  <a:ext uri="{FF2B5EF4-FFF2-40B4-BE49-F238E27FC236}">
                    <a16:creationId xmlns:a16="http://schemas.microsoft.com/office/drawing/2014/main" id="{57045EEA-7EB3-4E15-AC57-A2F62D2D13F0}"/>
                  </a:ext>
                </a:extLst>
              </p:cNvPr>
              <p:cNvSpPr>
                <a:spLocks/>
              </p:cNvSpPr>
              <p:nvPr/>
            </p:nvSpPr>
            <p:spPr bwMode="auto">
              <a:xfrm>
                <a:off x="1923" y="1818"/>
                <a:ext cx="12" cy="15"/>
              </a:xfrm>
              <a:custGeom>
                <a:avLst/>
                <a:gdLst>
                  <a:gd name="T0" fmla="*/ 0 w 12"/>
                  <a:gd name="T1" fmla="*/ 1 h 15"/>
                  <a:gd name="T2" fmla="*/ 11 w 12"/>
                  <a:gd name="T3" fmla="*/ 14 h 15"/>
                  <a:gd name="T4" fmla="*/ 0 w 12"/>
                  <a:gd name="T5" fmla="*/ 0 h 15"/>
                  <a:gd name="T6" fmla="*/ 0 w 12"/>
                  <a:gd name="T7" fmla="*/ 1 h 15"/>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5">
                    <a:moveTo>
                      <a:pt x="0" y="1"/>
                    </a:moveTo>
                    <a:lnTo>
                      <a:pt x="11" y="14"/>
                    </a:lnTo>
                    <a:lnTo>
                      <a:pt x="0" y="0"/>
                    </a:lnTo>
                    <a:lnTo>
                      <a:pt x="0"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39" name="Freeform 177">
                <a:extLst>
                  <a:ext uri="{FF2B5EF4-FFF2-40B4-BE49-F238E27FC236}">
                    <a16:creationId xmlns:a16="http://schemas.microsoft.com/office/drawing/2014/main" id="{1C3D2AE4-9A8A-4B40-B6E6-BD07D8BB2007}"/>
                  </a:ext>
                </a:extLst>
              </p:cNvPr>
              <p:cNvSpPr>
                <a:spLocks/>
              </p:cNvSpPr>
              <p:nvPr/>
            </p:nvSpPr>
            <p:spPr bwMode="auto">
              <a:xfrm>
                <a:off x="1909" y="1816"/>
                <a:ext cx="14" cy="12"/>
              </a:xfrm>
              <a:custGeom>
                <a:avLst/>
                <a:gdLst>
                  <a:gd name="T0" fmla="*/ 0 w 14"/>
                  <a:gd name="T1" fmla="*/ 11 h 12"/>
                  <a:gd name="T2" fmla="*/ 13 w 14"/>
                  <a:gd name="T3" fmla="*/ 1 h 12"/>
                  <a:gd name="T4" fmla="*/ 13 w 14"/>
                  <a:gd name="T5" fmla="*/ 0 h 12"/>
                  <a:gd name="T6" fmla="*/ 0 w 14"/>
                  <a:gd name="T7" fmla="*/ 11 h 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4" h="12">
                    <a:moveTo>
                      <a:pt x="0" y="11"/>
                    </a:moveTo>
                    <a:lnTo>
                      <a:pt x="13" y="1"/>
                    </a:lnTo>
                    <a:lnTo>
                      <a:pt x="13" y="0"/>
                    </a:lnTo>
                    <a:lnTo>
                      <a:pt x="0" y="1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0" name="Line 178">
                <a:extLst>
                  <a:ext uri="{FF2B5EF4-FFF2-40B4-BE49-F238E27FC236}">
                    <a16:creationId xmlns:a16="http://schemas.microsoft.com/office/drawing/2014/main" id="{35ECC8E7-DC67-4412-89FF-26A20EDA06D2}"/>
                  </a:ext>
                </a:extLst>
              </p:cNvPr>
              <p:cNvSpPr>
                <a:spLocks noChangeShapeType="1"/>
              </p:cNvSpPr>
              <p:nvPr/>
            </p:nvSpPr>
            <p:spPr bwMode="auto">
              <a:xfrm>
                <a:off x="1910" y="1829"/>
                <a:ext cx="8"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241" name="Freeform 179">
                <a:extLst>
                  <a:ext uri="{FF2B5EF4-FFF2-40B4-BE49-F238E27FC236}">
                    <a16:creationId xmlns:a16="http://schemas.microsoft.com/office/drawing/2014/main" id="{DB59CF33-629B-4999-A17F-CED129463F34}"/>
                  </a:ext>
                </a:extLst>
              </p:cNvPr>
              <p:cNvSpPr>
                <a:spLocks/>
              </p:cNvSpPr>
              <p:nvPr/>
            </p:nvSpPr>
            <p:spPr bwMode="auto">
              <a:xfrm>
                <a:off x="1891" y="1841"/>
                <a:ext cx="12" cy="14"/>
              </a:xfrm>
              <a:custGeom>
                <a:avLst/>
                <a:gdLst>
                  <a:gd name="T0" fmla="*/ 11 w 12"/>
                  <a:gd name="T1" fmla="*/ 13 h 14"/>
                  <a:gd name="T2" fmla="*/ 0 w 12"/>
                  <a:gd name="T3" fmla="*/ 0 h 14"/>
                  <a:gd name="T4" fmla="*/ 9 w 12"/>
                  <a:gd name="T5" fmla="*/ 13 h 14"/>
                  <a:gd name="T6" fmla="*/ 11 w 12"/>
                  <a:gd name="T7" fmla="*/ 13 h 14"/>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 h="14">
                    <a:moveTo>
                      <a:pt x="11" y="13"/>
                    </a:moveTo>
                    <a:lnTo>
                      <a:pt x="0" y="0"/>
                    </a:lnTo>
                    <a:lnTo>
                      <a:pt x="9" y="13"/>
                    </a:lnTo>
                    <a:lnTo>
                      <a:pt x="11"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2" name="Freeform 180">
                <a:extLst>
                  <a:ext uri="{FF2B5EF4-FFF2-40B4-BE49-F238E27FC236}">
                    <a16:creationId xmlns:a16="http://schemas.microsoft.com/office/drawing/2014/main" id="{9E3EFA3B-2E28-47F0-9C77-0758278A13ED}"/>
                  </a:ext>
                </a:extLst>
              </p:cNvPr>
              <p:cNvSpPr>
                <a:spLocks/>
              </p:cNvSpPr>
              <p:nvPr/>
            </p:nvSpPr>
            <p:spPr bwMode="auto">
              <a:xfrm>
                <a:off x="1898" y="1850"/>
                <a:ext cx="15" cy="1"/>
              </a:xfrm>
              <a:custGeom>
                <a:avLst/>
                <a:gdLst>
                  <a:gd name="T0" fmla="*/ 14 w 15"/>
                  <a:gd name="T1" fmla="*/ 0 h 1"/>
                  <a:gd name="T2" fmla="*/ 0 w 15"/>
                  <a:gd name="T3" fmla="*/ 0 h 1"/>
                  <a:gd name="T4" fmla="*/ 14 w 15"/>
                  <a:gd name="T5" fmla="*/ 0 h 1"/>
                  <a:gd name="T6" fmla="*/ 0 60000 65536"/>
                  <a:gd name="T7" fmla="*/ 0 60000 65536"/>
                  <a:gd name="T8" fmla="*/ 0 60000 65536"/>
                </a:gdLst>
                <a:ahLst/>
                <a:cxnLst>
                  <a:cxn ang="T6">
                    <a:pos x="T0" y="T1"/>
                  </a:cxn>
                  <a:cxn ang="T7">
                    <a:pos x="T2" y="T3"/>
                  </a:cxn>
                  <a:cxn ang="T8">
                    <a:pos x="T4" y="T5"/>
                  </a:cxn>
                </a:cxnLst>
                <a:rect l="0" t="0" r="r" b="b"/>
                <a:pathLst>
                  <a:path w="15" h="1">
                    <a:moveTo>
                      <a:pt x="14" y="0"/>
                    </a:moveTo>
                    <a:lnTo>
                      <a:pt x="0" y="0"/>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3" name="Freeform 181">
                <a:extLst>
                  <a:ext uri="{FF2B5EF4-FFF2-40B4-BE49-F238E27FC236}">
                    <a16:creationId xmlns:a16="http://schemas.microsoft.com/office/drawing/2014/main" id="{F8F667F1-9865-4449-8C19-FBC62D082287}"/>
                  </a:ext>
                </a:extLst>
              </p:cNvPr>
              <p:cNvSpPr>
                <a:spLocks/>
              </p:cNvSpPr>
              <p:nvPr/>
            </p:nvSpPr>
            <p:spPr bwMode="auto">
              <a:xfrm>
                <a:off x="1917" y="1845"/>
                <a:ext cx="14" cy="13"/>
              </a:xfrm>
              <a:custGeom>
                <a:avLst/>
                <a:gdLst>
                  <a:gd name="T0" fmla="*/ 13 w 14"/>
                  <a:gd name="T1" fmla="*/ 0 h 13"/>
                  <a:gd name="T2" fmla="*/ 0 w 14"/>
                  <a:gd name="T3" fmla="*/ 12 h 13"/>
                  <a:gd name="T4" fmla="*/ 13 w 14"/>
                  <a:gd name="T5" fmla="*/ 0 h 13"/>
                  <a:gd name="T6" fmla="*/ 0 60000 65536"/>
                  <a:gd name="T7" fmla="*/ 0 60000 65536"/>
                  <a:gd name="T8" fmla="*/ 0 60000 65536"/>
                </a:gdLst>
                <a:ahLst/>
                <a:cxnLst>
                  <a:cxn ang="T6">
                    <a:pos x="T0" y="T1"/>
                  </a:cxn>
                  <a:cxn ang="T7">
                    <a:pos x="T2" y="T3"/>
                  </a:cxn>
                  <a:cxn ang="T8">
                    <a:pos x="T4" y="T5"/>
                  </a:cxn>
                </a:cxnLst>
                <a:rect l="0" t="0" r="r" b="b"/>
                <a:pathLst>
                  <a:path w="14" h="13">
                    <a:moveTo>
                      <a:pt x="13" y="0"/>
                    </a:moveTo>
                    <a:lnTo>
                      <a:pt x="0" y="12"/>
                    </a:lnTo>
                    <a:lnTo>
                      <a:pt x="13"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4" name="Freeform 182">
                <a:extLst>
                  <a:ext uri="{FF2B5EF4-FFF2-40B4-BE49-F238E27FC236}">
                    <a16:creationId xmlns:a16="http://schemas.microsoft.com/office/drawing/2014/main" id="{F3022695-2824-4E29-A1EA-81B0480B9A85}"/>
                  </a:ext>
                </a:extLst>
              </p:cNvPr>
              <p:cNvSpPr>
                <a:spLocks/>
              </p:cNvSpPr>
              <p:nvPr/>
            </p:nvSpPr>
            <p:spPr bwMode="auto">
              <a:xfrm>
                <a:off x="1914" y="1839"/>
                <a:ext cx="13" cy="1"/>
              </a:xfrm>
              <a:custGeom>
                <a:avLst/>
                <a:gdLst>
                  <a:gd name="T0" fmla="*/ 0 w 13"/>
                  <a:gd name="T1" fmla="*/ 0 h 1"/>
                  <a:gd name="T2" fmla="*/ 12 w 13"/>
                  <a:gd name="T3" fmla="*/ 0 h 1"/>
                  <a:gd name="T4" fmla="*/ 0 w 13"/>
                  <a:gd name="T5" fmla="*/ 0 h 1"/>
                  <a:gd name="T6" fmla="*/ 0 60000 65536"/>
                  <a:gd name="T7" fmla="*/ 0 60000 65536"/>
                  <a:gd name="T8" fmla="*/ 0 60000 65536"/>
                </a:gdLst>
                <a:ahLst/>
                <a:cxnLst>
                  <a:cxn ang="T6">
                    <a:pos x="T0" y="T1"/>
                  </a:cxn>
                  <a:cxn ang="T7">
                    <a:pos x="T2" y="T3"/>
                  </a:cxn>
                  <a:cxn ang="T8">
                    <a:pos x="T4" y="T5"/>
                  </a:cxn>
                </a:cxnLst>
                <a:rect l="0" t="0" r="r" b="b"/>
                <a:pathLst>
                  <a:path w="13" h="1">
                    <a:moveTo>
                      <a:pt x="0" y="0"/>
                    </a:moveTo>
                    <a:lnTo>
                      <a:pt x="12"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5" name="Freeform 183">
                <a:extLst>
                  <a:ext uri="{FF2B5EF4-FFF2-40B4-BE49-F238E27FC236}">
                    <a16:creationId xmlns:a16="http://schemas.microsoft.com/office/drawing/2014/main" id="{5C193CAB-647C-4060-AE71-4874890E8B80}"/>
                  </a:ext>
                </a:extLst>
              </p:cNvPr>
              <p:cNvSpPr>
                <a:spLocks/>
              </p:cNvSpPr>
              <p:nvPr/>
            </p:nvSpPr>
            <p:spPr bwMode="auto">
              <a:xfrm>
                <a:off x="1905" y="1830"/>
                <a:ext cx="12" cy="14"/>
              </a:xfrm>
              <a:custGeom>
                <a:avLst/>
                <a:gdLst>
                  <a:gd name="T0" fmla="*/ 0 w 12"/>
                  <a:gd name="T1" fmla="*/ 0 h 14"/>
                  <a:gd name="T2" fmla="*/ 11 w 12"/>
                  <a:gd name="T3" fmla="*/ 13 h 14"/>
                  <a:gd name="T4" fmla="*/ 0 w 12"/>
                  <a:gd name="T5" fmla="*/ 0 h 14"/>
                  <a:gd name="T6" fmla="*/ 0 60000 65536"/>
                  <a:gd name="T7" fmla="*/ 0 60000 65536"/>
                  <a:gd name="T8" fmla="*/ 0 60000 65536"/>
                </a:gdLst>
                <a:ahLst/>
                <a:cxnLst>
                  <a:cxn ang="T6">
                    <a:pos x="T0" y="T1"/>
                  </a:cxn>
                  <a:cxn ang="T7">
                    <a:pos x="T2" y="T3"/>
                  </a:cxn>
                  <a:cxn ang="T8">
                    <a:pos x="T4" y="T5"/>
                  </a:cxn>
                </a:cxnLst>
                <a:rect l="0" t="0" r="r" b="b"/>
                <a:pathLst>
                  <a:path w="12" h="14">
                    <a:moveTo>
                      <a:pt x="0" y="0"/>
                    </a:moveTo>
                    <a:lnTo>
                      <a:pt x="11" y="13"/>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6" name="Freeform 184">
                <a:extLst>
                  <a:ext uri="{FF2B5EF4-FFF2-40B4-BE49-F238E27FC236}">
                    <a16:creationId xmlns:a16="http://schemas.microsoft.com/office/drawing/2014/main" id="{0D49DC82-F7BB-47C8-8F66-BC948BB62481}"/>
                  </a:ext>
                </a:extLst>
              </p:cNvPr>
              <p:cNvSpPr>
                <a:spLocks/>
              </p:cNvSpPr>
              <p:nvPr/>
            </p:nvSpPr>
            <p:spPr bwMode="auto">
              <a:xfrm>
                <a:off x="1891" y="1829"/>
                <a:ext cx="14" cy="13"/>
              </a:xfrm>
              <a:custGeom>
                <a:avLst/>
                <a:gdLst>
                  <a:gd name="T0" fmla="*/ 0 w 14"/>
                  <a:gd name="T1" fmla="*/ 10 h 13"/>
                  <a:gd name="T2" fmla="*/ 0 w 14"/>
                  <a:gd name="T3" fmla="*/ 12 h 13"/>
                  <a:gd name="T4" fmla="*/ 13 w 14"/>
                  <a:gd name="T5" fmla="*/ 0 h 13"/>
                  <a:gd name="T6" fmla="*/ 0 w 14"/>
                  <a:gd name="T7" fmla="*/ 10 h 13"/>
                  <a:gd name="T8" fmla="*/ 0 w 14"/>
                  <a:gd name="T9" fmla="*/ 12 h 13"/>
                  <a:gd name="T10" fmla="*/ 0 w 14"/>
                  <a:gd name="T11" fmla="*/ 10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3">
                    <a:moveTo>
                      <a:pt x="0" y="10"/>
                    </a:moveTo>
                    <a:lnTo>
                      <a:pt x="0" y="12"/>
                    </a:lnTo>
                    <a:lnTo>
                      <a:pt x="13" y="0"/>
                    </a:lnTo>
                    <a:lnTo>
                      <a:pt x="0" y="10"/>
                    </a:lnTo>
                    <a:lnTo>
                      <a:pt x="0" y="12"/>
                    </a:lnTo>
                    <a:lnTo>
                      <a:pt x="0" y="1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7" name="Freeform 185">
                <a:extLst>
                  <a:ext uri="{FF2B5EF4-FFF2-40B4-BE49-F238E27FC236}">
                    <a16:creationId xmlns:a16="http://schemas.microsoft.com/office/drawing/2014/main" id="{3AD6EE1B-9BD4-435C-926C-BFB605DCCF18}"/>
                  </a:ext>
                </a:extLst>
              </p:cNvPr>
              <p:cNvSpPr>
                <a:spLocks/>
              </p:cNvSpPr>
              <p:nvPr/>
            </p:nvSpPr>
            <p:spPr bwMode="auto">
              <a:xfrm>
                <a:off x="1891" y="1836"/>
                <a:ext cx="1" cy="14"/>
              </a:xfrm>
              <a:custGeom>
                <a:avLst/>
                <a:gdLst>
                  <a:gd name="T0" fmla="*/ 0 w 1"/>
                  <a:gd name="T1" fmla="*/ 13 h 14"/>
                  <a:gd name="T2" fmla="*/ 0 w 1"/>
                  <a:gd name="T3" fmla="*/ 0 h 14"/>
                  <a:gd name="T4" fmla="*/ 0 w 1"/>
                  <a:gd name="T5" fmla="*/ 13 h 14"/>
                  <a:gd name="T6" fmla="*/ 0 60000 65536"/>
                  <a:gd name="T7" fmla="*/ 0 60000 65536"/>
                  <a:gd name="T8" fmla="*/ 0 60000 65536"/>
                </a:gdLst>
                <a:ahLst/>
                <a:cxnLst>
                  <a:cxn ang="T6">
                    <a:pos x="T0" y="T1"/>
                  </a:cxn>
                  <a:cxn ang="T7">
                    <a:pos x="T2" y="T3"/>
                  </a:cxn>
                  <a:cxn ang="T8">
                    <a:pos x="T4" y="T5"/>
                  </a:cxn>
                </a:cxnLst>
                <a:rect l="0" t="0" r="r" b="b"/>
                <a:pathLst>
                  <a:path w="1" h="14">
                    <a:moveTo>
                      <a:pt x="0" y="13"/>
                    </a:moveTo>
                    <a:lnTo>
                      <a:pt x="0" y="0"/>
                    </a:lnTo>
                    <a:lnTo>
                      <a:pt x="0"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8" name="Freeform 186">
                <a:extLst>
                  <a:ext uri="{FF2B5EF4-FFF2-40B4-BE49-F238E27FC236}">
                    <a16:creationId xmlns:a16="http://schemas.microsoft.com/office/drawing/2014/main" id="{FB8AF2A3-009F-4350-BEDB-B4F3FC1C8DB0}"/>
                  </a:ext>
                </a:extLst>
              </p:cNvPr>
              <p:cNvSpPr>
                <a:spLocks/>
              </p:cNvSpPr>
              <p:nvPr/>
            </p:nvSpPr>
            <p:spPr bwMode="auto">
              <a:xfrm>
                <a:off x="1871" y="1853"/>
                <a:ext cx="12" cy="14"/>
              </a:xfrm>
              <a:custGeom>
                <a:avLst/>
                <a:gdLst>
                  <a:gd name="T0" fmla="*/ 11 w 12"/>
                  <a:gd name="T1" fmla="*/ 13 h 14"/>
                  <a:gd name="T2" fmla="*/ 0 w 12"/>
                  <a:gd name="T3" fmla="*/ 0 h 14"/>
                  <a:gd name="T4" fmla="*/ 11 w 12"/>
                  <a:gd name="T5" fmla="*/ 13 h 14"/>
                  <a:gd name="T6" fmla="*/ 0 60000 65536"/>
                  <a:gd name="T7" fmla="*/ 0 60000 65536"/>
                  <a:gd name="T8" fmla="*/ 0 60000 65536"/>
                </a:gdLst>
                <a:ahLst/>
                <a:cxnLst>
                  <a:cxn ang="T6">
                    <a:pos x="T0" y="T1"/>
                  </a:cxn>
                  <a:cxn ang="T7">
                    <a:pos x="T2" y="T3"/>
                  </a:cxn>
                  <a:cxn ang="T8">
                    <a:pos x="T4" y="T5"/>
                  </a:cxn>
                </a:cxnLst>
                <a:rect l="0" t="0" r="r" b="b"/>
                <a:pathLst>
                  <a:path w="12" h="14">
                    <a:moveTo>
                      <a:pt x="11" y="13"/>
                    </a:moveTo>
                    <a:lnTo>
                      <a:pt x="0" y="0"/>
                    </a:lnTo>
                    <a:lnTo>
                      <a:pt x="11" y="13"/>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9" name="Freeform 187">
                <a:extLst>
                  <a:ext uri="{FF2B5EF4-FFF2-40B4-BE49-F238E27FC236}">
                    <a16:creationId xmlns:a16="http://schemas.microsoft.com/office/drawing/2014/main" id="{435D5FFA-CEF1-41AA-BE61-4874D525B2C1}"/>
                  </a:ext>
                </a:extLst>
              </p:cNvPr>
              <p:cNvSpPr>
                <a:spLocks/>
              </p:cNvSpPr>
              <p:nvPr/>
            </p:nvSpPr>
            <p:spPr bwMode="auto">
              <a:xfrm>
                <a:off x="1882" y="1849"/>
                <a:ext cx="14" cy="28"/>
              </a:xfrm>
              <a:custGeom>
                <a:avLst/>
                <a:gdLst>
                  <a:gd name="T0" fmla="*/ 12 w 14"/>
                  <a:gd name="T1" fmla="*/ 27 h 28"/>
                  <a:gd name="T2" fmla="*/ 0 w 14"/>
                  <a:gd name="T3" fmla="*/ 0 h 28"/>
                  <a:gd name="T4" fmla="*/ 12 w 14"/>
                  <a:gd name="T5" fmla="*/ 27 h 28"/>
                  <a:gd name="T6" fmla="*/ 13 w 14"/>
                  <a:gd name="T7" fmla="*/ 27 h 28"/>
                  <a:gd name="T8" fmla="*/ 12 w 14"/>
                  <a:gd name="T9" fmla="*/ 27 h 28"/>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28">
                    <a:moveTo>
                      <a:pt x="12" y="27"/>
                    </a:moveTo>
                    <a:lnTo>
                      <a:pt x="0" y="0"/>
                    </a:lnTo>
                    <a:lnTo>
                      <a:pt x="12" y="27"/>
                    </a:lnTo>
                    <a:lnTo>
                      <a:pt x="13" y="27"/>
                    </a:lnTo>
                    <a:lnTo>
                      <a:pt x="12" y="27"/>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0" name="Freeform 188">
                <a:extLst>
                  <a:ext uri="{FF2B5EF4-FFF2-40B4-BE49-F238E27FC236}">
                    <a16:creationId xmlns:a16="http://schemas.microsoft.com/office/drawing/2014/main" id="{16F9B676-8779-4374-B845-539FA355AABE}"/>
                  </a:ext>
                </a:extLst>
              </p:cNvPr>
              <p:cNvSpPr>
                <a:spLocks/>
              </p:cNvSpPr>
              <p:nvPr/>
            </p:nvSpPr>
            <p:spPr bwMode="auto">
              <a:xfrm>
                <a:off x="1899" y="1856"/>
                <a:ext cx="14" cy="13"/>
              </a:xfrm>
              <a:custGeom>
                <a:avLst/>
                <a:gdLst>
                  <a:gd name="T0" fmla="*/ 13 w 14"/>
                  <a:gd name="T1" fmla="*/ 1 h 13"/>
                  <a:gd name="T2" fmla="*/ 13 w 14"/>
                  <a:gd name="T3" fmla="*/ 0 h 13"/>
                  <a:gd name="T4" fmla="*/ 0 w 14"/>
                  <a:gd name="T5" fmla="*/ 12 h 13"/>
                  <a:gd name="T6" fmla="*/ 13 w 14"/>
                  <a:gd name="T7" fmla="*/ 1 h 13"/>
                  <a:gd name="T8" fmla="*/ 13 w 14"/>
                  <a:gd name="T9" fmla="*/ 0 h 13"/>
                  <a:gd name="T10" fmla="*/ 13 w 14"/>
                  <a:gd name="T11" fmla="*/ 1 h 13"/>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4" h="13">
                    <a:moveTo>
                      <a:pt x="13" y="1"/>
                    </a:moveTo>
                    <a:lnTo>
                      <a:pt x="13" y="0"/>
                    </a:lnTo>
                    <a:lnTo>
                      <a:pt x="0" y="12"/>
                    </a:lnTo>
                    <a:lnTo>
                      <a:pt x="13" y="1"/>
                    </a:lnTo>
                    <a:lnTo>
                      <a:pt x="13" y="0"/>
                    </a:lnTo>
                    <a:lnTo>
                      <a:pt x="13"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1" name="Freeform 189">
                <a:extLst>
                  <a:ext uri="{FF2B5EF4-FFF2-40B4-BE49-F238E27FC236}">
                    <a16:creationId xmlns:a16="http://schemas.microsoft.com/office/drawing/2014/main" id="{C778A761-0740-436A-B3EB-B0EEDE3A5508}"/>
                  </a:ext>
                </a:extLst>
              </p:cNvPr>
              <p:cNvSpPr>
                <a:spLocks/>
              </p:cNvSpPr>
              <p:nvPr/>
            </p:nvSpPr>
            <p:spPr bwMode="auto">
              <a:xfrm>
                <a:off x="1897" y="1853"/>
                <a:ext cx="13" cy="1"/>
              </a:xfrm>
              <a:custGeom>
                <a:avLst/>
                <a:gdLst>
                  <a:gd name="T0" fmla="*/ 0 w 13"/>
                  <a:gd name="T1" fmla="*/ 0 h 1"/>
                  <a:gd name="T2" fmla="*/ 12 w 13"/>
                  <a:gd name="T3" fmla="*/ 0 h 1"/>
                  <a:gd name="T4" fmla="*/ 0 w 13"/>
                  <a:gd name="T5" fmla="*/ 0 h 1"/>
                  <a:gd name="T6" fmla="*/ 0 60000 65536"/>
                  <a:gd name="T7" fmla="*/ 0 60000 65536"/>
                  <a:gd name="T8" fmla="*/ 0 60000 65536"/>
                </a:gdLst>
                <a:ahLst/>
                <a:cxnLst>
                  <a:cxn ang="T6">
                    <a:pos x="T0" y="T1"/>
                  </a:cxn>
                  <a:cxn ang="T7">
                    <a:pos x="T2" y="T3"/>
                  </a:cxn>
                  <a:cxn ang="T8">
                    <a:pos x="T4" y="T5"/>
                  </a:cxn>
                </a:cxnLst>
                <a:rect l="0" t="0" r="r" b="b"/>
                <a:pathLst>
                  <a:path w="13" h="1">
                    <a:moveTo>
                      <a:pt x="0" y="0"/>
                    </a:moveTo>
                    <a:lnTo>
                      <a:pt x="12"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2" name="Freeform 190">
                <a:extLst>
                  <a:ext uri="{FF2B5EF4-FFF2-40B4-BE49-F238E27FC236}">
                    <a16:creationId xmlns:a16="http://schemas.microsoft.com/office/drawing/2014/main" id="{48BBED3A-CD1D-4A09-9994-E023B4F90DE6}"/>
                  </a:ext>
                </a:extLst>
              </p:cNvPr>
              <p:cNvSpPr>
                <a:spLocks/>
              </p:cNvSpPr>
              <p:nvPr/>
            </p:nvSpPr>
            <p:spPr bwMode="auto">
              <a:xfrm>
                <a:off x="1887" y="1843"/>
                <a:ext cx="13" cy="14"/>
              </a:xfrm>
              <a:custGeom>
                <a:avLst/>
                <a:gdLst>
                  <a:gd name="T0" fmla="*/ 1 w 13"/>
                  <a:gd name="T1" fmla="*/ 1 h 14"/>
                  <a:gd name="T2" fmla="*/ 0 w 13"/>
                  <a:gd name="T3" fmla="*/ 0 h 14"/>
                  <a:gd name="T4" fmla="*/ 10 w 13"/>
                  <a:gd name="T5" fmla="*/ 13 h 14"/>
                  <a:gd name="T6" fmla="*/ 12 w 13"/>
                  <a:gd name="T7" fmla="*/ 11 h 14"/>
                  <a:gd name="T8" fmla="*/ 1 w 13"/>
                  <a:gd name="T9" fmla="*/ 0 h 14"/>
                  <a:gd name="T10" fmla="*/ 0 w 13"/>
                  <a:gd name="T11" fmla="*/ 0 h 14"/>
                  <a:gd name="T12" fmla="*/ 1 w 13"/>
                  <a:gd name="T13" fmla="*/ 1 h 1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3" h="14">
                    <a:moveTo>
                      <a:pt x="1" y="1"/>
                    </a:moveTo>
                    <a:lnTo>
                      <a:pt x="0" y="0"/>
                    </a:lnTo>
                    <a:lnTo>
                      <a:pt x="10" y="13"/>
                    </a:lnTo>
                    <a:lnTo>
                      <a:pt x="12" y="11"/>
                    </a:lnTo>
                    <a:lnTo>
                      <a:pt x="1" y="0"/>
                    </a:lnTo>
                    <a:lnTo>
                      <a:pt x="0" y="0"/>
                    </a:lnTo>
                    <a:lnTo>
                      <a:pt x="1" y="1"/>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3" name="Freeform 191">
                <a:extLst>
                  <a:ext uri="{FF2B5EF4-FFF2-40B4-BE49-F238E27FC236}">
                    <a16:creationId xmlns:a16="http://schemas.microsoft.com/office/drawing/2014/main" id="{FBC95A91-D661-4394-9F8D-69FB5375E15E}"/>
                  </a:ext>
                </a:extLst>
              </p:cNvPr>
              <p:cNvSpPr>
                <a:spLocks/>
              </p:cNvSpPr>
              <p:nvPr/>
            </p:nvSpPr>
            <p:spPr bwMode="auto">
              <a:xfrm>
                <a:off x="1874" y="1841"/>
                <a:ext cx="13" cy="13"/>
              </a:xfrm>
              <a:custGeom>
                <a:avLst/>
                <a:gdLst>
                  <a:gd name="T0" fmla="*/ 0 w 13"/>
                  <a:gd name="T1" fmla="*/ 12 h 13"/>
                  <a:gd name="T2" fmla="*/ 12 w 13"/>
                  <a:gd name="T3" fmla="*/ 1 h 13"/>
                  <a:gd name="T4" fmla="*/ 11 w 13"/>
                  <a:gd name="T5" fmla="*/ 0 h 13"/>
                  <a:gd name="T6" fmla="*/ 0 w 13"/>
                  <a:gd name="T7" fmla="*/ 12 h 1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 h="13">
                    <a:moveTo>
                      <a:pt x="0" y="12"/>
                    </a:moveTo>
                    <a:lnTo>
                      <a:pt x="12" y="1"/>
                    </a:lnTo>
                    <a:lnTo>
                      <a:pt x="11" y="0"/>
                    </a:lnTo>
                    <a:lnTo>
                      <a:pt x="0"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4" name="Freeform 192">
                <a:extLst>
                  <a:ext uri="{FF2B5EF4-FFF2-40B4-BE49-F238E27FC236}">
                    <a16:creationId xmlns:a16="http://schemas.microsoft.com/office/drawing/2014/main" id="{480B094E-26BD-481B-8C11-48ED640FD6D1}"/>
                  </a:ext>
                </a:extLst>
              </p:cNvPr>
              <p:cNvSpPr>
                <a:spLocks/>
              </p:cNvSpPr>
              <p:nvPr/>
            </p:nvSpPr>
            <p:spPr bwMode="auto">
              <a:xfrm>
                <a:off x="1917" y="1826"/>
                <a:ext cx="14" cy="13"/>
              </a:xfrm>
              <a:custGeom>
                <a:avLst/>
                <a:gdLst>
                  <a:gd name="T0" fmla="*/ 0 w 14"/>
                  <a:gd name="T1" fmla="*/ 12 h 13"/>
                  <a:gd name="T2" fmla="*/ 13 w 14"/>
                  <a:gd name="T3" fmla="*/ 1 h 13"/>
                  <a:gd name="T4" fmla="*/ 12 w 14"/>
                  <a:gd name="T5" fmla="*/ 0 h 13"/>
                  <a:gd name="T6" fmla="*/ 0 w 14"/>
                  <a:gd name="T7" fmla="*/ 10 h 13"/>
                  <a:gd name="T8" fmla="*/ 0 w 14"/>
                  <a:gd name="T9" fmla="*/ 12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3">
                    <a:moveTo>
                      <a:pt x="0" y="12"/>
                    </a:moveTo>
                    <a:lnTo>
                      <a:pt x="13" y="1"/>
                    </a:lnTo>
                    <a:lnTo>
                      <a:pt x="12" y="0"/>
                    </a:lnTo>
                    <a:lnTo>
                      <a:pt x="0" y="10"/>
                    </a:lnTo>
                    <a:lnTo>
                      <a:pt x="0" y="12"/>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5" name="Freeform 193">
                <a:extLst>
                  <a:ext uri="{FF2B5EF4-FFF2-40B4-BE49-F238E27FC236}">
                    <a16:creationId xmlns:a16="http://schemas.microsoft.com/office/drawing/2014/main" id="{9AF17363-6EFF-46C7-A330-A151A2186CD1}"/>
                  </a:ext>
                </a:extLst>
              </p:cNvPr>
              <p:cNvSpPr>
                <a:spLocks/>
              </p:cNvSpPr>
              <p:nvPr/>
            </p:nvSpPr>
            <p:spPr bwMode="auto">
              <a:xfrm>
                <a:off x="1900" y="1838"/>
                <a:ext cx="14" cy="12"/>
              </a:xfrm>
              <a:custGeom>
                <a:avLst/>
                <a:gdLst>
                  <a:gd name="T0" fmla="*/ 0 w 14"/>
                  <a:gd name="T1" fmla="*/ 11 h 12"/>
                  <a:gd name="T2" fmla="*/ 1 w 14"/>
                  <a:gd name="T3" fmla="*/ 11 h 12"/>
                  <a:gd name="T4" fmla="*/ 13 w 14"/>
                  <a:gd name="T5" fmla="*/ 0 h 12"/>
                  <a:gd name="T6" fmla="*/ 12 w 14"/>
                  <a:gd name="T7" fmla="*/ 0 h 12"/>
                  <a:gd name="T8" fmla="*/ 0 w 14"/>
                  <a:gd name="T9" fmla="*/ 11 h 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4" h="12">
                    <a:moveTo>
                      <a:pt x="0" y="11"/>
                    </a:moveTo>
                    <a:lnTo>
                      <a:pt x="1" y="11"/>
                    </a:lnTo>
                    <a:lnTo>
                      <a:pt x="13" y="0"/>
                    </a:lnTo>
                    <a:lnTo>
                      <a:pt x="12" y="0"/>
                    </a:lnTo>
                    <a:lnTo>
                      <a:pt x="0" y="11"/>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6" name="Freeform 194">
                <a:extLst>
                  <a:ext uri="{FF2B5EF4-FFF2-40B4-BE49-F238E27FC236}">
                    <a16:creationId xmlns:a16="http://schemas.microsoft.com/office/drawing/2014/main" id="{33FEE9C9-FC12-4DA0-81E4-6CC157F906A6}"/>
                  </a:ext>
                </a:extLst>
              </p:cNvPr>
              <p:cNvSpPr>
                <a:spLocks/>
              </p:cNvSpPr>
              <p:nvPr/>
            </p:nvSpPr>
            <p:spPr bwMode="auto">
              <a:xfrm>
                <a:off x="1882" y="1850"/>
                <a:ext cx="15" cy="13"/>
              </a:xfrm>
              <a:custGeom>
                <a:avLst/>
                <a:gdLst>
                  <a:gd name="T0" fmla="*/ 1 w 15"/>
                  <a:gd name="T1" fmla="*/ 12 h 13"/>
                  <a:gd name="T2" fmla="*/ 13 w 15"/>
                  <a:gd name="T3" fmla="*/ 1 h 13"/>
                  <a:gd name="T4" fmla="*/ 14 w 15"/>
                  <a:gd name="T5" fmla="*/ 0 h 13"/>
                  <a:gd name="T6" fmla="*/ 0 w 15"/>
                  <a:gd name="T7" fmla="*/ 12 h 13"/>
                  <a:gd name="T8" fmla="*/ 1 w 15"/>
                  <a:gd name="T9" fmla="*/ 12 h 1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3">
                    <a:moveTo>
                      <a:pt x="1" y="12"/>
                    </a:moveTo>
                    <a:lnTo>
                      <a:pt x="13" y="1"/>
                    </a:lnTo>
                    <a:lnTo>
                      <a:pt x="14" y="0"/>
                    </a:lnTo>
                    <a:lnTo>
                      <a:pt x="0" y="12"/>
                    </a:lnTo>
                    <a:lnTo>
                      <a:pt x="1" y="12"/>
                    </a:lnTo>
                  </a:path>
                </a:pathLst>
              </a:custGeom>
              <a:solidFill>
                <a:srgbClr val="F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graphicFrame>
          <p:nvGraphicFramePr>
            <p:cNvPr id="21" name="Object 195">
              <a:extLst>
                <a:ext uri="{FF2B5EF4-FFF2-40B4-BE49-F238E27FC236}">
                  <a16:creationId xmlns:a16="http://schemas.microsoft.com/office/drawing/2014/main" id="{7058C67D-F02A-4CD5-914E-57A1435B89F6}"/>
                </a:ext>
              </a:extLst>
            </p:cNvPr>
            <p:cNvGraphicFramePr>
              <a:graphicFrameLocks/>
            </p:cNvGraphicFramePr>
            <p:nvPr/>
          </p:nvGraphicFramePr>
          <p:xfrm>
            <a:off x="5182" y="442"/>
            <a:ext cx="114" cy="192"/>
          </p:xfrm>
          <a:graphic>
            <a:graphicData uri="http://schemas.openxmlformats.org/presentationml/2006/ole">
              <mc:AlternateContent xmlns:mc="http://schemas.openxmlformats.org/markup-compatibility/2006">
                <mc:Choice xmlns:v="urn:schemas-microsoft-com:vml" Requires="v">
                  <p:oleObj name="VISIO" r:id="rId8" imgW="166688" imgH="277813" progId="Visio.Drawing.5">
                    <p:embed/>
                  </p:oleObj>
                </mc:Choice>
                <mc:Fallback>
                  <p:oleObj name="VISIO" r:id="rId8" imgW="166688" imgH="277813" progId="Visio.Drawing.5">
                    <p:embed/>
                    <p:pic>
                      <p:nvPicPr>
                        <p:cNvPr id="7188" name="Object 195">
                          <a:extLst>
                            <a:ext uri="{FF2B5EF4-FFF2-40B4-BE49-F238E27FC236}">
                              <a16:creationId xmlns:a16="http://schemas.microsoft.com/office/drawing/2014/main" id="{DF14C311-AD2E-4E28-B77E-83658DB67F89}"/>
                            </a:ext>
                          </a:extLst>
                        </p:cNvPr>
                        <p:cNvPicPr>
                          <a:picLocks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182" y="442"/>
                          <a:ext cx="114" cy="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22" name="Group 196">
              <a:extLst>
                <a:ext uri="{FF2B5EF4-FFF2-40B4-BE49-F238E27FC236}">
                  <a16:creationId xmlns:a16="http://schemas.microsoft.com/office/drawing/2014/main" id="{72C5AFB2-E30C-49A2-834E-2656A329C46B}"/>
                </a:ext>
              </a:extLst>
            </p:cNvPr>
            <p:cNvGrpSpPr>
              <a:grpSpLocks/>
            </p:cNvGrpSpPr>
            <p:nvPr/>
          </p:nvGrpSpPr>
          <p:grpSpPr bwMode="auto">
            <a:xfrm>
              <a:off x="5284" y="655"/>
              <a:ext cx="125" cy="265"/>
              <a:chOff x="2188" y="914"/>
              <a:chExt cx="116" cy="241"/>
            </a:xfrm>
          </p:grpSpPr>
          <p:sp>
            <p:nvSpPr>
              <p:cNvPr id="164" name="Line 197">
                <a:extLst>
                  <a:ext uri="{FF2B5EF4-FFF2-40B4-BE49-F238E27FC236}">
                    <a16:creationId xmlns:a16="http://schemas.microsoft.com/office/drawing/2014/main" id="{A374E859-B2F9-4FA0-A83C-28DBF4AAA85F}"/>
                  </a:ext>
                </a:extLst>
              </p:cNvPr>
              <p:cNvSpPr>
                <a:spLocks noChangeShapeType="1"/>
              </p:cNvSpPr>
              <p:nvPr/>
            </p:nvSpPr>
            <p:spPr bwMode="auto">
              <a:xfrm>
                <a:off x="2265" y="982"/>
                <a:ext cx="0" cy="133"/>
              </a:xfrm>
              <a:prstGeom prst="line">
                <a:avLst/>
              </a:prstGeom>
              <a:noFill/>
              <a:ln w="508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5" name="Line 198">
                <a:extLst>
                  <a:ext uri="{FF2B5EF4-FFF2-40B4-BE49-F238E27FC236}">
                    <a16:creationId xmlns:a16="http://schemas.microsoft.com/office/drawing/2014/main" id="{8F6E13A9-3FAA-4834-A8EB-1CAF2320A752}"/>
                  </a:ext>
                </a:extLst>
              </p:cNvPr>
              <p:cNvSpPr>
                <a:spLocks noChangeShapeType="1"/>
              </p:cNvSpPr>
              <p:nvPr/>
            </p:nvSpPr>
            <p:spPr bwMode="auto">
              <a:xfrm>
                <a:off x="2252" y="982"/>
                <a:ext cx="0" cy="133"/>
              </a:xfrm>
              <a:prstGeom prst="line">
                <a:avLst/>
              </a:prstGeom>
              <a:noFill/>
              <a:ln w="50800">
                <a:solidFill>
                  <a:srgbClr val="000000"/>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66" name="Freeform 199">
                <a:extLst>
                  <a:ext uri="{FF2B5EF4-FFF2-40B4-BE49-F238E27FC236}">
                    <a16:creationId xmlns:a16="http://schemas.microsoft.com/office/drawing/2014/main" id="{BD68CF98-8291-48CE-8F3A-AB57458F569F}"/>
                  </a:ext>
                </a:extLst>
              </p:cNvPr>
              <p:cNvSpPr>
                <a:spLocks/>
              </p:cNvSpPr>
              <p:nvPr/>
            </p:nvSpPr>
            <p:spPr bwMode="auto">
              <a:xfrm>
                <a:off x="2244" y="917"/>
                <a:ext cx="27" cy="23"/>
              </a:xfrm>
              <a:custGeom>
                <a:avLst/>
                <a:gdLst>
                  <a:gd name="T0" fmla="*/ 7 w 27"/>
                  <a:gd name="T1" fmla="*/ 2 h 23"/>
                  <a:gd name="T2" fmla="*/ 0 w 27"/>
                  <a:gd name="T3" fmla="*/ 18 h 23"/>
                  <a:gd name="T4" fmla="*/ 7 w 27"/>
                  <a:gd name="T5" fmla="*/ 22 h 23"/>
                  <a:gd name="T6" fmla="*/ 19 w 27"/>
                  <a:gd name="T7" fmla="*/ 19 h 23"/>
                  <a:gd name="T8" fmla="*/ 26 w 27"/>
                  <a:gd name="T9" fmla="*/ 2 h 23"/>
                  <a:gd name="T10" fmla="*/ 18 w 27"/>
                  <a:gd name="T11" fmla="*/ 0 h 23"/>
                  <a:gd name="T12" fmla="*/ 7 w 27"/>
                  <a:gd name="T13" fmla="*/ 2 h 2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7" h="23">
                    <a:moveTo>
                      <a:pt x="7" y="2"/>
                    </a:moveTo>
                    <a:lnTo>
                      <a:pt x="0" y="18"/>
                    </a:lnTo>
                    <a:lnTo>
                      <a:pt x="7" y="22"/>
                    </a:lnTo>
                    <a:lnTo>
                      <a:pt x="19" y="19"/>
                    </a:lnTo>
                    <a:lnTo>
                      <a:pt x="26" y="2"/>
                    </a:lnTo>
                    <a:lnTo>
                      <a:pt x="18" y="0"/>
                    </a:lnTo>
                    <a:lnTo>
                      <a:pt x="7" y="2"/>
                    </a:lnTo>
                  </a:path>
                </a:pathLst>
              </a:custGeom>
              <a:solidFill>
                <a:srgbClr val="B2B2B2"/>
              </a:solidFill>
              <a:ln w="12700" cap="rnd" cmpd="sng">
                <a:solidFill>
                  <a:srgbClr val="B2B2B2"/>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7" name="Freeform 200">
                <a:extLst>
                  <a:ext uri="{FF2B5EF4-FFF2-40B4-BE49-F238E27FC236}">
                    <a16:creationId xmlns:a16="http://schemas.microsoft.com/office/drawing/2014/main" id="{44FB90AB-3257-4E3D-8752-EA3A1D08620C}"/>
                  </a:ext>
                </a:extLst>
              </p:cNvPr>
              <p:cNvSpPr>
                <a:spLocks/>
              </p:cNvSpPr>
              <p:nvPr/>
            </p:nvSpPr>
            <p:spPr bwMode="auto">
              <a:xfrm>
                <a:off x="2189" y="914"/>
                <a:ext cx="86" cy="64"/>
              </a:xfrm>
              <a:custGeom>
                <a:avLst/>
                <a:gdLst>
                  <a:gd name="T0" fmla="*/ 85 w 86"/>
                  <a:gd name="T1" fmla="*/ 61 h 64"/>
                  <a:gd name="T2" fmla="*/ 85 w 86"/>
                  <a:gd name="T3" fmla="*/ 24 h 64"/>
                  <a:gd name="T4" fmla="*/ 54 w 86"/>
                  <a:gd name="T5" fmla="*/ 0 h 64"/>
                  <a:gd name="T6" fmla="*/ 0 w 86"/>
                  <a:gd name="T7" fmla="*/ 0 h 64"/>
                  <a:gd name="T8" fmla="*/ 0 w 86"/>
                  <a:gd name="T9" fmla="*/ 26 h 64"/>
                  <a:gd name="T10" fmla="*/ 37 w 86"/>
                  <a:gd name="T11" fmla="*/ 63 h 64"/>
                  <a:gd name="T12" fmla="*/ 85 w 86"/>
                  <a:gd name="T13" fmla="*/ 63 h 64"/>
                  <a:gd name="T14" fmla="*/ 85 w 86"/>
                  <a:gd name="T15" fmla="*/ 61 h 6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86" h="64">
                    <a:moveTo>
                      <a:pt x="85" y="61"/>
                    </a:moveTo>
                    <a:lnTo>
                      <a:pt x="85" y="24"/>
                    </a:lnTo>
                    <a:lnTo>
                      <a:pt x="54" y="0"/>
                    </a:lnTo>
                    <a:lnTo>
                      <a:pt x="0" y="0"/>
                    </a:lnTo>
                    <a:lnTo>
                      <a:pt x="0" y="26"/>
                    </a:lnTo>
                    <a:lnTo>
                      <a:pt x="37" y="63"/>
                    </a:lnTo>
                    <a:lnTo>
                      <a:pt x="85" y="63"/>
                    </a:lnTo>
                    <a:lnTo>
                      <a:pt x="85" y="61"/>
                    </a:lnTo>
                  </a:path>
                </a:pathLst>
              </a:custGeom>
              <a:solidFill>
                <a:srgbClr val="00000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8" name="Freeform 201">
                <a:extLst>
                  <a:ext uri="{FF2B5EF4-FFF2-40B4-BE49-F238E27FC236}">
                    <a16:creationId xmlns:a16="http://schemas.microsoft.com/office/drawing/2014/main" id="{4F172EE5-3F45-4B4F-B0D4-770420E5C727}"/>
                  </a:ext>
                </a:extLst>
              </p:cNvPr>
              <p:cNvSpPr>
                <a:spLocks/>
              </p:cNvSpPr>
              <p:nvPr/>
            </p:nvSpPr>
            <p:spPr bwMode="auto">
              <a:xfrm>
                <a:off x="2222" y="973"/>
                <a:ext cx="26" cy="156"/>
              </a:xfrm>
              <a:custGeom>
                <a:avLst/>
                <a:gdLst>
                  <a:gd name="T0" fmla="*/ 0 w 26"/>
                  <a:gd name="T1" fmla="*/ 155 h 156"/>
                  <a:gd name="T2" fmla="*/ 9 w 26"/>
                  <a:gd name="T3" fmla="*/ 150 h 156"/>
                  <a:gd name="T4" fmla="*/ 16 w 26"/>
                  <a:gd name="T5" fmla="*/ 143 h 156"/>
                  <a:gd name="T6" fmla="*/ 17 w 26"/>
                  <a:gd name="T7" fmla="*/ 136 h 156"/>
                  <a:gd name="T8" fmla="*/ 16 w 26"/>
                  <a:gd name="T9" fmla="*/ 129 h 156"/>
                  <a:gd name="T10" fmla="*/ 11 w 26"/>
                  <a:gd name="T11" fmla="*/ 121 h 156"/>
                  <a:gd name="T12" fmla="*/ 4 w 26"/>
                  <a:gd name="T13" fmla="*/ 118 h 156"/>
                  <a:gd name="T14" fmla="*/ 0 w 26"/>
                  <a:gd name="T15" fmla="*/ 115 h 156"/>
                  <a:gd name="T16" fmla="*/ 9 w 26"/>
                  <a:gd name="T17" fmla="*/ 111 h 156"/>
                  <a:gd name="T18" fmla="*/ 15 w 26"/>
                  <a:gd name="T19" fmla="*/ 105 h 156"/>
                  <a:gd name="T20" fmla="*/ 17 w 26"/>
                  <a:gd name="T21" fmla="*/ 100 h 156"/>
                  <a:gd name="T22" fmla="*/ 17 w 26"/>
                  <a:gd name="T23" fmla="*/ 93 h 156"/>
                  <a:gd name="T24" fmla="*/ 15 w 26"/>
                  <a:gd name="T25" fmla="*/ 89 h 156"/>
                  <a:gd name="T26" fmla="*/ 10 w 26"/>
                  <a:gd name="T27" fmla="*/ 82 h 156"/>
                  <a:gd name="T28" fmla="*/ 3 w 26"/>
                  <a:gd name="T29" fmla="*/ 78 h 156"/>
                  <a:gd name="T30" fmla="*/ 0 w 26"/>
                  <a:gd name="T31" fmla="*/ 78 h 156"/>
                  <a:gd name="T32" fmla="*/ 13 w 26"/>
                  <a:gd name="T33" fmla="*/ 69 h 156"/>
                  <a:gd name="T34" fmla="*/ 17 w 26"/>
                  <a:gd name="T35" fmla="*/ 64 h 156"/>
                  <a:gd name="T36" fmla="*/ 17 w 26"/>
                  <a:gd name="T37" fmla="*/ 59 h 156"/>
                  <a:gd name="T38" fmla="*/ 16 w 26"/>
                  <a:gd name="T39" fmla="*/ 54 h 156"/>
                  <a:gd name="T40" fmla="*/ 13 w 26"/>
                  <a:gd name="T41" fmla="*/ 48 h 156"/>
                  <a:gd name="T42" fmla="*/ 9 w 26"/>
                  <a:gd name="T43" fmla="*/ 44 h 156"/>
                  <a:gd name="T44" fmla="*/ 0 w 26"/>
                  <a:gd name="T45" fmla="*/ 38 h 156"/>
                  <a:gd name="T46" fmla="*/ 12 w 26"/>
                  <a:gd name="T47" fmla="*/ 32 h 156"/>
                  <a:gd name="T48" fmla="*/ 17 w 26"/>
                  <a:gd name="T49" fmla="*/ 25 h 156"/>
                  <a:gd name="T50" fmla="*/ 17 w 26"/>
                  <a:gd name="T51" fmla="*/ 19 h 156"/>
                  <a:gd name="T52" fmla="*/ 15 w 26"/>
                  <a:gd name="T53" fmla="*/ 11 h 156"/>
                  <a:gd name="T54" fmla="*/ 13 w 26"/>
                  <a:gd name="T55" fmla="*/ 7 h 156"/>
                  <a:gd name="T56" fmla="*/ 6 w 26"/>
                  <a:gd name="T57" fmla="*/ 3 h 156"/>
                  <a:gd name="T58" fmla="*/ 0 w 26"/>
                  <a:gd name="T59" fmla="*/ 0 h 156"/>
                  <a:gd name="T60" fmla="*/ 25 w 26"/>
                  <a:gd name="T61" fmla="*/ 0 h 156"/>
                  <a:gd name="T62" fmla="*/ 25 w 26"/>
                  <a:gd name="T63" fmla="*/ 155 h 156"/>
                  <a:gd name="T64" fmla="*/ 0 w 26"/>
                  <a:gd name="T65" fmla="*/ 155 h 15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6" h="156">
                    <a:moveTo>
                      <a:pt x="0" y="155"/>
                    </a:moveTo>
                    <a:lnTo>
                      <a:pt x="9" y="150"/>
                    </a:lnTo>
                    <a:lnTo>
                      <a:pt x="16" y="143"/>
                    </a:lnTo>
                    <a:lnTo>
                      <a:pt x="17" y="136"/>
                    </a:lnTo>
                    <a:lnTo>
                      <a:pt x="16" y="129"/>
                    </a:lnTo>
                    <a:lnTo>
                      <a:pt x="11" y="121"/>
                    </a:lnTo>
                    <a:lnTo>
                      <a:pt x="4" y="118"/>
                    </a:lnTo>
                    <a:lnTo>
                      <a:pt x="0" y="115"/>
                    </a:lnTo>
                    <a:lnTo>
                      <a:pt x="9" y="111"/>
                    </a:lnTo>
                    <a:lnTo>
                      <a:pt x="15" y="105"/>
                    </a:lnTo>
                    <a:lnTo>
                      <a:pt x="17" y="100"/>
                    </a:lnTo>
                    <a:lnTo>
                      <a:pt x="17" y="93"/>
                    </a:lnTo>
                    <a:lnTo>
                      <a:pt x="15" y="89"/>
                    </a:lnTo>
                    <a:lnTo>
                      <a:pt x="10" y="82"/>
                    </a:lnTo>
                    <a:lnTo>
                      <a:pt x="3" y="78"/>
                    </a:lnTo>
                    <a:lnTo>
                      <a:pt x="0" y="78"/>
                    </a:lnTo>
                    <a:lnTo>
                      <a:pt x="13" y="69"/>
                    </a:lnTo>
                    <a:lnTo>
                      <a:pt x="17" y="64"/>
                    </a:lnTo>
                    <a:lnTo>
                      <a:pt x="17" y="59"/>
                    </a:lnTo>
                    <a:lnTo>
                      <a:pt x="16" y="54"/>
                    </a:lnTo>
                    <a:lnTo>
                      <a:pt x="13" y="48"/>
                    </a:lnTo>
                    <a:lnTo>
                      <a:pt x="9" y="44"/>
                    </a:lnTo>
                    <a:lnTo>
                      <a:pt x="0" y="38"/>
                    </a:lnTo>
                    <a:lnTo>
                      <a:pt x="12" y="32"/>
                    </a:lnTo>
                    <a:lnTo>
                      <a:pt x="17" y="25"/>
                    </a:lnTo>
                    <a:lnTo>
                      <a:pt x="17" y="19"/>
                    </a:lnTo>
                    <a:lnTo>
                      <a:pt x="15" y="11"/>
                    </a:lnTo>
                    <a:lnTo>
                      <a:pt x="13" y="7"/>
                    </a:lnTo>
                    <a:lnTo>
                      <a:pt x="6" y="3"/>
                    </a:lnTo>
                    <a:lnTo>
                      <a:pt x="0" y="0"/>
                    </a:lnTo>
                    <a:lnTo>
                      <a:pt x="25" y="0"/>
                    </a:lnTo>
                    <a:lnTo>
                      <a:pt x="25" y="155"/>
                    </a:lnTo>
                    <a:lnTo>
                      <a:pt x="0" y="155"/>
                    </a:lnTo>
                  </a:path>
                </a:pathLst>
              </a:custGeom>
              <a:solidFill>
                <a:srgbClr val="00000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9" name="Freeform 202">
                <a:extLst>
                  <a:ext uri="{FF2B5EF4-FFF2-40B4-BE49-F238E27FC236}">
                    <a16:creationId xmlns:a16="http://schemas.microsoft.com/office/drawing/2014/main" id="{11A2B4A4-0519-458F-8175-8A9CC3F6DDF7}"/>
                  </a:ext>
                </a:extLst>
              </p:cNvPr>
              <p:cNvSpPr>
                <a:spLocks/>
              </p:cNvSpPr>
              <p:nvPr/>
            </p:nvSpPr>
            <p:spPr bwMode="auto">
              <a:xfrm>
                <a:off x="2188" y="945"/>
                <a:ext cx="45" cy="36"/>
              </a:xfrm>
              <a:custGeom>
                <a:avLst/>
                <a:gdLst>
                  <a:gd name="T0" fmla="*/ 44 w 45"/>
                  <a:gd name="T1" fmla="*/ 35 h 36"/>
                  <a:gd name="T2" fmla="*/ 0 w 45"/>
                  <a:gd name="T3" fmla="*/ 0 h 36"/>
                  <a:gd name="T4" fmla="*/ 34 w 45"/>
                  <a:gd name="T5" fmla="*/ 35 h 36"/>
                  <a:gd name="T6" fmla="*/ 42 w 45"/>
                  <a:gd name="T7" fmla="*/ 35 h 36"/>
                  <a:gd name="T8" fmla="*/ 44 w 45"/>
                  <a:gd name="T9" fmla="*/ 35 h 3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45" h="36">
                    <a:moveTo>
                      <a:pt x="44" y="35"/>
                    </a:moveTo>
                    <a:lnTo>
                      <a:pt x="0" y="0"/>
                    </a:lnTo>
                    <a:lnTo>
                      <a:pt x="34" y="35"/>
                    </a:lnTo>
                    <a:lnTo>
                      <a:pt x="42" y="35"/>
                    </a:lnTo>
                    <a:lnTo>
                      <a:pt x="44" y="35"/>
                    </a:lnTo>
                  </a:path>
                </a:pathLst>
              </a:custGeom>
              <a:solidFill>
                <a:srgbClr val="FFFFFF"/>
              </a:solidFill>
              <a:ln w="12700" cap="rnd" cmpd="sng">
                <a:solidFill>
                  <a:srgbClr val="FFFFFF"/>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70" name="Rectangle 203">
                <a:extLst>
                  <a:ext uri="{FF2B5EF4-FFF2-40B4-BE49-F238E27FC236}">
                    <a16:creationId xmlns:a16="http://schemas.microsoft.com/office/drawing/2014/main" id="{6457DD0E-0BB5-4FE9-9D0D-A4B6629FCFE2}"/>
                  </a:ext>
                </a:extLst>
              </p:cNvPr>
              <p:cNvSpPr>
                <a:spLocks noChangeArrowheads="1"/>
              </p:cNvSpPr>
              <p:nvPr/>
            </p:nvSpPr>
            <p:spPr bwMode="auto">
              <a:xfrm>
                <a:off x="2190" y="1129"/>
                <a:ext cx="114" cy="26"/>
              </a:xfrm>
              <a:prstGeom prst="rect">
                <a:avLst/>
              </a:prstGeom>
              <a:solidFill>
                <a:srgbClr val="000000"/>
              </a:solidFill>
              <a:ln w="1270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endParaRPr lang="en-GB" altLang="en-US"/>
              </a:p>
            </p:txBody>
          </p:sp>
          <p:sp>
            <p:nvSpPr>
              <p:cNvPr id="171" name="Oval 204">
                <a:extLst>
                  <a:ext uri="{FF2B5EF4-FFF2-40B4-BE49-F238E27FC236}">
                    <a16:creationId xmlns:a16="http://schemas.microsoft.com/office/drawing/2014/main" id="{4E9F393B-5E17-4B7C-A14C-A4D4EE09BAC2}"/>
                  </a:ext>
                </a:extLst>
              </p:cNvPr>
              <p:cNvSpPr>
                <a:spLocks noChangeArrowheads="1"/>
              </p:cNvSpPr>
              <p:nvPr/>
            </p:nvSpPr>
            <p:spPr bwMode="auto">
              <a:xfrm>
                <a:off x="2223" y="931"/>
                <a:ext cx="14" cy="15"/>
              </a:xfrm>
              <a:prstGeom prst="ellipse">
                <a:avLst/>
              </a:prstGeom>
              <a:solidFill>
                <a:srgbClr val="FF0033"/>
              </a:solidFill>
              <a:ln w="12700">
                <a:solidFill>
                  <a:srgbClr val="FF00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endParaRPr lang="en-GB" altLang="en-US"/>
              </a:p>
            </p:txBody>
          </p:sp>
        </p:grpSp>
        <p:sp>
          <p:nvSpPr>
            <p:cNvPr id="23" name="Freeform 205">
              <a:extLst>
                <a:ext uri="{FF2B5EF4-FFF2-40B4-BE49-F238E27FC236}">
                  <a16:creationId xmlns:a16="http://schemas.microsoft.com/office/drawing/2014/main" id="{7E43ADF7-6CAF-4F64-BD5A-DA0432DFDE58}"/>
                </a:ext>
              </a:extLst>
            </p:cNvPr>
            <p:cNvSpPr>
              <a:spLocks/>
            </p:cNvSpPr>
            <p:nvPr/>
          </p:nvSpPr>
          <p:spPr bwMode="auto">
            <a:xfrm>
              <a:off x="4812" y="690"/>
              <a:ext cx="438" cy="108"/>
            </a:xfrm>
            <a:custGeom>
              <a:avLst/>
              <a:gdLst>
                <a:gd name="T0" fmla="*/ 0 w 406"/>
                <a:gd name="T1" fmla="*/ 24 h 98"/>
                <a:gd name="T2" fmla="*/ 234 w 406"/>
                <a:gd name="T3" fmla="*/ 107 h 98"/>
                <a:gd name="T4" fmla="*/ 155 w 406"/>
                <a:gd name="T5" fmla="*/ 0 h 98"/>
                <a:gd name="T6" fmla="*/ 437 w 406"/>
                <a:gd name="T7" fmla="*/ 66 h 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06" h="98">
                  <a:moveTo>
                    <a:pt x="0" y="22"/>
                  </a:moveTo>
                  <a:lnTo>
                    <a:pt x="217" y="97"/>
                  </a:lnTo>
                  <a:lnTo>
                    <a:pt x="144" y="0"/>
                  </a:lnTo>
                  <a:lnTo>
                    <a:pt x="405" y="6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4" name="Freeform 206">
              <a:extLst>
                <a:ext uri="{FF2B5EF4-FFF2-40B4-BE49-F238E27FC236}">
                  <a16:creationId xmlns:a16="http://schemas.microsoft.com/office/drawing/2014/main" id="{1BD39AE3-9822-449E-BE0C-AD87E8241E81}"/>
                </a:ext>
              </a:extLst>
            </p:cNvPr>
            <p:cNvSpPr>
              <a:spLocks/>
            </p:cNvSpPr>
            <p:nvPr/>
          </p:nvSpPr>
          <p:spPr bwMode="auto">
            <a:xfrm>
              <a:off x="4812" y="905"/>
              <a:ext cx="135" cy="746"/>
            </a:xfrm>
            <a:custGeom>
              <a:avLst/>
              <a:gdLst>
                <a:gd name="T0" fmla="*/ 0 w 125"/>
                <a:gd name="T1" fmla="*/ 0 h 678"/>
                <a:gd name="T2" fmla="*/ 87 w 125"/>
                <a:gd name="T3" fmla="*/ 326 h 678"/>
                <a:gd name="T4" fmla="*/ 37 w 125"/>
                <a:gd name="T5" fmla="*/ 315 h 678"/>
                <a:gd name="T6" fmla="*/ 134 w 125"/>
                <a:gd name="T7" fmla="*/ 745 h 6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25" h="678">
                  <a:moveTo>
                    <a:pt x="0" y="0"/>
                  </a:moveTo>
                  <a:lnTo>
                    <a:pt x="81" y="296"/>
                  </a:lnTo>
                  <a:lnTo>
                    <a:pt x="34" y="286"/>
                  </a:lnTo>
                  <a:lnTo>
                    <a:pt x="124" y="677"/>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5" name="Freeform 207">
              <a:extLst>
                <a:ext uri="{FF2B5EF4-FFF2-40B4-BE49-F238E27FC236}">
                  <a16:creationId xmlns:a16="http://schemas.microsoft.com/office/drawing/2014/main" id="{315F4D76-D8FA-4E58-BCDE-6DEABD47C8EA}"/>
                </a:ext>
              </a:extLst>
            </p:cNvPr>
            <p:cNvSpPr>
              <a:spLocks/>
            </p:cNvSpPr>
            <p:nvPr/>
          </p:nvSpPr>
          <p:spPr bwMode="auto">
            <a:xfrm>
              <a:off x="4677" y="939"/>
              <a:ext cx="102" cy="783"/>
            </a:xfrm>
            <a:custGeom>
              <a:avLst/>
              <a:gdLst>
                <a:gd name="T0" fmla="*/ 101 w 94"/>
                <a:gd name="T1" fmla="*/ 0 h 712"/>
                <a:gd name="T2" fmla="*/ 35 w 94"/>
                <a:gd name="T3" fmla="*/ 341 h 712"/>
                <a:gd name="T4" fmla="*/ 73 w 94"/>
                <a:gd name="T5" fmla="*/ 330 h 712"/>
                <a:gd name="T6" fmla="*/ 0 w 94"/>
                <a:gd name="T7" fmla="*/ 782 h 71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94" h="712">
                  <a:moveTo>
                    <a:pt x="93" y="0"/>
                  </a:moveTo>
                  <a:lnTo>
                    <a:pt x="32" y="310"/>
                  </a:lnTo>
                  <a:lnTo>
                    <a:pt x="67" y="300"/>
                  </a:lnTo>
                  <a:lnTo>
                    <a:pt x="0" y="711"/>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26" name="Text Box 208">
              <a:extLst>
                <a:ext uri="{FF2B5EF4-FFF2-40B4-BE49-F238E27FC236}">
                  <a16:creationId xmlns:a16="http://schemas.microsoft.com/office/drawing/2014/main" id="{32DED73E-5261-442F-9D16-A0D69F0F69E1}"/>
                </a:ext>
              </a:extLst>
            </p:cNvPr>
            <p:cNvSpPr txBox="1">
              <a:spLocks noChangeArrowheads="1"/>
            </p:cNvSpPr>
            <p:nvPr/>
          </p:nvSpPr>
          <p:spPr bwMode="auto">
            <a:xfrm>
              <a:off x="3959" y="1868"/>
              <a:ext cx="150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altLang="en-US" sz="2400" b="1">
                  <a:solidFill>
                    <a:srgbClr val="FF3300"/>
                  </a:solidFill>
                  <a:effectLst>
                    <a:outerShdw blurRad="38100" dist="38100" dir="2700000" algn="tl">
                      <a:srgbClr val="C0C0C0"/>
                    </a:outerShdw>
                  </a:effectLst>
                </a:rPr>
                <a:t>Cable Replacement</a:t>
              </a:r>
            </a:p>
          </p:txBody>
        </p:sp>
        <p:graphicFrame>
          <p:nvGraphicFramePr>
            <p:cNvPr id="27" name="Object 209">
              <a:extLst>
                <a:ext uri="{FF2B5EF4-FFF2-40B4-BE49-F238E27FC236}">
                  <a16:creationId xmlns:a16="http://schemas.microsoft.com/office/drawing/2014/main" id="{A657714E-E3C2-4654-9BC5-044A948F1BC6}"/>
                </a:ext>
              </a:extLst>
            </p:cNvPr>
            <p:cNvGraphicFramePr>
              <a:graphicFrameLocks noChangeAspect="1"/>
            </p:cNvGraphicFramePr>
            <p:nvPr/>
          </p:nvGraphicFramePr>
          <p:xfrm>
            <a:off x="3696" y="768"/>
            <a:ext cx="401" cy="453"/>
          </p:xfrm>
          <a:graphic>
            <a:graphicData uri="http://schemas.openxmlformats.org/presentationml/2006/ole">
              <mc:AlternateContent xmlns:mc="http://schemas.openxmlformats.org/markup-compatibility/2006">
                <mc:Choice xmlns:v="urn:schemas-microsoft-com:vml" Requires="v">
                  <p:oleObj name="Photo Editor Photo" r:id="rId10" imgW="1409897" imgH="1590897" progId="MSPhotoEd.3">
                    <p:embed/>
                  </p:oleObj>
                </mc:Choice>
                <mc:Fallback>
                  <p:oleObj name="Photo Editor Photo" r:id="rId10" imgW="1409897" imgH="1590897" progId="MSPhotoEd.3">
                    <p:embed/>
                    <p:pic>
                      <p:nvPicPr>
                        <p:cNvPr id="7194" name="Object 209">
                          <a:extLst>
                            <a:ext uri="{FF2B5EF4-FFF2-40B4-BE49-F238E27FC236}">
                              <a16:creationId xmlns:a16="http://schemas.microsoft.com/office/drawing/2014/main" id="{2C6CB459-57F2-4907-9A96-CF168F2F80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96" y="768"/>
                          <a:ext cx="401" cy="4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8" name="Object 210">
              <a:extLst>
                <a:ext uri="{FF2B5EF4-FFF2-40B4-BE49-F238E27FC236}">
                  <a16:creationId xmlns:a16="http://schemas.microsoft.com/office/drawing/2014/main" id="{8D90DB12-68BF-4702-9A26-163633818C37}"/>
                </a:ext>
              </a:extLst>
            </p:cNvPr>
            <p:cNvGraphicFramePr>
              <a:graphicFrameLocks noChangeAspect="1"/>
            </p:cNvGraphicFramePr>
            <p:nvPr/>
          </p:nvGraphicFramePr>
          <p:xfrm>
            <a:off x="4224" y="576"/>
            <a:ext cx="560" cy="624"/>
          </p:xfrm>
          <a:graphic>
            <a:graphicData uri="http://schemas.openxmlformats.org/presentationml/2006/ole">
              <mc:AlternateContent xmlns:mc="http://schemas.openxmlformats.org/markup-compatibility/2006">
                <mc:Choice xmlns:v="urn:schemas-microsoft-com:vml" Requires="v">
                  <p:oleObj name="Photo Editor Photo" r:id="rId11" imgW="2152951" imgH="2400635" progId="MSPhotoEd.3">
                    <p:embed/>
                  </p:oleObj>
                </mc:Choice>
                <mc:Fallback>
                  <p:oleObj name="Photo Editor Photo" r:id="rId11" imgW="2152951" imgH="2400635" progId="MSPhotoEd.3">
                    <p:embed/>
                    <p:pic>
                      <p:nvPicPr>
                        <p:cNvPr id="7195" name="Object 210">
                          <a:extLst>
                            <a:ext uri="{FF2B5EF4-FFF2-40B4-BE49-F238E27FC236}">
                              <a16:creationId xmlns:a16="http://schemas.microsoft.com/office/drawing/2014/main" id="{52128EF3-E220-4658-BBF6-04CFB10F08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24" y="576"/>
                          <a:ext cx="560" cy="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29" name="Object 211">
              <a:extLst>
                <a:ext uri="{FF2B5EF4-FFF2-40B4-BE49-F238E27FC236}">
                  <a16:creationId xmlns:a16="http://schemas.microsoft.com/office/drawing/2014/main" id="{889B711F-52CA-482D-A55F-D2ADB0980DDE}"/>
                </a:ext>
              </a:extLst>
            </p:cNvPr>
            <p:cNvGraphicFramePr>
              <a:graphicFrameLocks noChangeAspect="1"/>
            </p:cNvGraphicFramePr>
            <p:nvPr/>
          </p:nvGraphicFramePr>
          <p:xfrm>
            <a:off x="5112" y="1056"/>
            <a:ext cx="362" cy="576"/>
          </p:xfrm>
          <a:graphic>
            <a:graphicData uri="http://schemas.openxmlformats.org/presentationml/2006/ole">
              <mc:AlternateContent xmlns:mc="http://schemas.openxmlformats.org/markup-compatibility/2006">
                <mc:Choice xmlns:v="urn:schemas-microsoft-com:vml" Requires="v">
                  <p:oleObj name="Photo Editor Photo" r:id="rId12" imgW="933580" imgH="1486107" progId="MSPhotoEd.3">
                    <p:embed/>
                  </p:oleObj>
                </mc:Choice>
                <mc:Fallback>
                  <p:oleObj name="Photo Editor Photo" r:id="rId12" imgW="933580" imgH="1486107" progId="MSPhotoEd.3">
                    <p:embed/>
                    <p:pic>
                      <p:nvPicPr>
                        <p:cNvPr id="7196" name="Object 211">
                          <a:extLst>
                            <a:ext uri="{FF2B5EF4-FFF2-40B4-BE49-F238E27FC236}">
                              <a16:creationId xmlns:a16="http://schemas.microsoft.com/office/drawing/2014/main" id="{A598A3FC-FC43-4B58-96B2-B1C8992847A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112" y="1056"/>
                          <a:ext cx="362" cy="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 name="Oval 212">
              <a:extLst>
                <a:ext uri="{FF2B5EF4-FFF2-40B4-BE49-F238E27FC236}">
                  <a16:creationId xmlns:a16="http://schemas.microsoft.com/office/drawing/2014/main" id="{12996E54-C463-46EB-9323-579BFA075FFA}"/>
                </a:ext>
              </a:extLst>
            </p:cNvPr>
            <p:cNvSpPr>
              <a:spLocks noChangeArrowheads="1"/>
            </p:cNvSpPr>
            <p:nvPr/>
          </p:nvSpPr>
          <p:spPr bwMode="auto">
            <a:xfrm>
              <a:off x="752" y="793"/>
              <a:ext cx="1869" cy="1624"/>
            </a:xfrm>
            <a:prstGeom prst="ellipse">
              <a:avLst/>
            </a:prstGeom>
            <a:solidFill>
              <a:srgbClr val="339966"/>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endParaRPr lang="en-GB" altLang="en-US"/>
            </a:p>
          </p:txBody>
        </p:sp>
        <p:grpSp>
          <p:nvGrpSpPr>
            <p:cNvPr id="31" name="Group 213">
              <a:extLst>
                <a:ext uri="{FF2B5EF4-FFF2-40B4-BE49-F238E27FC236}">
                  <a16:creationId xmlns:a16="http://schemas.microsoft.com/office/drawing/2014/main" id="{A72D90C2-8E8A-45D7-991F-0F7EEBD0B63B}"/>
                </a:ext>
              </a:extLst>
            </p:cNvPr>
            <p:cNvGrpSpPr>
              <a:grpSpLocks/>
            </p:cNvGrpSpPr>
            <p:nvPr/>
          </p:nvGrpSpPr>
          <p:grpSpPr bwMode="auto">
            <a:xfrm>
              <a:off x="2050" y="1009"/>
              <a:ext cx="173" cy="137"/>
              <a:chOff x="2105" y="691"/>
              <a:chExt cx="160" cy="121"/>
            </a:xfrm>
          </p:grpSpPr>
          <p:sp>
            <p:nvSpPr>
              <p:cNvPr id="130" name="Freeform 214">
                <a:extLst>
                  <a:ext uri="{FF2B5EF4-FFF2-40B4-BE49-F238E27FC236}">
                    <a16:creationId xmlns:a16="http://schemas.microsoft.com/office/drawing/2014/main" id="{9EE261C3-927D-4A79-BB5E-1E6655A93867}"/>
                  </a:ext>
                </a:extLst>
              </p:cNvPr>
              <p:cNvSpPr>
                <a:spLocks/>
              </p:cNvSpPr>
              <p:nvPr/>
            </p:nvSpPr>
            <p:spPr bwMode="auto">
              <a:xfrm>
                <a:off x="2106" y="696"/>
                <a:ext cx="152" cy="111"/>
              </a:xfrm>
              <a:custGeom>
                <a:avLst/>
                <a:gdLst>
                  <a:gd name="T0" fmla="*/ 144 w 210"/>
                  <a:gd name="T1" fmla="*/ 0 h 154"/>
                  <a:gd name="T2" fmla="*/ 86 w 210"/>
                  <a:gd name="T3" fmla="*/ 0 h 154"/>
                  <a:gd name="T4" fmla="*/ 86 w 210"/>
                  <a:gd name="T5" fmla="*/ 1 h 154"/>
                  <a:gd name="T6" fmla="*/ 64 w 210"/>
                  <a:gd name="T7" fmla="*/ 1 h 154"/>
                  <a:gd name="T8" fmla="*/ 64 w 210"/>
                  <a:gd name="T9" fmla="*/ 0 h 154"/>
                  <a:gd name="T10" fmla="*/ 7 w 210"/>
                  <a:gd name="T11" fmla="*/ 0 h 154"/>
                  <a:gd name="T12" fmla="*/ 3 w 210"/>
                  <a:gd name="T13" fmla="*/ 7 h 154"/>
                  <a:gd name="T14" fmla="*/ 0 w 210"/>
                  <a:gd name="T15" fmla="*/ 33 h 154"/>
                  <a:gd name="T16" fmla="*/ 0 w 210"/>
                  <a:gd name="T17" fmla="*/ 49 h 154"/>
                  <a:gd name="T18" fmla="*/ 0 w 210"/>
                  <a:gd name="T19" fmla="*/ 66 h 154"/>
                  <a:gd name="T20" fmla="*/ 0 w 210"/>
                  <a:gd name="T21" fmla="*/ 78 h 154"/>
                  <a:gd name="T22" fmla="*/ 1 w 210"/>
                  <a:gd name="T23" fmla="*/ 89 h 154"/>
                  <a:gd name="T24" fmla="*/ 3 w 210"/>
                  <a:gd name="T25" fmla="*/ 100 h 154"/>
                  <a:gd name="T26" fmla="*/ 7 w 210"/>
                  <a:gd name="T27" fmla="*/ 108 h 154"/>
                  <a:gd name="T28" fmla="*/ 40 w 210"/>
                  <a:gd name="T29" fmla="*/ 110 h 154"/>
                  <a:gd name="T30" fmla="*/ 62 w 210"/>
                  <a:gd name="T31" fmla="*/ 110 h 154"/>
                  <a:gd name="T32" fmla="*/ 88 w 210"/>
                  <a:gd name="T33" fmla="*/ 110 h 154"/>
                  <a:gd name="T34" fmla="*/ 109 w 210"/>
                  <a:gd name="T35" fmla="*/ 110 h 154"/>
                  <a:gd name="T36" fmla="*/ 130 w 210"/>
                  <a:gd name="T37" fmla="*/ 109 h 154"/>
                  <a:gd name="T38" fmla="*/ 143 w 210"/>
                  <a:gd name="T39" fmla="*/ 108 h 154"/>
                  <a:gd name="T40" fmla="*/ 148 w 210"/>
                  <a:gd name="T41" fmla="*/ 100 h 154"/>
                  <a:gd name="T42" fmla="*/ 151 w 210"/>
                  <a:gd name="T43" fmla="*/ 70 h 154"/>
                  <a:gd name="T44" fmla="*/ 151 w 210"/>
                  <a:gd name="T45" fmla="*/ 40 h 154"/>
                  <a:gd name="T46" fmla="*/ 148 w 210"/>
                  <a:gd name="T47" fmla="*/ 7 h 154"/>
                  <a:gd name="T48" fmla="*/ 144 w 210"/>
                  <a:gd name="T49" fmla="*/ 0 h 154"/>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210" h="154">
                    <a:moveTo>
                      <a:pt x="199" y="0"/>
                    </a:moveTo>
                    <a:lnTo>
                      <a:pt x="119" y="0"/>
                    </a:lnTo>
                    <a:lnTo>
                      <a:pt x="119" y="2"/>
                    </a:lnTo>
                    <a:lnTo>
                      <a:pt x="89" y="2"/>
                    </a:lnTo>
                    <a:lnTo>
                      <a:pt x="89" y="0"/>
                    </a:lnTo>
                    <a:lnTo>
                      <a:pt x="10" y="0"/>
                    </a:lnTo>
                    <a:lnTo>
                      <a:pt x="4" y="10"/>
                    </a:lnTo>
                    <a:lnTo>
                      <a:pt x="0" y="46"/>
                    </a:lnTo>
                    <a:lnTo>
                      <a:pt x="0" y="68"/>
                    </a:lnTo>
                    <a:lnTo>
                      <a:pt x="0" y="91"/>
                    </a:lnTo>
                    <a:lnTo>
                      <a:pt x="0" y="108"/>
                    </a:lnTo>
                    <a:lnTo>
                      <a:pt x="2" y="123"/>
                    </a:lnTo>
                    <a:lnTo>
                      <a:pt x="4" y="139"/>
                    </a:lnTo>
                    <a:lnTo>
                      <a:pt x="10" y="150"/>
                    </a:lnTo>
                    <a:lnTo>
                      <a:pt x="55" y="153"/>
                    </a:lnTo>
                    <a:lnTo>
                      <a:pt x="86" y="153"/>
                    </a:lnTo>
                    <a:lnTo>
                      <a:pt x="122" y="153"/>
                    </a:lnTo>
                    <a:lnTo>
                      <a:pt x="151" y="153"/>
                    </a:lnTo>
                    <a:lnTo>
                      <a:pt x="179" y="151"/>
                    </a:lnTo>
                    <a:lnTo>
                      <a:pt x="198" y="150"/>
                    </a:lnTo>
                    <a:lnTo>
                      <a:pt x="205" y="139"/>
                    </a:lnTo>
                    <a:lnTo>
                      <a:pt x="209" y="97"/>
                    </a:lnTo>
                    <a:lnTo>
                      <a:pt x="209" y="55"/>
                    </a:lnTo>
                    <a:lnTo>
                      <a:pt x="205" y="10"/>
                    </a:lnTo>
                    <a:lnTo>
                      <a:pt x="199" y="0"/>
                    </a:lnTo>
                  </a:path>
                </a:pathLst>
              </a:custGeom>
              <a:solidFill>
                <a:srgbClr val="4F4F4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1" name="Freeform 215">
                <a:extLst>
                  <a:ext uri="{FF2B5EF4-FFF2-40B4-BE49-F238E27FC236}">
                    <a16:creationId xmlns:a16="http://schemas.microsoft.com/office/drawing/2014/main" id="{A8A59E17-1AA8-40B3-A830-27383546BD99}"/>
                  </a:ext>
                </a:extLst>
              </p:cNvPr>
              <p:cNvSpPr>
                <a:spLocks/>
              </p:cNvSpPr>
              <p:nvPr/>
            </p:nvSpPr>
            <p:spPr bwMode="auto">
              <a:xfrm>
                <a:off x="2140" y="711"/>
                <a:ext cx="84" cy="75"/>
              </a:xfrm>
              <a:custGeom>
                <a:avLst/>
                <a:gdLst>
                  <a:gd name="T0" fmla="*/ 83 w 116"/>
                  <a:gd name="T1" fmla="*/ 0 h 104"/>
                  <a:gd name="T2" fmla="*/ 0 w 116"/>
                  <a:gd name="T3" fmla="*/ 0 h 104"/>
                  <a:gd name="T4" fmla="*/ 0 w 116"/>
                  <a:gd name="T5" fmla="*/ 74 h 104"/>
                  <a:gd name="T6" fmla="*/ 83 w 116"/>
                  <a:gd name="T7" fmla="*/ 74 h 104"/>
                  <a:gd name="T8" fmla="*/ 83 w 116"/>
                  <a:gd name="T9" fmla="*/ 0 h 10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6" h="104">
                    <a:moveTo>
                      <a:pt x="115" y="0"/>
                    </a:moveTo>
                    <a:lnTo>
                      <a:pt x="0" y="0"/>
                    </a:lnTo>
                    <a:lnTo>
                      <a:pt x="0" y="103"/>
                    </a:lnTo>
                    <a:lnTo>
                      <a:pt x="115" y="103"/>
                    </a:lnTo>
                    <a:lnTo>
                      <a:pt x="115" y="0"/>
                    </a:lnTo>
                  </a:path>
                </a:pathLst>
              </a:custGeom>
              <a:solidFill>
                <a:srgbClr val="F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2" name="Freeform 216">
                <a:extLst>
                  <a:ext uri="{FF2B5EF4-FFF2-40B4-BE49-F238E27FC236}">
                    <a16:creationId xmlns:a16="http://schemas.microsoft.com/office/drawing/2014/main" id="{9B6FC2A7-4D25-4E95-A19C-DE01E28ED5B9}"/>
                  </a:ext>
                </a:extLst>
              </p:cNvPr>
              <p:cNvSpPr>
                <a:spLocks/>
              </p:cNvSpPr>
              <p:nvPr/>
            </p:nvSpPr>
            <p:spPr bwMode="auto">
              <a:xfrm>
                <a:off x="2137" y="801"/>
                <a:ext cx="10" cy="11"/>
              </a:xfrm>
              <a:custGeom>
                <a:avLst/>
                <a:gdLst>
                  <a:gd name="T0" fmla="*/ 0 w 15"/>
                  <a:gd name="T1" fmla="*/ 0 h 15"/>
                  <a:gd name="T2" fmla="*/ 9 w 15"/>
                  <a:gd name="T3" fmla="*/ 0 h 15"/>
                  <a:gd name="T4" fmla="*/ 0 w 15"/>
                  <a:gd name="T5" fmla="*/ 5 h 15"/>
                  <a:gd name="T6" fmla="*/ 9 w 15"/>
                  <a:gd name="T7" fmla="*/ 5 h 15"/>
                  <a:gd name="T8" fmla="*/ 0 w 15"/>
                  <a:gd name="T9" fmla="*/ 5 h 15"/>
                  <a:gd name="T10" fmla="*/ 9 w 15"/>
                  <a:gd name="T11" fmla="*/ 5 h 15"/>
                  <a:gd name="T12" fmla="*/ 5 w 15"/>
                  <a:gd name="T13" fmla="*/ 5 h 15"/>
                  <a:gd name="T14" fmla="*/ 9 w 15"/>
                  <a:gd name="T15" fmla="*/ 10 h 15"/>
                  <a:gd name="T16" fmla="*/ 5 w 15"/>
                  <a:gd name="T17" fmla="*/ 10 h 15"/>
                  <a:gd name="T18" fmla="*/ 9 w 15"/>
                  <a:gd name="T19" fmla="*/ 10 h 15"/>
                  <a:gd name="T20" fmla="*/ 0 w 15"/>
                  <a:gd name="T21" fmla="*/ 10 h 15"/>
                  <a:gd name="T22" fmla="*/ 0 w 15"/>
                  <a:gd name="T23" fmla="*/ 0 h 1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5" h="15">
                    <a:moveTo>
                      <a:pt x="0" y="0"/>
                    </a:moveTo>
                    <a:lnTo>
                      <a:pt x="14" y="0"/>
                    </a:lnTo>
                    <a:lnTo>
                      <a:pt x="0" y="7"/>
                    </a:lnTo>
                    <a:lnTo>
                      <a:pt x="14" y="7"/>
                    </a:lnTo>
                    <a:lnTo>
                      <a:pt x="0" y="7"/>
                    </a:lnTo>
                    <a:lnTo>
                      <a:pt x="14" y="7"/>
                    </a:lnTo>
                    <a:lnTo>
                      <a:pt x="7" y="7"/>
                    </a:lnTo>
                    <a:lnTo>
                      <a:pt x="14" y="14"/>
                    </a:lnTo>
                    <a:lnTo>
                      <a:pt x="7" y="14"/>
                    </a:lnTo>
                    <a:lnTo>
                      <a:pt x="14" y="14"/>
                    </a:lnTo>
                    <a:lnTo>
                      <a:pt x="0" y="14"/>
                    </a:lnTo>
                    <a:lnTo>
                      <a:pt x="0" y="0"/>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3" name="Freeform 217">
                <a:extLst>
                  <a:ext uri="{FF2B5EF4-FFF2-40B4-BE49-F238E27FC236}">
                    <a16:creationId xmlns:a16="http://schemas.microsoft.com/office/drawing/2014/main" id="{B49A3EDF-A030-4E3C-A081-0D5532B520DD}"/>
                  </a:ext>
                </a:extLst>
              </p:cNvPr>
              <p:cNvSpPr>
                <a:spLocks/>
              </p:cNvSpPr>
              <p:nvPr/>
            </p:nvSpPr>
            <p:spPr bwMode="auto">
              <a:xfrm>
                <a:off x="2146" y="802"/>
                <a:ext cx="11" cy="10"/>
              </a:xfrm>
              <a:custGeom>
                <a:avLst/>
                <a:gdLst>
                  <a:gd name="T0" fmla="*/ 10 w 15"/>
                  <a:gd name="T1" fmla="*/ 0 h 15"/>
                  <a:gd name="T2" fmla="*/ 5 w 15"/>
                  <a:gd name="T3" fmla="*/ 2 h 15"/>
                  <a:gd name="T4" fmla="*/ 0 w 15"/>
                  <a:gd name="T5" fmla="*/ 3 h 15"/>
                  <a:gd name="T6" fmla="*/ 0 w 15"/>
                  <a:gd name="T7" fmla="*/ 9 h 15"/>
                  <a:gd name="T8" fmla="*/ 5 w 15"/>
                  <a:gd name="T9" fmla="*/ 7 h 15"/>
                  <a:gd name="T10" fmla="*/ 10 w 15"/>
                  <a:gd name="T11" fmla="*/ 5 h 15"/>
                  <a:gd name="T12" fmla="*/ 10 w 15"/>
                  <a:gd name="T13" fmla="*/ 0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 h="15">
                    <a:moveTo>
                      <a:pt x="14" y="0"/>
                    </a:moveTo>
                    <a:lnTo>
                      <a:pt x="7" y="3"/>
                    </a:lnTo>
                    <a:lnTo>
                      <a:pt x="0" y="5"/>
                    </a:lnTo>
                    <a:lnTo>
                      <a:pt x="0" y="14"/>
                    </a:lnTo>
                    <a:lnTo>
                      <a:pt x="7" y="10"/>
                    </a:lnTo>
                    <a:lnTo>
                      <a:pt x="14" y="8"/>
                    </a:lnTo>
                    <a:lnTo>
                      <a:pt x="14" y="0"/>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4" name="Freeform 218">
                <a:extLst>
                  <a:ext uri="{FF2B5EF4-FFF2-40B4-BE49-F238E27FC236}">
                    <a16:creationId xmlns:a16="http://schemas.microsoft.com/office/drawing/2014/main" id="{09760F2C-E12D-4C63-9D2E-DEA28670D105}"/>
                  </a:ext>
                </a:extLst>
              </p:cNvPr>
              <p:cNvSpPr>
                <a:spLocks/>
              </p:cNvSpPr>
              <p:nvPr/>
            </p:nvSpPr>
            <p:spPr bwMode="auto">
              <a:xfrm>
                <a:off x="2128" y="704"/>
                <a:ext cx="108" cy="89"/>
              </a:xfrm>
              <a:custGeom>
                <a:avLst/>
                <a:gdLst>
                  <a:gd name="T0" fmla="*/ 107 w 150"/>
                  <a:gd name="T1" fmla="*/ 88 h 124"/>
                  <a:gd name="T2" fmla="*/ 106 w 150"/>
                  <a:gd name="T3" fmla="*/ 88 h 124"/>
                  <a:gd name="T4" fmla="*/ 106 w 150"/>
                  <a:gd name="T5" fmla="*/ 1 h 124"/>
                  <a:gd name="T6" fmla="*/ 1 w 150"/>
                  <a:gd name="T7" fmla="*/ 1 h 124"/>
                  <a:gd name="T8" fmla="*/ 0 w 150"/>
                  <a:gd name="T9" fmla="*/ 0 h 124"/>
                  <a:gd name="T10" fmla="*/ 107 w 150"/>
                  <a:gd name="T11" fmla="*/ 0 h 124"/>
                  <a:gd name="T12" fmla="*/ 107 w 150"/>
                  <a:gd name="T13" fmla="*/ 88 h 124"/>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0" h="124">
                    <a:moveTo>
                      <a:pt x="149" y="123"/>
                    </a:moveTo>
                    <a:lnTo>
                      <a:pt x="147" y="122"/>
                    </a:lnTo>
                    <a:lnTo>
                      <a:pt x="147" y="1"/>
                    </a:lnTo>
                    <a:lnTo>
                      <a:pt x="2" y="1"/>
                    </a:lnTo>
                    <a:lnTo>
                      <a:pt x="0" y="0"/>
                    </a:lnTo>
                    <a:lnTo>
                      <a:pt x="149" y="0"/>
                    </a:lnTo>
                    <a:lnTo>
                      <a:pt x="149" y="123"/>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5" name="Freeform 219">
                <a:extLst>
                  <a:ext uri="{FF2B5EF4-FFF2-40B4-BE49-F238E27FC236}">
                    <a16:creationId xmlns:a16="http://schemas.microsoft.com/office/drawing/2014/main" id="{948D6122-C7D1-40D7-AE72-34B26A4B5E58}"/>
                  </a:ext>
                </a:extLst>
              </p:cNvPr>
              <p:cNvSpPr>
                <a:spLocks/>
              </p:cNvSpPr>
              <p:nvPr/>
            </p:nvSpPr>
            <p:spPr bwMode="auto">
              <a:xfrm>
                <a:off x="2223" y="802"/>
                <a:ext cx="12" cy="10"/>
              </a:xfrm>
              <a:custGeom>
                <a:avLst/>
                <a:gdLst>
                  <a:gd name="T0" fmla="*/ 0 w 17"/>
                  <a:gd name="T1" fmla="*/ 9 h 15"/>
                  <a:gd name="T2" fmla="*/ 6 w 17"/>
                  <a:gd name="T3" fmla="*/ 9 h 15"/>
                  <a:gd name="T4" fmla="*/ 6 w 17"/>
                  <a:gd name="T5" fmla="*/ 5 h 15"/>
                  <a:gd name="T6" fmla="*/ 11 w 17"/>
                  <a:gd name="T7" fmla="*/ 5 h 15"/>
                  <a:gd name="T8" fmla="*/ 11 w 17"/>
                  <a:gd name="T9" fmla="*/ 3 h 15"/>
                  <a:gd name="T10" fmla="*/ 6 w 17"/>
                  <a:gd name="T11" fmla="*/ 0 h 15"/>
                  <a:gd name="T12" fmla="*/ 0 w 17"/>
                  <a:gd name="T13" fmla="*/ 0 h 15"/>
                  <a:gd name="T14" fmla="*/ 6 w 17"/>
                  <a:gd name="T15" fmla="*/ 0 h 15"/>
                  <a:gd name="T16" fmla="*/ 11 w 17"/>
                  <a:gd name="T17" fmla="*/ 3 h 15"/>
                  <a:gd name="T18" fmla="*/ 11 w 17"/>
                  <a:gd name="T19" fmla="*/ 5 h 15"/>
                  <a:gd name="T20" fmla="*/ 6 w 17"/>
                  <a:gd name="T21" fmla="*/ 5 h 15"/>
                  <a:gd name="T22" fmla="*/ 6 w 17"/>
                  <a:gd name="T23" fmla="*/ 9 h 15"/>
                  <a:gd name="T24" fmla="*/ 0 w 17"/>
                  <a:gd name="T25" fmla="*/ 9 h 1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 h="15">
                    <a:moveTo>
                      <a:pt x="0" y="14"/>
                    </a:moveTo>
                    <a:lnTo>
                      <a:pt x="8" y="14"/>
                    </a:lnTo>
                    <a:lnTo>
                      <a:pt x="8" y="8"/>
                    </a:lnTo>
                    <a:lnTo>
                      <a:pt x="16" y="8"/>
                    </a:lnTo>
                    <a:lnTo>
                      <a:pt x="16" y="5"/>
                    </a:lnTo>
                    <a:lnTo>
                      <a:pt x="8" y="0"/>
                    </a:lnTo>
                    <a:lnTo>
                      <a:pt x="0" y="0"/>
                    </a:lnTo>
                    <a:lnTo>
                      <a:pt x="8" y="0"/>
                    </a:lnTo>
                    <a:lnTo>
                      <a:pt x="16" y="5"/>
                    </a:lnTo>
                    <a:lnTo>
                      <a:pt x="16" y="8"/>
                    </a:lnTo>
                    <a:lnTo>
                      <a:pt x="8" y="8"/>
                    </a:lnTo>
                    <a:lnTo>
                      <a:pt x="8" y="14"/>
                    </a:lnTo>
                    <a:lnTo>
                      <a:pt x="0" y="14"/>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6" name="Freeform 220">
                <a:extLst>
                  <a:ext uri="{FF2B5EF4-FFF2-40B4-BE49-F238E27FC236}">
                    <a16:creationId xmlns:a16="http://schemas.microsoft.com/office/drawing/2014/main" id="{6517A72A-790A-44E3-BC1F-9D9B785DBB19}"/>
                  </a:ext>
                </a:extLst>
              </p:cNvPr>
              <p:cNvSpPr>
                <a:spLocks/>
              </p:cNvSpPr>
              <p:nvPr/>
            </p:nvSpPr>
            <p:spPr bwMode="auto">
              <a:xfrm>
                <a:off x="2209" y="801"/>
                <a:ext cx="13" cy="11"/>
              </a:xfrm>
              <a:custGeom>
                <a:avLst/>
                <a:gdLst>
                  <a:gd name="T0" fmla="*/ 0 w 17"/>
                  <a:gd name="T1" fmla="*/ 10 h 15"/>
                  <a:gd name="T2" fmla="*/ 12 w 17"/>
                  <a:gd name="T3" fmla="*/ 6 h 15"/>
                  <a:gd name="T4" fmla="*/ 12 w 17"/>
                  <a:gd name="T5" fmla="*/ 4 h 15"/>
                  <a:gd name="T6" fmla="*/ 0 w 17"/>
                  <a:gd name="T7" fmla="*/ 4 h 15"/>
                  <a:gd name="T8" fmla="*/ 0 w 17"/>
                  <a:gd name="T9" fmla="*/ 0 h 15"/>
                  <a:gd name="T10" fmla="*/ 12 w 17"/>
                  <a:gd name="T11" fmla="*/ 4 h 15"/>
                  <a:gd name="T12" fmla="*/ 12 w 17"/>
                  <a:gd name="T13" fmla="*/ 6 h 15"/>
                  <a:gd name="T14" fmla="*/ 12 w 17"/>
                  <a:gd name="T15" fmla="*/ 10 h 15"/>
                  <a:gd name="T16" fmla="*/ 0 w 17"/>
                  <a:gd name="T17" fmla="*/ 1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17" h="15">
                    <a:moveTo>
                      <a:pt x="0" y="14"/>
                    </a:moveTo>
                    <a:lnTo>
                      <a:pt x="16" y="8"/>
                    </a:lnTo>
                    <a:lnTo>
                      <a:pt x="16" y="5"/>
                    </a:lnTo>
                    <a:lnTo>
                      <a:pt x="0" y="5"/>
                    </a:lnTo>
                    <a:lnTo>
                      <a:pt x="0" y="0"/>
                    </a:lnTo>
                    <a:lnTo>
                      <a:pt x="16" y="5"/>
                    </a:lnTo>
                    <a:lnTo>
                      <a:pt x="16" y="8"/>
                    </a:lnTo>
                    <a:lnTo>
                      <a:pt x="16" y="14"/>
                    </a:lnTo>
                    <a:lnTo>
                      <a:pt x="0" y="14"/>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7" name="Freeform 221">
                <a:extLst>
                  <a:ext uri="{FF2B5EF4-FFF2-40B4-BE49-F238E27FC236}">
                    <a16:creationId xmlns:a16="http://schemas.microsoft.com/office/drawing/2014/main" id="{FAD1BDF1-0DAA-4DEC-8D1B-A56173DF6721}"/>
                  </a:ext>
                </a:extLst>
              </p:cNvPr>
              <p:cNvSpPr>
                <a:spLocks/>
              </p:cNvSpPr>
              <p:nvPr/>
            </p:nvSpPr>
            <p:spPr bwMode="auto">
              <a:xfrm>
                <a:off x="2196" y="801"/>
                <a:ext cx="0" cy="11"/>
              </a:xfrm>
              <a:custGeom>
                <a:avLst/>
                <a:gdLst>
                  <a:gd name="T0" fmla="*/ 0 w 1"/>
                  <a:gd name="T1" fmla="*/ 10 h 15"/>
                  <a:gd name="T2" fmla="*/ 0 w 1"/>
                  <a:gd name="T3" fmla="*/ 6 h 15"/>
                  <a:gd name="T4" fmla="*/ 0 w 1"/>
                  <a:gd name="T5" fmla="*/ 4 h 15"/>
                  <a:gd name="T6" fmla="*/ 0 w 1"/>
                  <a:gd name="T7" fmla="*/ 0 h 15"/>
                  <a:gd name="T8" fmla="*/ 0 w 1"/>
                  <a:gd name="T9" fmla="*/ 4 h 15"/>
                  <a:gd name="T10" fmla="*/ 0 w 1"/>
                  <a:gd name="T11" fmla="*/ 6 h 15"/>
                  <a:gd name="T12" fmla="*/ 0 w 1"/>
                  <a:gd name="T13" fmla="*/ 10 h 1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 h="15">
                    <a:moveTo>
                      <a:pt x="0" y="14"/>
                    </a:moveTo>
                    <a:lnTo>
                      <a:pt x="0" y="8"/>
                    </a:lnTo>
                    <a:lnTo>
                      <a:pt x="0" y="5"/>
                    </a:lnTo>
                    <a:lnTo>
                      <a:pt x="0" y="0"/>
                    </a:lnTo>
                    <a:lnTo>
                      <a:pt x="0" y="5"/>
                    </a:lnTo>
                    <a:lnTo>
                      <a:pt x="0" y="8"/>
                    </a:lnTo>
                    <a:lnTo>
                      <a:pt x="0" y="14"/>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8" name="Freeform 222">
                <a:extLst>
                  <a:ext uri="{FF2B5EF4-FFF2-40B4-BE49-F238E27FC236}">
                    <a16:creationId xmlns:a16="http://schemas.microsoft.com/office/drawing/2014/main" id="{65A869D7-F15D-4F3E-A425-CCC20DF953B7}"/>
                  </a:ext>
                </a:extLst>
              </p:cNvPr>
              <p:cNvSpPr>
                <a:spLocks/>
              </p:cNvSpPr>
              <p:nvPr/>
            </p:nvSpPr>
            <p:spPr bwMode="auto">
              <a:xfrm>
                <a:off x="2181" y="801"/>
                <a:ext cx="12" cy="11"/>
              </a:xfrm>
              <a:custGeom>
                <a:avLst/>
                <a:gdLst>
                  <a:gd name="T0" fmla="*/ 0 w 17"/>
                  <a:gd name="T1" fmla="*/ 10 h 15"/>
                  <a:gd name="T2" fmla="*/ 6 w 17"/>
                  <a:gd name="T3" fmla="*/ 10 h 15"/>
                  <a:gd name="T4" fmla="*/ 6 w 17"/>
                  <a:gd name="T5" fmla="*/ 6 h 15"/>
                  <a:gd name="T6" fmla="*/ 11 w 17"/>
                  <a:gd name="T7" fmla="*/ 6 h 15"/>
                  <a:gd name="T8" fmla="*/ 11 w 17"/>
                  <a:gd name="T9" fmla="*/ 4 h 15"/>
                  <a:gd name="T10" fmla="*/ 6 w 17"/>
                  <a:gd name="T11" fmla="*/ 4 h 15"/>
                  <a:gd name="T12" fmla="*/ 6 w 17"/>
                  <a:gd name="T13" fmla="*/ 0 h 15"/>
                  <a:gd name="T14" fmla="*/ 0 w 17"/>
                  <a:gd name="T15" fmla="*/ 0 h 15"/>
                  <a:gd name="T16" fmla="*/ 6 w 17"/>
                  <a:gd name="T17" fmla="*/ 0 h 15"/>
                  <a:gd name="T18" fmla="*/ 6 w 17"/>
                  <a:gd name="T19" fmla="*/ 4 h 15"/>
                  <a:gd name="T20" fmla="*/ 11 w 17"/>
                  <a:gd name="T21" fmla="*/ 4 h 15"/>
                  <a:gd name="T22" fmla="*/ 11 w 17"/>
                  <a:gd name="T23" fmla="*/ 6 h 15"/>
                  <a:gd name="T24" fmla="*/ 6 w 17"/>
                  <a:gd name="T25" fmla="*/ 10 h 15"/>
                  <a:gd name="T26" fmla="*/ 0 w 17"/>
                  <a:gd name="T27" fmla="*/ 10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 h="15">
                    <a:moveTo>
                      <a:pt x="0" y="14"/>
                    </a:moveTo>
                    <a:lnTo>
                      <a:pt x="8" y="14"/>
                    </a:lnTo>
                    <a:lnTo>
                      <a:pt x="8" y="8"/>
                    </a:lnTo>
                    <a:lnTo>
                      <a:pt x="16" y="8"/>
                    </a:lnTo>
                    <a:lnTo>
                      <a:pt x="16" y="5"/>
                    </a:lnTo>
                    <a:lnTo>
                      <a:pt x="8" y="5"/>
                    </a:lnTo>
                    <a:lnTo>
                      <a:pt x="8" y="0"/>
                    </a:lnTo>
                    <a:lnTo>
                      <a:pt x="0" y="0"/>
                    </a:lnTo>
                    <a:lnTo>
                      <a:pt x="8" y="0"/>
                    </a:lnTo>
                    <a:lnTo>
                      <a:pt x="8" y="5"/>
                    </a:lnTo>
                    <a:lnTo>
                      <a:pt x="16" y="5"/>
                    </a:lnTo>
                    <a:lnTo>
                      <a:pt x="16" y="8"/>
                    </a:lnTo>
                    <a:lnTo>
                      <a:pt x="8" y="14"/>
                    </a:lnTo>
                    <a:lnTo>
                      <a:pt x="0" y="14"/>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39" name="Freeform 223">
                <a:extLst>
                  <a:ext uri="{FF2B5EF4-FFF2-40B4-BE49-F238E27FC236}">
                    <a16:creationId xmlns:a16="http://schemas.microsoft.com/office/drawing/2014/main" id="{EEA93E2E-71F0-42BA-A1A1-C391A2D8382C}"/>
                  </a:ext>
                </a:extLst>
              </p:cNvPr>
              <p:cNvSpPr>
                <a:spLocks/>
              </p:cNvSpPr>
              <p:nvPr/>
            </p:nvSpPr>
            <p:spPr bwMode="auto">
              <a:xfrm>
                <a:off x="2167" y="801"/>
                <a:ext cx="13" cy="11"/>
              </a:xfrm>
              <a:custGeom>
                <a:avLst/>
                <a:gdLst>
                  <a:gd name="T0" fmla="*/ 0 w 17"/>
                  <a:gd name="T1" fmla="*/ 10 h 15"/>
                  <a:gd name="T2" fmla="*/ 6 w 17"/>
                  <a:gd name="T3" fmla="*/ 10 h 15"/>
                  <a:gd name="T4" fmla="*/ 6 w 17"/>
                  <a:gd name="T5" fmla="*/ 6 h 15"/>
                  <a:gd name="T6" fmla="*/ 12 w 17"/>
                  <a:gd name="T7" fmla="*/ 6 h 15"/>
                  <a:gd name="T8" fmla="*/ 12 w 17"/>
                  <a:gd name="T9" fmla="*/ 4 h 15"/>
                  <a:gd name="T10" fmla="*/ 6 w 17"/>
                  <a:gd name="T11" fmla="*/ 4 h 15"/>
                  <a:gd name="T12" fmla="*/ 6 w 17"/>
                  <a:gd name="T13" fmla="*/ 0 h 15"/>
                  <a:gd name="T14" fmla="*/ 0 w 17"/>
                  <a:gd name="T15" fmla="*/ 0 h 15"/>
                  <a:gd name="T16" fmla="*/ 6 w 17"/>
                  <a:gd name="T17" fmla="*/ 0 h 15"/>
                  <a:gd name="T18" fmla="*/ 6 w 17"/>
                  <a:gd name="T19" fmla="*/ 4 h 15"/>
                  <a:gd name="T20" fmla="*/ 12 w 17"/>
                  <a:gd name="T21" fmla="*/ 4 h 15"/>
                  <a:gd name="T22" fmla="*/ 12 w 17"/>
                  <a:gd name="T23" fmla="*/ 6 h 15"/>
                  <a:gd name="T24" fmla="*/ 6 w 17"/>
                  <a:gd name="T25" fmla="*/ 10 h 15"/>
                  <a:gd name="T26" fmla="*/ 0 w 17"/>
                  <a:gd name="T27" fmla="*/ 10 h 15"/>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7" h="15">
                    <a:moveTo>
                      <a:pt x="0" y="14"/>
                    </a:moveTo>
                    <a:lnTo>
                      <a:pt x="8" y="14"/>
                    </a:lnTo>
                    <a:lnTo>
                      <a:pt x="8" y="8"/>
                    </a:lnTo>
                    <a:lnTo>
                      <a:pt x="16" y="8"/>
                    </a:lnTo>
                    <a:lnTo>
                      <a:pt x="16" y="5"/>
                    </a:lnTo>
                    <a:lnTo>
                      <a:pt x="8" y="5"/>
                    </a:lnTo>
                    <a:lnTo>
                      <a:pt x="8" y="0"/>
                    </a:lnTo>
                    <a:lnTo>
                      <a:pt x="0" y="0"/>
                    </a:lnTo>
                    <a:lnTo>
                      <a:pt x="8" y="0"/>
                    </a:lnTo>
                    <a:lnTo>
                      <a:pt x="8" y="5"/>
                    </a:lnTo>
                    <a:lnTo>
                      <a:pt x="16" y="5"/>
                    </a:lnTo>
                    <a:lnTo>
                      <a:pt x="16" y="8"/>
                    </a:lnTo>
                    <a:lnTo>
                      <a:pt x="8" y="14"/>
                    </a:lnTo>
                    <a:lnTo>
                      <a:pt x="0" y="14"/>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0" name="Freeform 224">
                <a:extLst>
                  <a:ext uri="{FF2B5EF4-FFF2-40B4-BE49-F238E27FC236}">
                    <a16:creationId xmlns:a16="http://schemas.microsoft.com/office/drawing/2014/main" id="{18C1B8C9-4AD0-4120-BD82-D0CE8E0D82AF}"/>
                  </a:ext>
                </a:extLst>
              </p:cNvPr>
              <p:cNvSpPr>
                <a:spLocks/>
              </p:cNvSpPr>
              <p:nvPr/>
            </p:nvSpPr>
            <p:spPr bwMode="auto">
              <a:xfrm>
                <a:off x="2253" y="704"/>
                <a:ext cx="1" cy="93"/>
              </a:xfrm>
              <a:custGeom>
                <a:avLst/>
                <a:gdLst>
                  <a:gd name="T0" fmla="*/ 0 w 1"/>
                  <a:gd name="T1" fmla="*/ 92 h 129"/>
                  <a:gd name="T2" fmla="*/ 0 w 1"/>
                  <a:gd name="T3" fmla="*/ 90 h 129"/>
                  <a:gd name="T4" fmla="*/ 0 w 1"/>
                  <a:gd name="T5" fmla="*/ 1 h 129"/>
                  <a:gd name="T6" fmla="*/ 0 w 1"/>
                  <a:gd name="T7" fmla="*/ 0 h 129"/>
                  <a:gd name="T8" fmla="*/ 0 w 1"/>
                  <a:gd name="T9" fmla="*/ 92 h 12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 h="129">
                    <a:moveTo>
                      <a:pt x="0" y="128"/>
                    </a:moveTo>
                    <a:lnTo>
                      <a:pt x="0" y="125"/>
                    </a:lnTo>
                    <a:lnTo>
                      <a:pt x="0" y="2"/>
                    </a:lnTo>
                    <a:lnTo>
                      <a:pt x="0" y="0"/>
                    </a:lnTo>
                    <a:lnTo>
                      <a:pt x="0" y="128"/>
                    </a:lnTo>
                  </a:path>
                </a:pathLst>
              </a:custGeom>
              <a:solidFill>
                <a:srgbClr val="B2B2B2"/>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1" name="Freeform 225">
                <a:extLst>
                  <a:ext uri="{FF2B5EF4-FFF2-40B4-BE49-F238E27FC236}">
                    <a16:creationId xmlns:a16="http://schemas.microsoft.com/office/drawing/2014/main" id="{CDC6F333-E453-454A-ACC0-B9936F081618}"/>
                  </a:ext>
                </a:extLst>
              </p:cNvPr>
              <p:cNvSpPr>
                <a:spLocks/>
              </p:cNvSpPr>
              <p:nvPr/>
            </p:nvSpPr>
            <p:spPr bwMode="auto">
              <a:xfrm>
                <a:off x="2255" y="705"/>
                <a:ext cx="10" cy="91"/>
              </a:xfrm>
              <a:custGeom>
                <a:avLst/>
                <a:gdLst>
                  <a:gd name="T0" fmla="*/ 9 w 15"/>
                  <a:gd name="T1" fmla="*/ 90 h 126"/>
                  <a:gd name="T2" fmla="*/ 9 w 15"/>
                  <a:gd name="T3" fmla="*/ 0 h 126"/>
                  <a:gd name="T4" fmla="*/ 0 w 15"/>
                  <a:gd name="T5" fmla="*/ 25 h 126"/>
                  <a:gd name="T6" fmla="*/ 0 w 15"/>
                  <a:gd name="T7" fmla="*/ 64 h 126"/>
                  <a:gd name="T8" fmla="*/ 9 w 15"/>
                  <a:gd name="T9" fmla="*/ 90 h 1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126">
                    <a:moveTo>
                      <a:pt x="14" y="125"/>
                    </a:moveTo>
                    <a:lnTo>
                      <a:pt x="14" y="0"/>
                    </a:lnTo>
                    <a:lnTo>
                      <a:pt x="0" y="34"/>
                    </a:lnTo>
                    <a:lnTo>
                      <a:pt x="0" y="89"/>
                    </a:lnTo>
                    <a:lnTo>
                      <a:pt x="14" y="12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2" name="Freeform 226">
                <a:extLst>
                  <a:ext uri="{FF2B5EF4-FFF2-40B4-BE49-F238E27FC236}">
                    <a16:creationId xmlns:a16="http://schemas.microsoft.com/office/drawing/2014/main" id="{AEE3FC0E-57D8-442E-A6CD-529310C9BDB0}"/>
                  </a:ext>
                </a:extLst>
              </p:cNvPr>
              <p:cNvSpPr>
                <a:spLocks/>
              </p:cNvSpPr>
              <p:nvPr/>
            </p:nvSpPr>
            <p:spPr bwMode="auto">
              <a:xfrm>
                <a:off x="2108" y="705"/>
                <a:ext cx="12" cy="91"/>
              </a:xfrm>
              <a:custGeom>
                <a:avLst/>
                <a:gdLst>
                  <a:gd name="T0" fmla="*/ 0 w 17"/>
                  <a:gd name="T1" fmla="*/ 90 h 126"/>
                  <a:gd name="T2" fmla="*/ 0 w 17"/>
                  <a:gd name="T3" fmla="*/ 0 h 126"/>
                  <a:gd name="T4" fmla="*/ 11 w 17"/>
                  <a:gd name="T5" fmla="*/ 25 h 126"/>
                  <a:gd name="T6" fmla="*/ 11 w 17"/>
                  <a:gd name="T7" fmla="*/ 64 h 126"/>
                  <a:gd name="T8" fmla="*/ 0 w 17"/>
                  <a:gd name="T9" fmla="*/ 90 h 126"/>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7" h="126">
                    <a:moveTo>
                      <a:pt x="0" y="125"/>
                    </a:moveTo>
                    <a:lnTo>
                      <a:pt x="0" y="0"/>
                    </a:lnTo>
                    <a:lnTo>
                      <a:pt x="16" y="34"/>
                    </a:lnTo>
                    <a:lnTo>
                      <a:pt x="16" y="89"/>
                    </a:lnTo>
                    <a:lnTo>
                      <a:pt x="0" y="12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3" name="Freeform 227">
                <a:extLst>
                  <a:ext uri="{FF2B5EF4-FFF2-40B4-BE49-F238E27FC236}">
                    <a16:creationId xmlns:a16="http://schemas.microsoft.com/office/drawing/2014/main" id="{B9BB2208-8ECB-4CEC-9AF0-B1843DD86B89}"/>
                  </a:ext>
                </a:extLst>
              </p:cNvPr>
              <p:cNvSpPr>
                <a:spLocks/>
              </p:cNvSpPr>
              <p:nvPr/>
            </p:nvSpPr>
            <p:spPr bwMode="auto">
              <a:xfrm>
                <a:off x="2136" y="800"/>
                <a:ext cx="11" cy="11"/>
              </a:xfrm>
              <a:custGeom>
                <a:avLst/>
                <a:gdLst>
                  <a:gd name="T0" fmla="*/ 10 w 16"/>
                  <a:gd name="T1" fmla="*/ 10 h 15"/>
                  <a:gd name="T2" fmla="*/ 10 w 16"/>
                  <a:gd name="T3" fmla="*/ 10 h 15"/>
                  <a:gd name="T4" fmla="*/ 9 w 16"/>
                  <a:gd name="T5" fmla="*/ 0 h 15"/>
                  <a:gd name="T6" fmla="*/ 8 w 16"/>
                  <a:gd name="T7" fmla="*/ 0 h 15"/>
                  <a:gd name="T8" fmla="*/ 6 w 16"/>
                  <a:gd name="T9" fmla="*/ 0 h 15"/>
                  <a:gd name="T10" fmla="*/ 4 w 16"/>
                  <a:gd name="T11" fmla="*/ 10 h 15"/>
                  <a:gd name="T12" fmla="*/ 2 w 16"/>
                  <a:gd name="T13" fmla="*/ 10 h 15"/>
                  <a:gd name="T14" fmla="*/ 1 w 16"/>
                  <a:gd name="T15" fmla="*/ 10 h 15"/>
                  <a:gd name="T16" fmla="*/ 0 w 16"/>
                  <a:gd name="T17" fmla="*/ 10 h 15"/>
                  <a:gd name="T18" fmla="*/ 10 w 16"/>
                  <a:gd name="T19" fmla="*/ 10 h 15"/>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6" h="15">
                    <a:moveTo>
                      <a:pt x="15" y="14"/>
                    </a:moveTo>
                    <a:lnTo>
                      <a:pt x="14" y="14"/>
                    </a:lnTo>
                    <a:lnTo>
                      <a:pt x="13" y="0"/>
                    </a:lnTo>
                    <a:lnTo>
                      <a:pt x="11" y="0"/>
                    </a:lnTo>
                    <a:lnTo>
                      <a:pt x="9" y="0"/>
                    </a:lnTo>
                    <a:lnTo>
                      <a:pt x="6" y="14"/>
                    </a:lnTo>
                    <a:lnTo>
                      <a:pt x="3" y="14"/>
                    </a:lnTo>
                    <a:lnTo>
                      <a:pt x="1" y="14"/>
                    </a:lnTo>
                    <a:lnTo>
                      <a:pt x="0" y="14"/>
                    </a:lnTo>
                    <a:lnTo>
                      <a:pt x="15" y="1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4" name="Freeform 228">
                <a:extLst>
                  <a:ext uri="{FF2B5EF4-FFF2-40B4-BE49-F238E27FC236}">
                    <a16:creationId xmlns:a16="http://schemas.microsoft.com/office/drawing/2014/main" id="{53AA63D5-E85D-4C48-80C6-8EA861029AE9}"/>
                  </a:ext>
                </a:extLst>
              </p:cNvPr>
              <p:cNvSpPr>
                <a:spLocks/>
              </p:cNvSpPr>
              <p:nvPr/>
            </p:nvSpPr>
            <p:spPr bwMode="auto">
              <a:xfrm>
                <a:off x="2136" y="801"/>
                <a:ext cx="11" cy="11"/>
              </a:xfrm>
              <a:custGeom>
                <a:avLst/>
                <a:gdLst>
                  <a:gd name="T0" fmla="*/ 7 w 16"/>
                  <a:gd name="T1" fmla="*/ 9 h 15"/>
                  <a:gd name="T2" fmla="*/ 2 w 16"/>
                  <a:gd name="T3" fmla="*/ 6 h 15"/>
                  <a:gd name="T4" fmla="*/ 4 w 16"/>
                  <a:gd name="T5" fmla="*/ 6 h 15"/>
                  <a:gd name="T6" fmla="*/ 6 w 16"/>
                  <a:gd name="T7" fmla="*/ 7 h 15"/>
                  <a:gd name="T8" fmla="*/ 7 w 16"/>
                  <a:gd name="T9" fmla="*/ 7 h 15"/>
                  <a:gd name="T10" fmla="*/ 6 w 16"/>
                  <a:gd name="T11" fmla="*/ 6 h 15"/>
                  <a:gd name="T12" fmla="*/ 2 w 16"/>
                  <a:gd name="T13" fmla="*/ 4 h 15"/>
                  <a:gd name="T14" fmla="*/ 4 w 16"/>
                  <a:gd name="T15" fmla="*/ 4 h 15"/>
                  <a:gd name="T16" fmla="*/ 6 w 16"/>
                  <a:gd name="T17" fmla="*/ 6 h 15"/>
                  <a:gd name="T18" fmla="*/ 7 w 16"/>
                  <a:gd name="T19" fmla="*/ 6 h 15"/>
                  <a:gd name="T20" fmla="*/ 6 w 16"/>
                  <a:gd name="T21" fmla="*/ 4 h 15"/>
                  <a:gd name="T22" fmla="*/ 2 w 16"/>
                  <a:gd name="T23" fmla="*/ 2 h 15"/>
                  <a:gd name="T24" fmla="*/ 4 w 16"/>
                  <a:gd name="T25" fmla="*/ 2 h 15"/>
                  <a:gd name="T26" fmla="*/ 6 w 16"/>
                  <a:gd name="T27" fmla="*/ 4 h 15"/>
                  <a:gd name="T28" fmla="*/ 7 w 16"/>
                  <a:gd name="T29" fmla="*/ 6 h 15"/>
                  <a:gd name="T30" fmla="*/ 6 w 16"/>
                  <a:gd name="T31" fmla="*/ 2 h 15"/>
                  <a:gd name="T32" fmla="*/ 2 w 16"/>
                  <a:gd name="T33" fmla="*/ 1 h 15"/>
                  <a:gd name="T34" fmla="*/ 4 w 16"/>
                  <a:gd name="T35" fmla="*/ 1 h 15"/>
                  <a:gd name="T36" fmla="*/ 6 w 16"/>
                  <a:gd name="T37" fmla="*/ 2 h 15"/>
                  <a:gd name="T38" fmla="*/ 8 w 16"/>
                  <a:gd name="T39" fmla="*/ 4 h 15"/>
                  <a:gd name="T40" fmla="*/ 8 w 16"/>
                  <a:gd name="T41" fmla="*/ 10 h 15"/>
                  <a:gd name="T42" fmla="*/ 8 w 16"/>
                  <a:gd name="T43" fmla="*/ 9 h 15"/>
                  <a:gd name="T44" fmla="*/ 10 w 16"/>
                  <a:gd name="T45" fmla="*/ 7 h 15"/>
                  <a:gd name="T46" fmla="*/ 10 w 16"/>
                  <a:gd name="T47" fmla="*/ 7 h 15"/>
                  <a:gd name="T48" fmla="*/ 10 w 16"/>
                  <a:gd name="T49" fmla="*/ 0 h 15"/>
                  <a:gd name="T50" fmla="*/ 10 w 16"/>
                  <a:gd name="T51" fmla="*/ 7 h 15"/>
                  <a:gd name="T52" fmla="*/ 10 w 16"/>
                  <a:gd name="T53" fmla="*/ 7 h 15"/>
                  <a:gd name="T54" fmla="*/ 10 w 16"/>
                  <a:gd name="T55" fmla="*/ 9 h 15"/>
                  <a:gd name="T56" fmla="*/ 9 w 16"/>
                  <a:gd name="T57" fmla="*/ 9 h 15"/>
                  <a:gd name="T58" fmla="*/ 8 w 16"/>
                  <a:gd name="T59" fmla="*/ 10 h 15"/>
                  <a:gd name="T60" fmla="*/ 6 w 16"/>
                  <a:gd name="T61" fmla="*/ 9 h 15"/>
                  <a:gd name="T62" fmla="*/ 4 w 16"/>
                  <a:gd name="T63" fmla="*/ 9 h 15"/>
                  <a:gd name="T64" fmla="*/ 2 w 16"/>
                  <a:gd name="T65" fmla="*/ 7 h 15"/>
                  <a:gd name="T66" fmla="*/ 1 w 16"/>
                  <a:gd name="T67" fmla="*/ 7 h 15"/>
                  <a:gd name="T68" fmla="*/ 0 w 16"/>
                  <a:gd name="T69" fmla="*/ 7 h 15"/>
                  <a:gd name="T70" fmla="*/ 0 w 16"/>
                  <a:gd name="T71" fmla="*/ 0 h 15"/>
                  <a:gd name="T72" fmla="*/ 0 w 16"/>
                  <a:gd name="T73" fmla="*/ 7 h 15"/>
                  <a:gd name="T74" fmla="*/ 1 w 16"/>
                  <a:gd name="T75" fmla="*/ 7 h 15"/>
                  <a:gd name="T76" fmla="*/ 2 w 16"/>
                  <a:gd name="T77" fmla="*/ 7 h 15"/>
                  <a:gd name="T78" fmla="*/ 4 w 16"/>
                  <a:gd name="T79" fmla="*/ 7 h 15"/>
                  <a:gd name="T80" fmla="*/ 7 w 16"/>
                  <a:gd name="T81" fmla="*/ 9 h 15"/>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6" h="15">
                    <a:moveTo>
                      <a:pt x="10" y="12"/>
                    </a:moveTo>
                    <a:lnTo>
                      <a:pt x="3" y="8"/>
                    </a:lnTo>
                    <a:lnTo>
                      <a:pt x="6" y="8"/>
                    </a:lnTo>
                    <a:lnTo>
                      <a:pt x="8" y="10"/>
                    </a:lnTo>
                    <a:lnTo>
                      <a:pt x="10" y="10"/>
                    </a:lnTo>
                    <a:lnTo>
                      <a:pt x="8" y="8"/>
                    </a:lnTo>
                    <a:lnTo>
                      <a:pt x="3" y="5"/>
                    </a:lnTo>
                    <a:lnTo>
                      <a:pt x="6" y="5"/>
                    </a:lnTo>
                    <a:lnTo>
                      <a:pt x="8" y="8"/>
                    </a:lnTo>
                    <a:lnTo>
                      <a:pt x="10" y="8"/>
                    </a:lnTo>
                    <a:lnTo>
                      <a:pt x="8" y="5"/>
                    </a:lnTo>
                    <a:lnTo>
                      <a:pt x="3" y="3"/>
                    </a:lnTo>
                    <a:lnTo>
                      <a:pt x="6" y="3"/>
                    </a:lnTo>
                    <a:lnTo>
                      <a:pt x="8" y="5"/>
                    </a:lnTo>
                    <a:lnTo>
                      <a:pt x="10" y="8"/>
                    </a:lnTo>
                    <a:lnTo>
                      <a:pt x="8" y="3"/>
                    </a:lnTo>
                    <a:lnTo>
                      <a:pt x="3" y="1"/>
                    </a:lnTo>
                    <a:lnTo>
                      <a:pt x="6" y="1"/>
                    </a:lnTo>
                    <a:lnTo>
                      <a:pt x="8" y="3"/>
                    </a:lnTo>
                    <a:lnTo>
                      <a:pt x="11" y="5"/>
                    </a:lnTo>
                    <a:lnTo>
                      <a:pt x="11" y="14"/>
                    </a:lnTo>
                    <a:lnTo>
                      <a:pt x="12" y="12"/>
                    </a:lnTo>
                    <a:lnTo>
                      <a:pt x="14" y="10"/>
                    </a:lnTo>
                    <a:lnTo>
                      <a:pt x="15" y="10"/>
                    </a:lnTo>
                    <a:lnTo>
                      <a:pt x="15" y="0"/>
                    </a:lnTo>
                    <a:lnTo>
                      <a:pt x="15" y="10"/>
                    </a:lnTo>
                    <a:lnTo>
                      <a:pt x="14" y="10"/>
                    </a:lnTo>
                    <a:lnTo>
                      <a:pt x="14" y="12"/>
                    </a:lnTo>
                    <a:lnTo>
                      <a:pt x="13" y="12"/>
                    </a:lnTo>
                    <a:lnTo>
                      <a:pt x="11" y="14"/>
                    </a:lnTo>
                    <a:lnTo>
                      <a:pt x="9" y="12"/>
                    </a:lnTo>
                    <a:lnTo>
                      <a:pt x="6" y="12"/>
                    </a:lnTo>
                    <a:lnTo>
                      <a:pt x="3" y="10"/>
                    </a:lnTo>
                    <a:lnTo>
                      <a:pt x="1" y="10"/>
                    </a:lnTo>
                    <a:lnTo>
                      <a:pt x="0" y="10"/>
                    </a:lnTo>
                    <a:lnTo>
                      <a:pt x="0" y="0"/>
                    </a:lnTo>
                    <a:lnTo>
                      <a:pt x="0" y="10"/>
                    </a:lnTo>
                    <a:lnTo>
                      <a:pt x="1" y="10"/>
                    </a:lnTo>
                    <a:lnTo>
                      <a:pt x="3" y="10"/>
                    </a:lnTo>
                    <a:lnTo>
                      <a:pt x="6" y="10"/>
                    </a:lnTo>
                    <a:lnTo>
                      <a:pt x="10" y="12"/>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5" name="Freeform 229">
                <a:extLst>
                  <a:ext uri="{FF2B5EF4-FFF2-40B4-BE49-F238E27FC236}">
                    <a16:creationId xmlns:a16="http://schemas.microsoft.com/office/drawing/2014/main" id="{4B6C4339-716F-4300-985C-D0A189688929}"/>
                  </a:ext>
                </a:extLst>
              </p:cNvPr>
              <p:cNvSpPr>
                <a:spLocks/>
              </p:cNvSpPr>
              <p:nvPr/>
            </p:nvSpPr>
            <p:spPr bwMode="auto">
              <a:xfrm>
                <a:off x="2252" y="696"/>
                <a:ext cx="12" cy="109"/>
              </a:xfrm>
              <a:custGeom>
                <a:avLst/>
                <a:gdLst>
                  <a:gd name="T0" fmla="*/ 0 w 17"/>
                  <a:gd name="T1" fmla="*/ 0 h 151"/>
                  <a:gd name="T2" fmla="*/ 6 w 17"/>
                  <a:gd name="T3" fmla="*/ 7 h 151"/>
                  <a:gd name="T4" fmla="*/ 6 w 17"/>
                  <a:gd name="T5" fmla="*/ 12 h 151"/>
                  <a:gd name="T6" fmla="*/ 6 w 17"/>
                  <a:gd name="T7" fmla="*/ 18 h 151"/>
                  <a:gd name="T8" fmla="*/ 8 w 17"/>
                  <a:gd name="T9" fmla="*/ 25 h 151"/>
                  <a:gd name="T10" fmla="*/ 8 w 17"/>
                  <a:gd name="T11" fmla="*/ 30 h 151"/>
                  <a:gd name="T12" fmla="*/ 8 w 17"/>
                  <a:gd name="T13" fmla="*/ 38 h 151"/>
                  <a:gd name="T14" fmla="*/ 8 w 17"/>
                  <a:gd name="T15" fmla="*/ 43 h 151"/>
                  <a:gd name="T16" fmla="*/ 8 w 17"/>
                  <a:gd name="T17" fmla="*/ 50 h 151"/>
                  <a:gd name="T18" fmla="*/ 8 w 17"/>
                  <a:gd name="T19" fmla="*/ 56 h 151"/>
                  <a:gd name="T20" fmla="*/ 8 w 17"/>
                  <a:gd name="T21" fmla="*/ 63 h 151"/>
                  <a:gd name="T22" fmla="*/ 8 w 17"/>
                  <a:gd name="T23" fmla="*/ 69 h 151"/>
                  <a:gd name="T24" fmla="*/ 8 w 17"/>
                  <a:gd name="T25" fmla="*/ 75 h 151"/>
                  <a:gd name="T26" fmla="*/ 8 w 17"/>
                  <a:gd name="T27" fmla="*/ 82 h 151"/>
                  <a:gd name="T28" fmla="*/ 6 w 17"/>
                  <a:gd name="T29" fmla="*/ 88 h 151"/>
                  <a:gd name="T30" fmla="*/ 6 w 17"/>
                  <a:gd name="T31" fmla="*/ 95 h 151"/>
                  <a:gd name="T32" fmla="*/ 6 w 17"/>
                  <a:gd name="T33" fmla="*/ 100 h 151"/>
                  <a:gd name="T34" fmla="*/ 0 w 17"/>
                  <a:gd name="T35" fmla="*/ 108 h 151"/>
                  <a:gd name="T36" fmla="*/ 6 w 17"/>
                  <a:gd name="T37" fmla="*/ 101 h 151"/>
                  <a:gd name="T38" fmla="*/ 6 w 17"/>
                  <a:gd name="T39" fmla="*/ 96 h 151"/>
                  <a:gd name="T40" fmla="*/ 8 w 17"/>
                  <a:gd name="T41" fmla="*/ 90 h 151"/>
                  <a:gd name="T42" fmla="*/ 8 w 17"/>
                  <a:gd name="T43" fmla="*/ 85 h 151"/>
                  <a:gd name="T44" fmla="*/ 10 w 17"/>
                  <a:gd name="T45" fmla="*/ 81 h 151"/>
                  <a:gd name="T46" fmla="*/ 10 w 17"/>
                  <a:gd name="T47" fmla="*/ 76 h 151"/>
                  <a:gd name="T48" fmla="*/ 10 w 17"/>
                  <a:gd name="T49" fmla="*/ 71 h 151"/>
                  <a:gd name="T50" fmla="*/ 11 w 17"/>
                  <a:gd name="T51" fmla="*/ 66 h 151"/>
                  <a:gd name="T52" fmla="*/ 11 w 17"/>
                  <a:gd name="T53" fmla="*/ 61 h 151"/>
                  <a:gd name="T54" fmla="*/ 11 w 17"/>
                  <a:gd name="T55" fmla="*/ 56 h 151"/>
                  <a:gd name="T56" fmla="*/ 11 w 17"/>
                  <a:gd name="T57" fmla="*/ 51 h 151"/>
                  <a:gd name="T58" fmla="*/ 11 w 17"/>
                  <a:gd name="T59" fmla="*/ 45 h 151"/>
                  <a:gd name="T60" fmla="*/ 11 w 17"/>
                  <a:gd name="T61" fmla="*/ 41 h 151"/>
                  <a:gd name="T62" fmla="*/ 10 w 17"/>
                  <a:gd name="T63" fmla="*/ 36 h 151"/>
                  <a:gd name="T64" fmla="*/ 10 w 17"/>
                  <a:gd name="T65" fmla="*/ 30 h 151"/>
                  <a:gd name="T66" fmla="*/ 8 w 17"/>
                  <a:gd name="T67" fmla="*/ 26 h 151"/>
                  <a:gd name="T68" fmla="*/ 8 w 17"/>
                  <a:gd name="T69" fmla="*/ 21 h 151"/>
                  <a:gd name="T70" fmla="*/ 8 w 17"/>
                  <a:gd name="T71" fmla="*/ 15 h 151"/>
                  <a:gd name="T72" fmla="*/ 6 w 17"/>
                  <a:gd name="T73" fmla="*/ 11 h 151"/>
                  <a:gd name="T74" fmla="*/ 6 w 17"/>
                  <a:gd name="T75" fmla="*/ 6 h 151"/>
                  <a:gd name="T76" fmla="*/ 0 w 17"/>
                  <a:gd name="T77" fmla="*/ 0 h 1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7" h="151">
                    <a:moveTo>
                      <a:pt x="0" y="0"/>
                    </a:moveTo>
                    <a:lnTo>
                      <a:pt x="8" y="10"/>
                    </a:lnTo>
                    <a:lnTo>
                      <a:pt x="9" y="16"/>
                    </a:lnTo>
                    <a:lnTo>
                      <a:pt x="9" y="25"/>
                    </a:lnTo>
                    <a:lnTo>
                      <a:pt x="11" y="34"/>
                    </a:lnTo>
                    <a:lnTo>
                      <a:pt x="11" y="42"/>
                    </a:lnTo>
                    <a:lnTo>
                      <a:pt x="12" y="52"/>
                    </a:lnTo>
                    <a:lnTo>
                      <a:pt x="12" y="60"/>
                    </a:lnTo>
                    <a:lnTo>
                      <a:pt x="12" y="69"/>
                    </a:lnTo>
                    <a:lnTo>
                      <a:pt x="12" y="78"/>
                    </a:lnTo>
                    <a:lnTo>
                      <a:pt x="12" y="87"/>
                    </a:lnTo>
                    <a:lnTo>
                      <a:pt x="12" y="96"/>
                    </a:lnTo>
                    <a:lnTo>
                      <a:pt x="11" y="104"/>
                    </a:lnTo>
                    <a:lnTo>
                      <a:pt x="11" y="113"/>
                    </a:lnTo>
                    <a:lnTo>
                      <a:pt x="9" y="122"/>
                    </a:lnTo>
                    <a:lnTo>
                      <a:pt x="9" y="131"/>
                    </a:lnTo>
                    <a:lnTo>
                      <a:pt x="8" y="139"/>
                    </a:lnTo>
                    <a:lnTo>
                      <a:pt x="0" y="150"/>
                    </a:lnTo>
                    <a:lnTo>
                      <a:pt x="8" y="140"/>
                    </a:lnTo>
                    <a:lnTo>
                      <a:pt x="9" y="133"/>
                    </a:lnTo>
                    <a:lnTo>
                      <a:pt x="11" y="125"/>
                    </a:lnTo>
                    <a:lnTo>
                      <a:pt x="12" y="118"/>
                    </a:lnTo>
                    <a:lnTo>
                      <a:pt x="14" y="112"/>
                    </a:lnTo>
                    <a:lnTo>
                      <a:pt x="14" y="105"/>
                    </a:lnTo>
                    <a:lnTo>
                      <a:pt x="14" y="98"/>
                    </a:lnTo>
                    <a:lnTo>
                      <a:pt x="16" y="91"/>
                    </a:lnTo>
                    <a:lnTo>
                      <a:pt x="16" y="84"/>
                    </a:lnTo>
                    <a:lnTo>
                      <a:pt x="16" y="77"/>
                    </a:lnTo>
                    <a:lnTo>
                      <a:pt x="16" y="70"/>
                    </a:lnTo>
                    <a:lnTo>
                      <a:pt x="16" y="63"/>
                    </a:lnTo>
                    <a:lnTo>
                      <a:pt x="16" y="57"/>
                    </a:lnTo>
                    <a:lnTo>
                      <a:pt x="14" y="50"/>
                    </a:lnTo>
                    <a:lnTo>
                      <a:pt x="14" y="42"/>
                    </a:lnTo>
                    <a:lnTo>
                      <a:pt x="12" y="36"/>
                    </a:lnTo>
                    <a:lnTo>
                      <a:pt x="11" y="29"/>
                    </a:lnTo>
                    <a:lnTo>
                      <a:pt x="11" y="21"/>
                    </a:lnTo>
                    <a:lnTo>
                      <a:pt x="9" y="15"/>
                    </a:lnTo>
                    <a:lnTo>
                      <a:pt x="8" y="9"/>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6" name="Freeform 230">
                <a:extLst>
                  <a:ext uri="{FF2B5EF4-FFF2-40B4-BE49-F238E27FC236}">
                    <a16:creationId xmlns:a16="http://schemas.microsoft.com/office/drawing/2014/main" id="{A5661024-9F12-4316-A086-C6EEAA24A740}"/>
                  </a:ext>
                </a:extLst>
              </p:cNvPr>
              <p:cNvSpPr>
                <a:spLocks/>
              </p:cNvSpPr>
              <p:nvPr/>
            </p:nvSpPr>
            <p:spPr bwMode="auto">
              <a:xfrm>
                <a:off x="2105" y="696"/>
                <a:ext cx="11" cy="109"/>
              </a:xfrm>
              <a:custGeom>
                <a:avLst/>
                <a:gdLst>
                  <a:gd name="T0" fmla="*/ 10 w 15"/>
                  <a:gd name="T1" fmla="*/ 0 h 151"/>
                  <a:gd name="T2" fmla="*/ 5 w 15"/>
                  <a:gd name="T3" fmla="*/ 7 h 151"/>
                  <a:gd name="T4" fmla="*/ 4 w 15"/>
                  <a:gd name="T5" fmla="*/ 12 h 151"/>
                  <a:gd name="T6" fmla="*/ 4 w 15"/>
                  <a:gd name="T7" fmla="*/ 18 h 151"/>
                  <a:gd name="T8" fmla="*/ 3 w 15"/>
                  <a:gd name="T9" fmla="*/ 25 h 151"/>
                  <a:gd name="T10" fmla="*/ 1 w 15"/>
                  <a:gd name="T11" fmla="*/ 30 h 151"/>
                  <a:gd name="T12" fmla="*/ 1 w 15"/>
                  <a:gd name="T13" fmla="*/ 38 h 151"/>
                  <a:gd name="T14" fmla="*/ 1 w 15"/>
                  <a:gd name="T15" fmla="*/ 43 h 151"/>
                  <a:gd name="T16" fmla="*/ 1 w 15"/>
                  <a:gd name="T17" fmla="*/ 50 h 151"/>
                  <a:gd name="T18" fmla="*/ 1 w 15"/>
                  <a:gd name="T19" fmla="*/ 56 h 151"/>
                  <a:gd name="T20" fmla="*/ 1 w 15"/>
                  <a:gd name="T21" fmla="*/ 63 h 151"/>
                  <a:gd name="T22" fmla="*/ 1 w 15"/>
                  <a:gd name="T23" fmla="*/ 69 h 151"/>
                  <a:gd name="T24" fmla="*/ 1 w 15"/>
                  <a:gd name="T25" fmla="*/ 75 h 151"/>
                  <a:gd name="T26" fmla="*/ 3 w 15"/>
                  <a:gd name="T27" fmla="*/ 82 h 151"/>
                  <a:gd name="T28" fmla="*/ 3 w 15"/>
                  <a:gd name="T29" fmla="*/ 88 h 151"/>
                  <a:gd name="T30" fmla="*/ 4 w 15"/>
                  <a:gd name="T31" fmla="*/ 95 h 151"/>
                  <a:gd name="T32" fmla="*/ 5 w 15"/>
                  <a:gd name="T33" fmla="*/ 100 h 151"/>
                  <a:gd name="T34" fmla="*/ 10 w 15"/>
                  <a:gd name="T35" fmla="*/ 108 h 151"/>
                  <a:gd name="T36" fmla="*/ 5 w 15"/>
                  <a:gd name="T37" fmla="*/ 101 h 151"/>
                  <a:gd name="T38" fmla="*/ 4 w 15"/>
                  <a:gd name="T39" fmla="*/ 96 h 151"/>
                  <a:gd name="T40" fmla="*/ 3 w 15"/>
                  <a:gd name="T41" fmla="*/ 90 h 151"/>
                  <a:gd name="T42" fmla="*/ 1 w 15"/>
                  <a:gd name="T43" fmla="*/ 85 h 151"/>
                  <a:gd name="T44" fmla="*/ 1 w 15"/>
                  <a:gd name="T45" fmla="*/ 81 h 151"/>
                  <a:gd name="T46" fmla="*/ 1 w 15"/>
                  <a:gd name="T47" fmla="*/ 76 h 151"/>
                  <a:gd name="T48" fmla="*/ 0 w 15"/>
                  <a:gd name="T49" fmla="*/ 71 h 151"/>
                  <a:gd name="T50" fmla="*/ 0 w 15"/>
                  <a:gd name="T51" fmla="*/ 66 h 151"/>
                  <a:gd name="T52" fmla="*/ 0 w 15"/>
                  <a:gd name="T53" fmla="*/ 61 h 151"/>
                  <a:gd name="T54" fmla="*/ 0 w 15"/>
                  <a:gd name="T55" fmla="*/ 56 h 151"/>
                  <a:gd name="T56" fmla="*/ 0 w 15"/>
                  <a:gd name="T57" fmla="*/ 51 h 151"/>
                  <a:gd name="T58" fmla="*/ 0 w 15"/>
                  <a:gd name="T59" fmla="*/ 45 h 151"/>
                  <a:gd name="T60" fmla="*/ 0 w 15"/>
                  <a:gd name="T61" fmla="*/ 41 h 151"/>
                  <a:gd name="T62" fmla="*/ 1 w 15"/>
                  <a:gd name="T63" fmla="*/ 36 h 151"/>
                  <a:gd name="T64" fmla="*/ 1 w 15"/>
                  <a:gd name="T65" fmla="*/ 30 h 151"/>
                  <a:gd name="T66" fmla="*/ 1 w 15"/>
                  <a:gd name="T67" fmla="*/ 26 h 151"/>
                  <a:gd name="T68" fmla="*/ 1 w 15"/>
                  <a:gd name="T69" fmla="*/ 21 h 151"/>
                  <a:gd name="T70" fmla="*/ 3 w 15"/>
                  <a:gd name="T71" fmla="*/ 15 h 151"/>
                  <a:gd name="T72" fmla="*/ 4 w 15"/>
                  <a:gd name="T73" fmla="*/ 11 h 151"/>
                  <a:gd name="T74" fmla="*/ 5 w 15"/>
                  <a:gd name="T75" fmla="*/ 6 h 151"/>
                  <a:gd name="T76" fmla="*/ 10 w 15"/>
                  <a:gd name="T77" fmla="*/ 0 h 151"/>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15" h="151">
                    <a:moveTo>
                      <a:pt x="14" y="0"/>
                    </a:moveTo>
                    <a:lnTo>
                      <a:pt x="7" y="10"/>
                    </a:lnTo>
                    <a:lnTo>
                      <a:pt x="5" y="16"/>
                    </a:lnTo>
                    <a:lnTo>
                      <a:pt x="5" y="25"/>
                    </a:lnTo>
                    <a:lnTo>
                      <a:pt x="4" y="34"/>
                    </a:lnTo>
                    <a:lnTo>
                      <a:pt x="2" y="42"/>
                    </a:lnTo>
                    <a:lnTo>
                      <a:pt x="2" y="52"/>
                    </a:lnTo>
                    <a:lnTo>
                      <a:pt x="2" y="60"/>
                    </a:lnTo>
                    <a:lnTo>
                      <a:pt x="2" y="69"/>
                    </a:lnTo>
                    <a:lnTo>
                      <a:pt x="2" y="78"/>
                    </a:lnTo>
                    <a:lnTo>
                      <a:pt x="2" y="87"/>
                    </a:lnTo>
                    <a:lnTo>
                      <a:pt x="2" y="96"/>
                    </a:lnTo>
                    <a:lnTo>
                      <a:pt x="2" y="104"/>
                    </a:lnTo>
                    <a:lnTo>
                      <a:pt x="4" y="113"/>
                    </a:lnTo>
                    <a:lnTo>
                      <a:pt x="4" y="122"/>
                    </a:lnTo>
                    <a:lnTo>
                      <a:pt x="5" y="131"/>
                    </a:lnTo>
                    <a:lnTo>
                      <a:pt x="7" y="139"/>
                    </a:lnTo>
                    <a:lnTo>
                      <a:pt x="14" y="150"/>
                    </a:lnTo>
                    <a:lnTo>
                      <a:pt x="7" y="140"/>
                    </a:lnTo>
                    <a:lnTo>
                      <a:pt x="5" y="133"/>
                    </a:lnTo>
                    <a:lnTo>
                      <a:pt x="4" y="125"/>
                    </a:lnTo>
                    <a:lnTo>
                      <a:pt x="2" y="118"/>
                    </a:lnTo>
                    <a:lnTo>
                      <a:pt x="1" y="112"/>
                    </a:lnTo>
                    <a:lnTo>
                      <a:pt x="1" y="105"/>
                    </a:lnTo>
                    <a:lnTo>
                      <a:pt x="0" y="98"/>
                    </a:lnTo>
                    <a:lnTo>
                      <a:pt x="0" y="91"/>
                    </a:lnTo>
                    <a:lnTo>
                      <a:pt x="0" y="84"/>
                    </a:lnTo>
                    <a:lnTo>
                      <a:pt x="0" y="77"/>
                    </a:lnTo>
                    <a:lnTo>
                      <a:pt x="0" y="70"/>
                    </a:lnTo>
                    <a:lnTo>
                      <a:pt x="0" y="63"/>
                    </a:lnTo>
                    <a:lnTo>
                      <a:pt x="0" y="57"/>
                    </a:lnTo>
                    <a:lnTo>
                      <a:pt x="1" y="50"/>
                    </a:lnTo>
                    <a:lnTo>
                      <a:pt x="1" y="42"/>
                    </a:lnTo>
                    <a:lnTo>
                      <a:pt x="1" y="36"/>
                    </a:lnTo>
                    <a:lnTo>
                      <a:pt x="2" y="29"/>
                    </a:lnTo>
                    <a:lnTo>
                      <a:pt x="4" y="21"/>
                    </a:lnTo>
                    <a:lnTo>
                      <a:pt x="5" y="15"/>
                    </a:lnTo>
                    <a:lnTo>
                      <a:pt x="7" y="9"/>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7" name="Freeform 231">
                <a:extLst>
                  <a:ext uri="{FF2B5EF4-FFF2-40B4-BE49-F238E27FC236}">
                    <a16:creationId xmlns:a16="http://schemas.microsoft.com/office/drawing/2014/main" id="{5B79F2B4-8C10-449B-BC4A-FDD3DFC108BF}"/>
                  </a:ext>
                </a:extLst>
              </p:cNvPr>
              <p:cNvSpPr>
                <a:spLocks/>
              </p:cNvSpPr>
              <p:nvPr/>
            </p:nvSpPr>
            <p:spPr bwMode="auto">
              <a:xfrm>
                <a:off x="2114" y="696"/>
                <a:ext cx="136" cy="109"/>
              </a:xfrm>
              <a:custGeom>
                <a:avLst/>
                <a:gdLst>
                  <a:gd name="T0" fmla="*/ 135 w 188"/>
                  <a:gd name="T1" fmla="*/ 108 h 151"/>
                  <a:gd name="T2" fmla="*/ 135 w 188"/>
                  <a:gd name="T3" fmla="*/ 0 h 151"/>
                  <a:gd name="T4" fmla="*/ 77 w 188"/>
                  <a:gd name="T5" fmla="*/ 0 h 151"/>
                  <a:gd name="T6" fmla="*/ 77 w 188"/>
                  <a:gd name="T7" fmla="*/ 1 h 151"/>
                  <a:gd name="T8" fmla="*/ 57 w 188"/>
                  <a:gd name="T9" fmla="*/ 1 h 151"/>
                  <a:gd name="T10" fmla="*/ 57 w 188"/>
                  <a:gd name="T11" fmla="*/ 0 h 151"/>
                  <a:gd name="T12" fmla="*/ 0 w 188"/>
                  <a:gd name="T13" fmla="*/ 0 h 151"/>
                  <a:gd name="T14" fmla="*/ 0 w 188"/>
                  <a:gd name="T15" fmla="*/ 108 h 151"/>
                  <a:gd name="T16" fmla="*/ 1 w 188"/>
                  <a:gd name="T17" fmla="*/ 108 h 151"/>
                  <a:gd name="T18" fmla="*/ 1 w 188"/>
                  <a:gd name="T19" fmla="*/ 0 h 151"/>
                  <a:gd name="T20" fmla="*/ 56 w 188"/>
                  <a:gd name="T21" fmla="*/ 0 h 151"/>
                  <a:gd name="T22" fmla="*/ 56 w 188"/>
                  <a:gd name="T23" fmla="*/ 1 h 151"/>
                  <a:gd name="T24" fmla="*/ 79 w 188"/>
                  <a:gd name="T25" fmla="*/ 1 h 151"/>
                  <a:gd name="T26" fmla="*/ 79 w 188"/>
                  <a:gd name="T27" fmla="*/ 0 h 151"/>
                  <a:gd name="T28" fmla="*/ 135 w 188"/>
                  <a:gd name="T29" fmla="*/ 0 h 151"/>
                  <a:gd name="T30" fmla="*/ 135 w 188"/>
                  <a:gd name="T31" fmla="*/ 108 h 151"/>
                  <a:gd name="T32" fmla="*/ 135 w 188"/>
                  <a:gd name="T33" fmla="*/ 108 h 15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88" h="151">
                    <a:moveTo>
                      <a:pt x="187" y="150"/>
                    </a:moveTo>
                    <a:lnTo>
                      <a:pt x="187" y="0"/>
                    </a:lnTo>
                    <a:lnTo>
                      <a:pt x="107" y="0"/>
                    </a:lnTo>
                    <a:lnTo>
                      <a:pt x="107" y="2"/>
                    </a:lnTo>
                    <a:lnTo>
                      <a:pt x="79" y="2"/>
                    </a:lnTo>
                    <a:lnTo>
                      <a:pt x="79" y="0"/>
                    </a:lnTo>
                    <a:lnTo>
                      <a:pt x="0" y="0"/>
                    </a:lnTo>
                    <a:lnTo>
                      <a:pt x="0" y="150"/>
                    </a:lnTo>
                    <a:lnTo>
                      <a:pt x="1" y="150"/>
                    </a:lnTo>
                    <a:lnTo>
                      <a:pt x="1" y="0"/>
                    </a:lnTo>
                    <a:lnTo>
                      <a:pt x="77" y="0"/>
                    </a:lnTo>
                    <a:lnTo>
                      <a:pt x="77" y="2"/>
                    </a:lnTo>
                    <a:lnTo>
                      <a:pt x="109" y="2"/>
                    </a:lnTo>
                    <a:lnTo>
                      <a:pt x="109" y="0"/>
                    </a:lnTo>
                    <a:lnTo>
                      <a:pt x="186" y="0"/>
                    </a:lnTo>
                    <a:lnTo>
                      <a:pt x="186" y="150"/>
                    </a:lnTo>
                    <a:lnTo>
                      <a:pt x="187" y="15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8" name="Freeform 232">
                <a:extLst>
                  <a:ext uri="{FF2B5EF4-FFF2-40B4-BE49-F238E27FC236}">
                    <a16:creationId xmlns:a16="http://schemas.microsoft.com/office/drawing/2014/main" id="{2528DFA8-B760-4FB2-96FE-ABA7E2869078}"/>
                  </a:ext>
                </a:extLst>
              </p:cNvPr>
              <p:cNvSpPr>
                <a:spLocks/>
              </p:cNvSpPr>
              <p:nvPr/>
            </p:nvSpPr>
            <p:spPr bwMode="auto">
              <a:xfrm>
                <a:off x="2127" y="703"/>
                <a:ext cx="110" cy="90"/>
              </a:xfrm>
              <a:custGeom>
                <a:avLst/>
                <a:gdLst>
                  <a:gd name="T0" fmla="*/ 109 w 152"/>
                  <a:gd name="T1" fmla="*/ 89 h 125"/>
                  <a:gd name="T2" fmla="*/ 108 w 152"/>
                  <a:gd name="T3" fmla="*/ 89 h 125"/>
                  <a:gd name="T4" fmla="*/ 108 w 152"/>
                  <a:gd name="T5" fmla="*/ 0 h 125"/>
                  <a:gd name="T6" fmla="*/ 0 w 152"/>
                  <a:gd name="T7" fmla="*/ 0 h 125"/>
                  <a:gd name="T8" fmla="*/ 109 w 152"/>
                  <a:gd name="T9" fmla="*/ 0 h 125"/>
                  <a:gd name="T10" fmla="*/ 109 w 152"/>
                  <a:gd name="T11" fmla="*/ 89 h 12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52" h="125">
                    <a:moveTo>
                      <a:pt x="151" y="124"/>
                    </a:moveTo>
                    <a:lnTo>
                      <a:pt x="149" y="124"/>
                    </a:lnTo>
                    <a:lnTo>
                      <a:pt x="149" y="0"/>
                    </a:lnTo>
                    <a:lnTo>
                      <a:pt x="0" y="0"/>
                    </a:lnTo>
                    <a:lnTo>
                      <a:pt x="151" y="0"/>
                    </a:lnTo>
                    <a:lnTo>
                      <a:pt x="151" y="124"/>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49" name="Freeform 233">
                <a:extLst>
                  <a:ext uri="{FF2B5EF4-FFF2-40B4-BE49-F238E27FC236}">
                    <a16:creationId xmlns:a16="http://schemas.microsoft.com/office/drawing/2014/main" id="{94079F12-1D6F-4705-B4B7-55272F8D4C06}"/>
                  </a:ext>
                </a:extLst>
              </p:cNvPr>
              <p:cNvSpPr>
                <a:spLocks/>
              </p:cNvSpPr>
              <p:nvPr/>
            </p:nvSpPr>
            <p:spPr bwMode="auto">
              <a:xfrm>
                <a:off x="2127" y="703"/>
                <a:ext cx="110" cy="90"/>
              </a:xfrm>
              <a:custGeom>
                <a:avLst/>
                <a:gdLst>
                  <a:gd name="T0" fmla="*/ 0 w 152"/>
                  <a:gd name="T1" fmla="*/ 0 h 125"/>
                  <a:gd name="T2" fmla="*/ 1 w 152"/>
                  <a:gd name="T3" fmla="*/ 0 h 125"/>
                  <a:gd name="T4" fmla="*/ 1 w 152"/>
                  <a:gd name="T5" fmla="*/ 89 h 125"/>
                  <a:gd name="T6" fmla="*/ 109 w 152"/>
                  <a:gd name="T7" fmla="*/ 89 h 125"/>
                  <a:gd name="T8" fmla="*/ 109 w 152"/>
                  <a:gd name="T9" fmla="*/ 89 h 125"/>
                  <a:gd name="T10" fmla="*/ 0 w 152"/>
                  <a:gd name="T11" fmla="*/ 89 h 125"/>
                  <a:gd name="T12" fmla="*/ 0 w 152"/>
                  <a:gd name="T13" fmla="*/ 0 h 12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52" h="125">
                    <a:moveTo>
                      <a:pt x="0" y="0"/>
                    </a:moveTo>
                    <a:lnTo>
                      <a:pt x="1" y="0"/>
                    </a:lnTo>
                    <a:lnTo>
                      <a:pt x="1" y="123"/>
                    </a:lnTo>
                    <a:lnTo>
                      <a:pt x="150" y="123"/>
                    </a:lnTo>
                    <a:lnTo>
                      <a:pt x="151" y="124"/>
                    </a:lnTo>
                    <a:lnTo>
                      <a:pt x="0" y="124"/>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0" name="Freeform 234">
                <a:extLst>
                  <a:ext uri="{FF2B5EF4-FFF2-40B4-BE49-F238E27FC236}">
                    <a16:creationId xmlns:a16="http://schemas.microsoft.com/office/drawing/2014/main" id="{F590F2F8-9D65-4109-9A0F-D5D099FFFF4D}"/>
                  </a:ext>
                </a:extLst>
              </p:cNvPr>
              <p:cNvSpPr>
                <a:spLocks/>
              </p:cNvSpPr>
              <p:nvPr/>
            </p:nvSpPr>
            <p:spPr bwMode="auto">
              <a:xfrm>
                <a:off x="2139" y="710"/>
                <a:ext cx="85" cy="76"/>
              </a:xfrm>
              <a:custGeom>
                <a:avLst/>
                <a:gdLst>
                  <a:gd name="T0" fmla="*/ 0 w 118"/>
                  <a:gd name="T1" fmla="*/ 0 h 106"/>
                  <a:gd name="T2" fmla="*/ 2 w 118"/>
                  <a:gd name="T3" fmla="*/ 1 h 106"/>
                  <a:gd name="T4" fmla="*/ 82 w 118"/>
                  <a:gd name="T5" fmla="*/ 1 h 106"/>
                  <a:gd name="T6" fmla="*/ 82 w 118"/>
                  <a:gd name="T7" fmla="*/ 75 h 106"/>
                  <a:gd name="T8" fmla="*/ 84 w 118"/>
                  <a:gd name="T9" fmla="*/ 75 h 106"/>
                  <a:gd name="T10" fmla="*/ 84 w 118"/>
                  <a:gd name="T11" fmla="*/ 0 h 106"/>
                  <a:gd name="T12" fmla="*/ 0 w 118"/>
                  <a:gd name="T13" fmla="*/ 0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8" h="106">
                    <a:moveTo>
                      <a:pt x="0" y="0"/>
                    </a:moveTo>
                    <a:lnTo>
                      <a:pt x="3" y="1"/>
                    </a:lnTo>
                    <a:lnTo>
                      <a:pt x="114" y="1"/>
                    </a:lnTo>
                    <a:lnTo>
                      <a:pt x="114" y="104"/>
                    </a:lnTo>
                    <a:lnTo>
                      <a:pt x="117" y="105"/>
                    </a:lnTo>
                    <a:lnTo>
                      <a:pt x="117" y="0"/>
                    </a:lnTo>
                    <a:lnTo>
                      <a:pt x="0"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1" name="Freeform 235">
                <a:extLst>
                  <a:ext uri="{FF2B5EF4-FFF2-40B4-BE49-F238E27FC236}">
                    <a16:creationId xmlns:a16="http://schemas.microsoft.com/office/drawing/2014/main" id="{EA959CDD-AA5F-4AA1-A1E9-4A1512C58BB9}"/>
                  </a:ext>
                </a:extLst>
              </p:cNvPr>
              <p:cNvSpPr>
                <a:spLocks/>
              </p:cNvSpPr>
              <p:nvPr/>
            </p:nvSpPr>
            <p:spPr bwMode="auto">
              <a:xfrm>
                <a:off x="2139" y="710"/>
                <a:ext cx="85" cy="76"/>
              </a:xfrm>
              <a:custGeom>
                <a:avLst/>
                <a:gdLst>
                  <a:gd name="T0" fmla="*/ 84 w 118"/>
                  <a:gd name="T1" fmla="*/ 75 h 106"/>
                  <a:gd name="T2" fmla="*/ 82 w 118"/>
                  <a:gd name="T3" fmla="*/ 75 h 106"/>
                  <a:gd name="T4" fmla="*/ 2 w 118"/>
                  <a:gd name="T5" fmla="*/ 75 h 106"/>
                  <a:gd name="T6" fmla="*/ 2 w 118"/>
                  <a:gd name="T7" fmla="*/ 1 h 106"/>
                  <a:gd name="T8" fmla="*/ 0 w 118"/>
                  <a:gd name="T9" fmla="*/ 0 h 106"/>
                  <a:gd name="T10" fmla="*/ 0 w 118"/>
                  <a:gd name="T11" fmla="*/ 75 h 106"/>
                  <a:gd name="T12" fmla="*/ 84 w 118"/>
                  <a:gd name="T13" fmla="*/ 75 h 10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18" h="106">
                    <a:moveTo>
                      <a:pt x="117" y="105"/>
                    </a:moveTo>
                    <a:lnTo>
                      <a:pt x="114" y="104"/>
                    </a:lnTo>
                    <a:lnTo>
                      <a:pt x="3" y="104"/>
                    </a:lnTo>
                    <a:lnTo>
                      <a:pt x="3" y="1"/>
                    </a:lnTo>
                    <a:lnTo>
                      <a:pt x="0" y="0"/>
                    </a:lnTo>
                    <a:lnTo>
                      <a:pt x="0" y="105"/>
                    </a:lnTo>
                    <a:lnTo>
                      <a:pt x="117" y="105"/>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2" name="Freeform 236">
                <a:extLst>
                  <a:ext uri="{FF2B5EF4-FFF2-40B4-BE49-F238E27FC236}">
                    <a16:creationId xmlns:a16="http://schemas.microsoft.com/office/drawing/2014/main" id="{9063A758-35D3-4B4F-897E-A1954F668038}"/>
                  </a:ext>
                </a:extLst>
              </p:cNvPr>
              <p:cNvSpPr>
                <a:spLocks/>
              </p:cNvSpPr>
              <p:nvPr/>
            </p:nvSpPr>
            <p:spPr bwMode="auto">
              <a:xfrm>
                <a:off x="2218" y="800"/>
                <a:ext cx="11" cy="1"/>
              </a:xfrm>
              <a:custGeom>
                <a:avLst/>
                <a:gdLst>
                  <a:gd name="T0" fmla="*/ 9 w 15"/>
                  <a:gd name="T1" fmla="*/ 0 h 1"/>
                  <a:gd name="T2" fmla="*/ 8 w 15"/>
                  <a:gd name="T3" fmla="*/ 0 h 1"/>
                  <a:gd name="T4" fmla="*/ 7 w 15"/>
                  <a:gd name="T5" fmla="*/ 0 h 1"/>
                  <a:gd name="T6" fmla="*/ 6 w 15"/>
                  <a:gd name="T7" fmla="*/ 0 h 1"/>
                  <a:gd name="T8" fmla="*/ 4 w 15"/>
                  <a:gd name="T9" fmla="*/ 0 h 1"/>
                  <a:gd name="T10" fmla="*/ 3 w 15"/>
                  <a:gd name="T11" fmla="*/ 0 h 1"/>
                  <a:gd name="T12" fmla="*/ 2 w 15"/>
                  <a:gd name="T13" fmla="*/ 0 h 1"/>
                  <a:gd name="T14" fmla="*/ 1 w 15"/>
                  <a:gd name="T15" fmla="*/ 0 h 1"/>
                  <a:gd name="T16" fmla="*/ 0 w 15"/>
                  <a:gd name="T17" fmla="*/ 0 h 1"/>
                  <a:gd name="T18" fmla="*/ 1 w 15"/>
                  <a:gd name="T19" fmla="*/ 0 h 1"/>
                  <a:gd name="T20" fmla="*/ 2 w 15"/>
                  <a:gd name="T21" fmla="*/ 0 h 1"/>
                  <a:gd name="T22" fmla="*/ 3 w 15"/>
                  <a:gd name="T23" fmla="*/ 0 h 1"/>
                  <a:gd name="T24" fmla="*/ 4 w 15"/>
                  <a:gd name="T25" fmla="*/ 0 h 1"/>
                  <a:gd name="T26" fmla="*/ 6 w 15"/>
                  <a:gd name="T27" fmla="*/ 0 h 1"/>
                  <a:gd name="T28" fmla="*/ 7 w 15"/>
                  <a:gd name="T29" fmla="*/ 0 h 1"/>
                  <a:gd name="T30" fmla="*/ 8 w 15"/>
                  <a:gd name="T31" fmla="*/ 0 h 1"/>
                  <a:gd name="T32" fmla="*/ 10 w 15"/>
                  <a:gd name="T33" fmla="*/ 0 h 1"/>
                  <a:gd name="T34" fmla="*/ 9 w 15"/>
                  <a:gd name="T35" fmla="*/ 0 h 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 h="1">
                    <a:moveTo>
                      <a:pt x="12" y="0"/>
                    </a:moveTo>
                    <a:lnTo>
                      <a:pt x="11" y="0"/>
                    </a:lnTo>
                    <a:lnTo>
                      <a:pt x="9" y="0"/>
                    </a:lnTo>
                    <a:lnTo>
                      <a:pt x="8" y="0"/>
                    </a:lnTo>
                    <a:lnTo>
                      <a:pt x="6" y="0"/>
                    </a:lnTo>
                    <a:lnTo>
                      <a:pt x="4" y="0"/>
                    </a:lnTo>
                    <a:lnTo>
                      <a:pt x="3" y="0"/>
                    </a:lnTo>
                    <a:lnTo>
                      <a:pt x="1" y="0"/>
                    </a:lnTo>
                    <a:lnTo>
                      <a:pt x="0" y="0"/>
                    </a:lnTo>
                    <a:lnTo>
                      <a:pt x="1" y="0"/>
                    </a:lnTo>
                    <a:lnTo>
                      <a:pt x="3" y="0"/>
                    </a:lnTo>
                    <a:lnTo>
                      <a:pt x="4" y="0"/>
                    </a:lnTo>
                    <a:lnTo>
                      <a:pt x="6" y="0"/>
                    </a:lnTo>
                    <a:lnTo>
                      <a:pt x="8" y="0"/>
                    </a:lnTo>
                    <a:lnTo>
                      <a:pt x="9" y="0"/>
                    </a:lnTo>
                    <a:lnTo>
                      <a:pt x="11" y="0"/>
                    </a:lnTo>
                    <a:lnTo>
                      <a:pt x="14" y="0"/>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3" name="Freeform 237">
                <a:extLst>
                  <a:ext uri="{FF2B5EF4-FFF2-40B4-BE49-F238E27FC236}">
                    <a16:creationId xmlns:a16="http://schemas.microsoft.com/office/drawing/2014/main" id="{B8FFFC14-E016-4C94-A79A-F5908E9B29F7}"/>
                  </a:ext>
                </a:extLst>
              </p:cNvPr>
              <p:cNvSpPr>
                <a:spLocks/>
              </p:cNvSpPr>
              <p:nvPr/>
            </p:nvSpPr>
            <p:spPr bwMode="auto">
              <a:xfrm>
                <a:off x="2218" y="802"/>
                <a:ext cx="11" cy="1"/>
              </a:xfrm>
              <a:custGeom>
                <a:avLst/>
                <a:gdLst>
                  <a:gd name="T0" fmla="*/ 9 w 15"/>
                  <a:gd name="T1" fmla="*/ 0 h 1"/>
                  <a:gd name="T2" fmla="*/ 8 w 15"/>
                  <a:gd name="T3" fmla="*/ 0 h 1"/>
                  <a:gd name="T4" fmla="*/ 7 w 15"/>
                  <a:gd name="T5" fmla="*/ 0 h 1"/>
                  <a:gd name="T6" fmla="*/ 6 w 15"/>
                  <a:gd name="T7" fmla="*/ 0 h 1"/>
                  <a:gd name="T8" fmla="*/ 4 w 15"/>
                  <a:gd name="T9" fmla="*/ 0 h 1"/>
                  <a:gd name="T10" fmla="*/ 3 w 15"/>
                  <a:gd name="T11" fmla="*/ 0 h 1"/>
                  <a:gd name="T12" fmla="*/ 2 w 15"/>
                  <a:gd name="T13" fmla="*/ 0 h 1"/>
                  <a:gd name="T14" fmla="*/ 1 w 15"/>
                  <a:gd name="T15" fmla="*/ 0 h 1"/>
                  <a:gd name="T16" fmla="*/ 0 w 15"/>
                  <a:gd name="T17" fmla="*/ 0 h 1"/>
                  <a:gd name="T18" fmla="*/ 1 w 15"/>
                  <a:gd name="T19" fmla="*/ 0 h 1"/>
                  <a:gd name="T20" fmla="*/ 2 w 15"/>
                  <a:gd name="T21" fmla="*/ 0 h 1"/>
                  <a:gd name="T22" fmla="*/ 3 w 15"/>
                  <a:gd name="T23" fmla="*/ 0 h 1"/>
                  <a:gd name="T24" fmla="*/ 4 w 15"/>
                  <a:gd name="T25" fmla="*/ 0 h 1"/>
                  <a:gd name="T26" fmla="*/ 6 w 15"/>
                  <a:gd name="T27" fmla="*/ 0 h 1"/>
                  <a:gd name="T28" fmla="*/ 7 w 15"/>
                  <a:gd name="T29" fmla="*/ 0 h 1"/>
                  <a:gd name="T30" fmla="*/ 8 w 15"/>
                  <a:gd name="T31" fmla="*/ 0 h 1"/>
                  <a:gd name="T32" fmla="*/ 10 w 15"/>
                  <a:gd name="T33" fmla="*/ 0 h 1"/>
                  <a:gd name="T34" fmla="*/ 9 w 15"/>
                  <a:gd name="T35" fmla="*/ 0 h 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 h="1">
                    <a:moveTo>
                      <a:pt x="12" y="0"/>
                    </a:moveTo>
                    <a:lnTo>
                      <a:pt x="11" y="0"/>
                    </a:lnTo>
                    <a:lnTo>
                      <a:pt x="9" y="0"/>
                    </a:lnTo>
                    <a:lnTo>
                      <a:pt x="8" y="0"/>
                    </a:lnTo>
                    <a:lnTo>
                      <a:pt x="6" y="0"/>
                    </a:lnTo>
                    <a:lnTo>
                      <a:pt x="4" y="0"/>
                    </a:lnTo>
                    <a:lnTo>
                      <a:pt x="3" y="0"/>
                    </a:lnTo>
                    <a:lnTo>
                      <a:pt x="1" y="0"/>
                    </a:lnTo>
                    <a:lnTo>
                      <a:pt x="0" y="0"/>
                    </a:lnTo>
                    <a:lnTo>
                      <a:pt x="1" y="0"/>
                    </a:lnTo>
                    <a:lnTo>
                      <a:pt x="3" y="0"/>
                    </a:lnTo>
                    <a:lnTo>
                      <a:pt x="4" y="0"/>
                    </a:lnTo>
                    <a:lnTo>
                      <a:pt x="6" y="0"/>
                    </a:lnTo>
                    <a:lnTo>
                      <a:pt x="8" y="0"/>
                    </a:lnTo>
                    <a:lnTo>
                      <a:pt x="9" y="0"/>
                    </a:lnTo>
                    <a:lnTo>
                      <a:pt x="11" y="0"/>
                    </a:lnTo>
                    <a:lnTo>
                      <a:pt x="14" y="0"/>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4" name="Freeform 238">
                <a:extLst>
                  <a:ext uri="{FF2B5EF4-FFF2-40B4-BE49-F238E27FC236}">
                    <a16:creationId xmlns:a16="http://schemas.microsoft.com/office/drawing/2014/main" id="{3C1F5BA5-E819-4495-A34F-97512F221A35}"/>
                  </a:ext>
                </a:extLst>
              </p:cNvPr>
              <p:cNvSpPr>
                <a:spLocks/>
              </p:cNvSpPr>
              <p:nvPr/>
            </p:nvSpPr>
            <p:spPr bwMode="auto">
              <a:xfrm>
                <a:off x="2204" y="800"/>
                <a:ext cx="12" cy="1"/>
              </a:xfrm>
              <a:custGeom>
                <a:avLst/>
                <a:gdLst>
                  <a:gd name="T0" fmla="*/ 10 w 17"/>
                  <a:gd name="T1" fmla="*/ 0 h 1"/>
                  <a:gd name="T2" fmla="*/ 8 w 17"/>
                  <a:gd name="T3" fmla="*/ 0 h 1"/>
                  <a:gd name="T4" fmla="*/ 7 w 17"/>
                  <a:gd name="T5" fmla="*/ 0 h 1"/>
                  <a:gd name="T6" fmla="*/ 6 w 17"/>
                  <a:gd name="T7" fmla="*/ 0 h 1"/>
                  <a:gd name="T8" fmla="*/ 5 w 17"/>
                  <a:gd name="T9" fmla="*/ 0 h 1"/>
                  <a:gd name="T10" fmla="*/ 4 w 17"/>
                  <a:gd name="T11" fmla="*/ 0 h 1"/>
                  <a:gd name="T12" fmla="*/ 2 w 17"/>
                  <a:gd name="T13" fmla="*/ 0 h 1"/>
                  <a:gd name="T14" fmla="*/ 1 w 17"/>
                  <a:gd name="T15" fmla="*/ 0 h 1"/>
                  <a:gd name="T16" fmla="*/ 0 w 17"/>
                  <a:gd name="T17" fmla="*/ 0 h 1"/>
                  <a:gd name="T18" fmla="*/ 1 w 17"/>
                  <a:gd name="T19" fmla="*/ 0 h 1"/>
                  <a:gd name="T20" fmla="*/ 2 w 17"/>
                  <a:gd name="T21" fmla="*/ 0 h 1"/>
                  <a:gd name="T22" fmla="*/ 4 w 17"/>
                  <a:gd name="T23" fmla="*/ 0 h 1"/>
                  <a:gd name="T24" fmla="*/ 5 w 17"/>
                  <a:gd name="T25" fmla="*/ 0 h 1"/>
                  <a:gd name="T26" fmla="*/ 6 w 17"/>
                  <a:gd name="T27" fmla="*/ 0 h 1"/>
                  <a:gd name="T28" fmla="*/ 7 w 17"/>
                  <a:gd name="T29" fmla="*/ 0 h 1"/>
                  <a:gd name="T30" fmla="*/ 8 w 17"/>
                  <a:gd name="T31" fmla="*/ 0 h 1"/>
                  <a:gd name="T32" fmla="*/ 10 w 17"/>
                  <a:gd name="T33" fmla="*/ 0 h 1"/>
                  <a:gd name="T34" fmla="*/ 11 w 17"/>
                  <a:gd name="T35" fmla="*/ 0 h 1"/>
                  <a:gd name="T36" fmla="*/ 10 w 17"/>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
                    <a:moveTo>
                      <a:pt x="14" y="0"/>
                    </a:moveTo>
                    <a:lnTo>
                      <a:pt x="12" y="0"/>
                    </a:lnTo>
                    <a:lnTo>
                      <a:pt x="10" y="0"/>
                    </a:lnTo>
                    <a:lnTo>
                      <a:pt x="8" y="0"/>
                    </a:lnTo>
                    <a:lnTo>
                      <a:pt x="7" y="0"/>
                    </a:lnTo>
                    <a:lnTo>
                      <a:pt x="5" y="0"/>
                    </a:lnTo>
                    <a:lnTo>
                      <a:pt x="3" y="0"/>
                    </a:lnTo>
                    <a:lnTo>
                      <a:pt x="1" y="0"/>
                    </a:lnTo>
                    <a:lnTo>
                      <a:pt x="0" y="0"/>
                    </a:lnTo>
                    <a:lnTo>
                      <a:pt x="1" y="0"/>
                    </a:lnTo>
                    <a:lnTo>
                      <a:pt x="3" y="0"/>
                    </a:lnTo>
                    <a:lnTo>
                      <a:pt x="5" y="0"/>
                    </a:lnTo>
                    <a:lnTo>
                      <a:pt x="7" y="0"/>
                    </a:lnTo>
                    <a:lnTo>
                      <a:pt x="8" y="0"/>
                    </a:lnTo>
                    <a:lnTo>
                      <a:pt x="10" y="0"/>
                    </a:lnTo>
                    <a:lnTo>
                      <a:pt x="12" y="0"/>
                    </a:lnTo>
                    <a:lnTo>
                      <a:pt x="14" y="0"/>
                    </a:lnTo>
                    <a:lnTo>
                      <a:pt x="16" y="0"/>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5" name="Freeform 239">
                <a:extLst>
                  <a:ext uri="{FF2B5EF4-FFF2-40B4-BE49-F238E27FC236}">
                    <a16:creationId xmlns:a16="http://schemas.microsoft.com/office/drawing/2014/main" id="{B91B36E9-7CEB-4804-96D6-C7BD7ECC6D2D}"/>
                  </a:ext>
                </a:extLst>
              </p:cNvPr>
              <p:cNvSpPr>
                <a:spLocks/>
              </p:cNvSpPr>
              <p:nvPr/>
            </p:nvSpPr>
            <p:spPr bwMode="auto">
              <a:xfrm>
                <a:off x="2204" y="802"/>
                <a:ext cx="12" cy="1"/>
              </a:xfrm>
              <a:custGeom>
                <a:avLst/>
                <a:gdLst>
                  <a:gd name="T0" fmla="*/ 10 w 17"/>
                  <a:gd name="T1" fmla="*/ 0 h 1"/>
                  <a:gd name="T2" fmla="*/ 8 w 17"/>
                  <a:gd name="T3" fmla="*/ 0 h 1"/>
                  <a:gd name="T4" fmla="*/ 7 w 17"/>
                  <a:gd name="T5" fmla="*/ 0 h 1"/>
                  <a:gd name="T6" fmla="*/ 6 w 17"/>
                  <a:gd name="T7" fmla="*/ 0 h 1"/>
                  <a:gd name="T8" fmla="*/ 5 w 17"/>
                  <a:gd name="T9" fmla="*/ 0 h 1"/>
                  <a:gd name="T10" fmla="*/ 4 w 17"/>
                  <a:gd name="T11" fmla="*/ 0 h 1"/>
                  <a:gd name="T12" fmla="*/ 2 w 17"/>
                  <a:gd name="T13" fmla="*/ 0 h 1"/>
                  <a:gd name="T14" fmla="*/ 1 w 17"/>
                  <a:gd name="T15" fmla="*/ 0 h 1"/>
                  <a:gd name="T16" fmla="*/ 0 w 17"/>
                  <a:gd name="T17" fmla="*/ 0 h 1"/>
                  <a:gd name="T18" fmla="*/ 1 w 17"/>
                  <a:gd name="T19" fmla="*/ 0 h 1"/>
                  <a:gd name="T20" fmla="*/ 2 w 17"/>
                  <a:gd name="T21" fmla="*/ 0 h 1"/>
                  <a:gd name="T22" fmla="*/ 4 w 17"/>
                  <a:gd name="T23" fmla="*/ 0 h 1"/>
                  <a:gd name="T24" fmla="*/ 5 w 17"/>
                  <a:gd name="T25" fmla="*/ 0 h 1"/>
                  <a:gd name="T26" fmla="*/ 6 w 17"/>
                  <a:gd name="T27" fmla="*/ 0 h 1"/>
                  <a:gd name="T28" fmla="*/ 7 w 17"/>
                  <a:gd name="T29" fmla="*/ 0 h 1"/>
                  <a:gd name="T30" fmla="*/ 8 w 17"/>
                  <a:gd name="T31" fmla="*/ 0 h 1"/>
                  <a:gd name="T32" fmla="*/ 10 w 17"/>
                  <a:gd name="T33" fmla="*/ 0 h 1"/>
                  <a:gd name="T34" fmla="*/ 11 w 17"/>
                  <a:gd name="T35" fmla="*/ 0 h 1"/>
                  <a:gd name="T36" fmla="*/ 10 w 17"/>
                  <a:gd name="T37" fmla="*/ 0 h 1"/>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17" h="1">
                    <a:moveTo>
                      <a:pt x="14" y="0"/>
                    </a:moveTo>
                    <a:lnTo>
                      <a:pt x="12" y="0"/>
                    </a:lnTo>
                    <a:lnTo>
                      <a:pt x="10" y="0"/>
                    </a:lnTo>
                    <a:lnTo>
                      <a:pt x="8" y="0"/>
                    </a:lnTo>
                    <a:lnTo>
                      <a:pt x="7" y="0"/>
                    </a:lnTo>
                    <a:lnTo>
                      <a:pt x="5" y="0"/>
                    </a:lnTo>
                    <a:lnTo>
                      <a:pt x="3" y="0"/>
                    </a:lnTo>
                    <a:lnTo>
                      <a:pt x="1" y="0"/>
                    </a:lnTo>
                    <a:lnTo>
                      <a:pt x="0" y="0"/>
                    </a:lnTo>
                    <a:lnTo>
                      <a:pt x="1" y="0"/>
                    </a:lnTo>
                    <a:lnTo>
                      <a:pt x="3" y="0"/>
                    </a:lnTo>
                    <a:lnTo>
                      <a:pt x="5" y="0"/>
                    </a:lnTo>
                    <a:lnTo>
                      <a:pt x="7" y="0"/>
                    </a:lnTo>
                    <a:lnTo>
                      <a:pt x="8" y="0"/>
                    </a:lnTo>
                    <a:lnTo>
                      <a:pt x="10" y="0"/>
                    </a:lnTo>
                    <a:lnTo>
                      <a:pt x="12" y="0"/>
                    </a:lnTo>
                    <a:lnTo>
                      <a:pt x="14" y="0"/>
                    </a:lnTo>
                    <a:lnTo>
                      <a:pt x="16" y="0"/>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6" name="Freeform 240">
                <a:extLst>
                  <a:ext uri="{FF2B5EF4-FFF2-40B4-BE49-F238E27FC236}">
                    <a16:creationId xmlns:a16="http://schemas.microsoft.com/office/drawing/2014/main" id="{D6F4FAD7-183F-4B55-8103-6BB01F67D47F}"/>
                  </a:ext>
                </a:extLst>
              </p:cNvPr>
              <p:cNvSpPr>
                <a:spLocks/>
              </p:cNvSpPr>
              <p:nvPr/>
            </p:nvSpPr>
            <p:spPr bwMode="auto">
              <a:xfrm>
                <a:off x="2191" y="800"/>
                <a:ext cx="11" cy="1"/>
              </a:xfrm>
              <a:custGeom>
                <a:avLst/>
                <a:gdLst>
                  <a:gd name="T0" fmla="*/ 9 w 15"/>
                  <a:gd name="T1" fmla="*/ 0 h 1"/>
                  <a:gd name="T2" fmla="*/ 7 w 15"/>
                  <a:gd name="T3" fmla="*/ 0 h 1"/>
                  <a:gd name="T4" fmla="*/ 6 w 15"/>
                  <a:gd name="T5" fmla="*/ 0 h 1"/>
                  <a:gd name="T6" fmla="*/ 5 w 15"/>
                  <a:gd name="T7" fmla="*/ 0 h 1"/>
                  <a:gd name="T8" fmla="*/ 4 w 15"/>
                  <a:gd name="T9" fmla="*/ 0 h 1"/>
                  <a:gd name="T10" fmla="*/ 2 w 15"/>
                  <a:gd name="T11" fmla="*/ 0 h 1"/>
                  <a:gd name="T12" fmla="*/ 1 w 15"/>
                  <a:gd name="T13" fmla="*/ 0 h 1"/>
                  <a:gd name="T14" fmla="*/ 0 w 15"/>
                  <a:gd name="T15" fmla="*/ 0 h 1"/>
                  <a:gd name="T16" fmla="*/ 2 w 15"/>
                  <a:gd name="T17" fmla="*/ 0 h 1"/>
                  <a:gd name="T18" fmla="*/ 4 w 15"/>
                  <a:gd name="T19" fmla="*/ 0 h 1"/>
                  <a:gd name="T20" fmla="*/ 5 w 15"/>
                  <a:gd name="T21" fmla="*/ 0 h 1"/>
                  <a:gd name="T22" fmla="*/ 6 w 15"/>
                  <a:gd name="T23" fmla="*/ 0 h 1"/>
                  <a:gd name="T24" fmla="*/ 7 w 15"/>
                  <a:gd name="T25" fmla="*/ 0 h 1"/>
                  <a:gd name="T26" fmla="*/ 9 w 15"/>
                  <a:gd name="T27" fmla="*/ 0 h 1"/>
                  <a:gd name="T28" fmla="*/ 10 w 15"/>
                  <a:gd name="T29" fmla="*/ 0 h 1"/>
                  <a:gd name="T30" fmla="*/ 9 w 15"/>
                  <a:gd name="T31" fmla="*/ 0 h 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 h="1">
                    <a:moveTo>
                      <a:pt x="12" y="0"/>
                    </a:moveTo>
                    <a:lnTo>
                      <a:pt x="10" y="0"/>
                    </a:lnTo>
                    <a:lnTo>
                      <a:pt x="8" y="0"/>
                    </a:lnTo>
                    <a:lnTo>
                      <a:pt x="7" y="0"/>
                    </a:lnTo>
                    <a:lnTo>
                      <a:pt x="5" y="0"/>
                    </a:lnTo>
                    <a:lnTo>
                      <a:pt x="3" y="0"/>
                    </a:lnTo>
                    <a:lnTo>
                      <a:pt x="1" y="0"/>
                    </a:lnTo>
                    <a:lnTo>
                      <a:pt x="0" y="0"/>
                    </a:lnTo>
                    <a:lnTo>
                      <a:pt x="3" y="0"/>
                    </a:lnTo>
                    <a:lnTo>
                      <a:pt x="5" y="0"/>
                    </a:lnTo>
                    <a:lnTo>
                      <a:pt x="7" y="0"/>
                    </a:lnTo>
                    <a:lnTo>
                      <a:pt x="8" y="0"/>
                    </a:lnTo>
                    <a:lnTo>
                      <a:pt x="10" y="0"/>
                    </a:lnTo>
                    <a:lnTo>
                      <a:pt x="12" y="0"/>
                    </a:lnTo>
                    <a:lnTo>
                      <a:pt x="14" y="0"/>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7" name="Freeform 241">
                <a:extLst>
                  <a:ext uri="{FF2B5EF4-FFF2-40B4-BE49-F238E27FC236}">
                    <a16:creationId xmlns:a16="http://schemas.microsoft.com/office/drawing/2014/main" id="{2C049C69-DA93-4686-9935-7413E965A311}"/>
                  </a:ext>
                </a:extLst>
              </p:cNvPr>
              <p:cNvSpPr>
                <a:spLocks/>
              </p:cNvSpPr>
              <p:nvPr/>
            </p:nvSpPr>
            <p:spPr bwMode="auto">
              <a:xfrm>
                <a:off x="2191" y="802"/>
                <a:ext cx="11" cy="1"/>
              </a:xfrm>
              <a:custGeom>
                <a:avLst/>
                <a:gdLst>
                  <a:gd name="T0" fmla="*/ 9 w 15"/>
                  <a:gd name="T1" fmla="*/ 0 h 1"/>
                  <a:gd name="T2" fmla="*/ 7 w 15"/>
                  <a:gd name="T3" fmla="*/ 0 h 1"/>
                  <a:gd name="T4" fmla="*/ 6 w 15"/>
                  <a:gd name="T5" fmla="*/ 0 h 1"/>
                  <a:gd name="T6" fmla="*/ 5 w 15"/>
                  <a:gd name="T7" fmla="*/ 0 h 1"/>
                  <a:gd name="T8" fmla="*/ 4 w 15"/>
                  <a:gd name="T9" fmla="*/ 0 h 1"/>
                  <a:gd name="T10" fmla="*/ 2 w 15"/>
                  <a:gd name="T11" fmla="*/ 0 h 1"/>
                  <a:gd name="T12" fmla="*/ 1 w 15"/>
                  <a:gd name="T13" fmla="*/ 0 h 1"/>
                  <a:gd name="T14" fmla="*/ 0 w 15"/>
                  <a:gd name="T15" fmla="*/ 0 h 1"/>
                  <a:gd name="T16" fmla="*/ 2 w 15"/>
                  <a:gd name="T17" fmla="*/ 0 h 1"/>
                  <a:gd name="T18" fmla="*/ 4 w 15"/>
                  <a:gd name="T19" fmla="*/ 0 h 1"/>
                  <a:gd name="T20" fmla="*/ 5 w 15"/>
                  <a:gd name="T21" fmla="*/ 0 h 1"/>
                  <a:gd name="T22" fmla="*/ 6 w 15"/>
                  <a:gd name="T23" fmla="*/ 0 h 1"/>
                  <a:gd name="T24" fmla="*/ 7 w 15"/>
                  <a:gd name="T25" fmla="*/ 0 h 1"/>
                  <a:gd name="T26" fmla="*/ 9 w 15"/>
                  <a:gd name="T27" fmla="*/ 0 h 1"/>
                  <a:gd name="T28" fmla="*/ 10 w 15"/>
                  <a:gd name="T29" fmla="*/ 0 h 1"/>
                  <a:gd name="T30" fmla="*/ 9 w 15"/>
                  <a:gd name="T31" fmla="*/ 0 h 1"/>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5" h="1">
                    <a:moveTo>
                      <a:pt x="12" y="0"/>
                    </a:moveTo>
                    <a:lnTo>
                      <a:pt x="10" y="0"/>
                    </a:lnTo>
                    <a:lnTo>
                      <a:pt x="8" y="0"/>
                    </a:lnTo>
                    <a:lnTo>
                      <a:pt x="7" y="0"/>
                    </a:lnTo>
                    <a:lnTo>
                      <a:pt x="5" y="0"/>
                    </a:lnTo>
                    <a:lnTo>
                      <a:pt x="3" y="0"/>
                    </a:lnTo>
                    <a:lnTo>
                      <a:pt x="1" y="0"/>
                    </a:lnTo>
                    <a:lnTo>
                      <a:pt x="0" y="0"/>
                    </a:lnTo>
                    <a:lnTo>
                      <a:pt x="3" y="0"/>
                    </a:lnTo>
                    <a:lnTo>
                      <a:pt x="5" y="0"/>
                    </a:lnTo>
                    <a:lnTo>
                      <a:pt x="7" y="0"/>
                    </a:lnTo>
                    <a:lnTo>
                      <a:pt x="8" y="0"/>
                    </a:lnTo>
                    <a:lnTo>
                      <a:pt x="10" y="0"/>
                    </a:lnTo>
                    <a:lnTo>
                      <a:pt x="12" y="0"/>
                    </a:lnTo>
                    <a:lnTo>
                      <a:pt x="14" y="0"/>
                    </a:lnTo>
                    <a:lnTo>
                      <a:pt x="12"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8" name="Freeform 242">
                <a:extLst>
                  <a:ext uri="{FF2B5EF4-FFF2-40B4-BE49-F238E27FC236}">
                    <a16:creationId xmlns:a16="http://schemas.microsoft.com/office/drawing/2014/main" id="{9FAD07A5-6DD6-40A6-88AF-CE526B2ABFDE}"/>
                  </a:ext>
                </a:extLst>
              </p:cNvPr>
              <p:cNvSpPr>
                <a:spLocks/>
              </p:cNvSpPr>
              <p:nvPr/>
            </p:nvSpPr>
            <p:spPr bwMode="auto">
              <a:xfrm>
                <a:off x="2178" y="800"/>
                <a:ext cx="12" cy="1"/>
              </a:xfrm>
              <a:custGeom>
                <a:avLst/>
                <a:gdLst>
                  <a:gd name="T0" fmla="*/ 10 w 17"/>
                  <a:gd name="T1" fmla="*/ 0 h 1"/>
                  <a:gd name="T2" fmla="*/ 10 w 17"/>
                  <a:gd name="T3" fmla="*/ 0 h 1"/>
                  <a:gd name="T4" fmla="*/ 8 w 17"/>
                  <a:gd name="T5" fmla="*/ 0 h 1"/>
                  <a:gd name="T6" fmla="*/ 7 w 17"/>
                  <a:gd name="T7" fmla="*/ 0 h 1"/>
                  <a:gd name="T8" fmla="*/ 6 w 17"/>
                  <a:gd name="T9" fmla="*/ 0 h 1"/>
                  <a:gd name="T10" fmla="*/ 4 w 17"/>
                  <a:gd name="T11" fmla="*/ 0 h 1"/>
                  <a:gd name="T12" fmla="*/ 3 w 17"/>
                  <a:gd name="T13" fmla="*/ 0 h 1"/>
                  <a:gd name="T14" fmla="*/ 1 w 17"/>
                  <a:gd name="T15" fmla="*/ 0 h 1"/>
                  <a:gd name="T16" fmla="*/ 0 w 17"/>
                  <a:gd name="T17" fmla="*/ 0 h 1"/>
                  <a:gd name="T18" fmla="*/ 1 w 17"/>
                  <a:gd name="T19" fmla="*/ 0 h 1"/>
                  <a:gd name="T20" fmla="*/ 3 w 17"/>
                  <a:gd name="T21" fmla="*/ 0 h 1"/>
                  <a:gd name="T22" fmla="*/ 4 w 17"/>
                  <a:gd name="T23" fmla="*/ 0 h 1"/>
                  <a:gd name="T24" fmla="*/ 6 w 17"/>
                  <a:gd name="T25" fmla="*/ 0 h 1"/>
                  <a:gd name="T26" fmla="*/ 7 w 17"/>
                  <a:gd name="T27" fmla="*/ 0 h 1"/>
                  <a:gd name="T28" fmla="*/ 8 w 17"/>
                  <a:gd name="T29" fmla="*/ 0 h 1"/>
                  <a:gd name="T30" fmla="*/ 10 w 17"/>
                  <a:gd name="T31" fmla="*/ 0 h 1"/>
                  <a:gd name="T32" fmla="*/ 11 w 17"/>
                  <a:gd name="T33" fmla="*/ 0 h 1"/>
                  <a:gd name="T34" fmla="*/ 10 w 17"/>
                  <a:gd name="T35" fmla="*/ 0 h 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1">
                    <a:moveTo>
                      <a:pt x="14" y="0"/>
                    </a:moveTo>
                    <a:lnTo>
                      <a:pt x="14" y="0"/>
                    </a:lnTo>
                    <a:lnTo>
                      <a:pt x="12" y="0"/>
                    </a:lnTo>
                    <a:lnTo>
                      <a:pt x="10" y="0"/>
                    </a:lnTo>
                    <a:lnTo>
                      <a:pt x="8" y="0"/>
                    </a:lnTo>
                    <a:lnTo>
                      <a:pt x="6" y="0"/>
                    </a:lnTo>
                    <a:lnTo>
                      <a:pt x="4" y="0"/>
                    </a:lnTo>
                    <a:lnTo>
                      <a:pt x="2" y="0"/>
                    </a:lnTo>
                    <a:lnTo>
                      <a:pt x="0" y="0"/>
                    </a:lnTo>
                    <a:lnTo>
                      <a:pt x="2" y="0"/>
                    </a:lnTo>
                    <a:lnTo>
                      <a:pt x="4" y="0"/>
                    </a:lnTo>
                    <a:lnTo>
                      <a:pt x="6" y="0"/>
                    </a:lnTo>
                    <a:lnTo>
                      <a:pt x="8" y="0"/>
                    </a:lnTo>
                    <a:lnTo>
                      <a:pt x="10" y="0"/>
                    </a:lnTo>
                    <a:lnTo>
                      <a:pt x="12" y="0"/>
                    </a:lnTo>
                    <a:lnTo>
                      <a:pt x="14" y="0"/>
                    </a:lnTo>
                    <a:lnTo>
                      <a:pt x="16" y="0"/>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59" name="Freeform 243">
                <a:extLst>
                  <a:ext uri="{FF2B5EF4-FFF2-40B4-BE49-F238E27FC236}">
                    <a16:creationId xmlns:a16="http://schemas.microsoft.com/office/drawing/2014/main" id="{7F5F55C6-0FCB-4A84-B95C-3752D8B5E8A4}"/>
                  </a:ext>
                </a:extLst>
              </p:cNvPr>
              <p:cNvSpPr>
                <a:spLocks/>
              </p:cNvSpPr>
              <p:nvPr/>
            </p:nvSpPr>
            <p:spPr bwMode="auto">
              <a:xfrm>
                <a:off x="2178" y="802"/>
                <a:ext cx="12" cy="1"/>
              </a:xfrm>
              <a:custGeom>
                <a:avLst/>
                <a:gdLst>
                  <a:gd name="T0" fmla="*/ 10 w 17"/>
                  <a:gd name="T1" fmla="*/ 0 h 1"/>
                  <a:gd name="T2" fmla="*/ 10 w 17"/>
                  <a:gd name="T3" fmla="*/ 0 h 1"/>
                  <a:gd name="T4" fmla="*/ 8 w 17"/>
                  <a:gd name="T5" fmla="*/ 0 h 1"/>
                  <a:gd name="T6" fmla="*/ 7 w 17"/>
                  <a:gd name="T7" fmla="*/ 0 h 1"/>
                  <a:gd name="T8" fmla="*/ 6 w 17"/>
                  <a:gd name="T9" fmla="*/ 0 h 1"/>
                  <a:gd name="T10" fmla="*/ 4 w 17"/>
                  <a:gd name="T11" fmla="*/ 0 h 1"/>
                  <a:gd name="T12" fmla="*/ 3 w 17"/>
                  <a:gd name="T13" fmla="*/ 0 h 1"/>
                  <a:gd name="T14" fmla="*/ 1 w 17"/>
                  <a:gd name="T15" fmla="*/ 0 h 1"/>
                  <a:gd name="T16" fmla="*/ 0 w 17"/>
                  <a:gd name="T17" fmla="*/ 0 h 1"/>
                  <a:gd name="T18" fmla="*/ 1 w 17"/>
                  <a:gd name="T19" fmla="*/ 0 h 1"/>
                  <a:gd name="T20" fmla="*/ 3 w 17"/>
                  <a:gd name="T21" fmla="*/ 0 h 1"/>
                  <a:gd name="T22" fmla="*/ 4 w 17"/>
                  <a:gd name="T23" fmla="*/ 0 h 1"/>
                  <a:gd name="T24" fmla="*/ 6 w 17"/>
                  <a:gd name="T25" fmla="*/ 0 h 1"/>
                  <a:gd name="T26" fmla="*/ 7 w 17"/>
                  <a:gd name="T27" fmla="*/ 0 h 1"/>
                  <a:gd name="T28" fmla="*/ 8 w 17"/>
                  <a:gd name="T29" fmla="*/ 0 h 1"/>
                  <a:gd name="T30" fmla="*/ 10 w 17"/>
                  <a:gd name="T31" fmla="*/ 0 h 1"/>
                  <a:gd name="T32" fmla="*/ 11 w 17"/>
                  <a:gd name="T33" fmla="*/ 0 h 1"/>
                  <a:gd name="T34" fmla="*/ 10 w 17"/>
                  <a:gd name="T35" fmla="*/ 0 h 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7" h="1">
                    <a:moveTo>
                      <a:pt x="14" y="0"/>
                    </a:moveTo>
                    <a:lnTo>
                      <a:pt x="14" y="0"/>
                    </a:lnTo>
                    <a:lnTo>
                      <a:pt x="12" y="0"/>
                    </a:lnTo>
                    <a:lnTo>
                      <a:pt x="10" y="0"/>
                    </a:lnTo>
                    <a:lnTo>
                      <a:pt x="8" y="0"/>
                    </a:lnTo>
                    <a:lnTo>
                      <a:pt x="6" y="0"/>
                    </a:lnTo>
                    <a:lnTo>
                      <a:pt x="4" y="0"/>
                    </a:lnTo>
                    <a:lnTo>
                      <a:pt x="2" y="0"/>
                    </a:lnTo>
                    <a:lnTo>
                      <a:pt x="0" y="0"/>
                    </a:lnTo>
                    <a:lnTo>
                      <a:pt x="2" y="0"/>
                    </a:lnTo>
                    <a:lnTo>
                      <a:pt x="4" y="0"/>
                    </a:lnTo>
                    <a:lnTo>
                      <a:pt x="6" y="0"/>
                    </a:lnTo>
                    <a:lnTo>
                      <a:pt x="8" y="0"/>
                    </a:lnTo>
                    <a:lnTo>
                      <a:pt x="10" y="0"/>
                    </a:lnTo>
                    <a:lnTo>
                      <a:pt x="12" y="0"/>
                    </a:lnTo>
                    <a:lnTo>
                      <a:pt x="14" y="0"/>
                    </a:lnTo>
                    <a:lnTo>
                      <a:pt x="16" y="0"/>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0" name="Freeform 244">
                <a:extLst>
                  <a:ext uri="{FF2B5EF4-FFF2-40B4-BE49-F238E27FC236}">
                    <a16:creationId xmlns:a16="http://schemas.microsoft.com/office/drawing/2014/main" id="{CF7B88C5-F015-4091-BEBA-3D1510880C3E}"/>
                  </a:ext>
                </a:extLst>
              </p:cNvPr>
              <p:cNvSpPr>
                <a:spLocks/>
              </p:cNvSpPr>
              <p:nvPr/>
            </p:nvSpPr>
            <p:spPr bwMode="auto">
              <a:xfrm>
                <a:off x="2163" y="800"/>
                <a:ext cx="11" cy="1"/>
              </a:xfrm>
              <a:custGeom>
                <a:avLst/>
                <a:gdLst>
                  <a:gd name="T0" fmla="*/ 10 w 15"/>
                  <a:gd name="T1" fmla="*/ 0 h 1"/>
                  <a:gd name="T2" fmla="*/ 9 w 15"/>
                  <a:gd name="T3" fmla="*/ 0 h 1"/>
                  <a:gd name="T4" fmla="*/ 7 w 15"/>
                  <a:gd name="T5" fmla="*/ 0 h 1"/>
                  <a:gd name="T6" fmla="*/ 6 w 15"/>
                  <a:gd name="T7" fmla="*/ 0 h 1"/>
                  <a:gd name="T8" fmla="*/ 5 w 15"/>
                  <a:gd name="T9" fmla="*/ 0 h 1"/>
                  <a:gd name="T10" fmla="*/ 4 w 15"/>
                  <a:gd name="T11" fmla="*/ 0 h 1"/>
                  <a:gd name="T12" fmla="*/ 2 w 15"/>
                  <a:gd name="T13" fmla="*/ 0 h 1"/>
                  <a:gd name="T14" fmla="*/ 1 w 15"/>
                  <a:gd name="T15" fmla="*/ 0 h 1"/>
                  <a:gd name="T16" fmla="*/ 0 w 15"/>
                  <a:gd name="T17" fmla="*/ 0 h 1"/>
                  <a:gd name="T18" fmla="*/ 1 w 15"/>
                  <a:gd name="T19" fmla="*/ 0 h 1"/>
                  <a:gd name="T20" fmla="*/ 2 w 15"/>
                  <a:gd name="T21" fmla="*/ 0 h 1"/>
                  <a:gd name="T22" fmla="*/ 4 w 15"/>
                  <a:gd name="T23" fmla="*/ 0 h 1"/>
                  <a:gd name="T24" fmla="*/ 5 w 15"/>
                  <a:gd name="T25" fmla="*/ 0 h 1"/>
                  <a:gd name="T26" fmla="*/ 6 w 15"/>
                  <a:gd name="T27" fmla="*/ 0 h 1"/>
                  <a:gd name="T28" fmla="*/ 7 w 15"/>
                  <a:gd name="T29" fmla="*/ 0 h 1"/>
                  <a:gd name="T30" fmla="*/ 9 w 15"/>
                  <a:gd name="T31" fmla="*/ 0 h 1"/>
                  <a:gd name="T32" fmla="*/ 10 w 15"/>
                  <a:gd name="T33" fmla="*/ 0 h 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1">
                    <a:moveTo>
                      <a:pt x="14" y="0"/>
                    </a:moveTo>
                    <a:lnTo>
                      <a:pt x="12" y="0"/>
                    </a:lnTo>
                    <a:lnTo>
                      <a:pt x="10" y="0"/>
                    </a:lnTo>
                    <a:lnTo>
                      <a:pt x="8" y="0"/>
                    </a:lnTo>
                    <a:lnTo>
                      <a:pt x="7" y="0"/>
                    </a:lnTo>
                    <a:lnTo>
                      <a:pt x="5" y="0"/>
                    </a:lnTo>
                    <a:lnTo>
                      <a:pt x="3" y="0"/>
                    </a:lnTo>
                    <a:lnTo>
                      <a:pt x="1" y="0"/>
                    </a:lnTo>
                    <a:lnTo>
                      <a:pt x="0" y="0"/>
                    </a:lnTo>
                    <a:lnTo>
                      <a:pt x="1" y="0"/>
                    </a:lnTo>
                    <a:lnTo>
                      <a:pt x="3" y="0"/>
                    </a:lnTo>
                    <a:lnTo>
                      <a:pt x="5" y="0"/>
                    </a:lnTo>
                    <a:lnTo>
                      <a:pt x="7" y="0"/>
                    </a:lnTo>
                    <a:lnTo>
                      <a:pt x="8" y="0"/>
                    </a:lnTo>
                    <a:lnTo>
                      <a:pt x="10" y="0"/>
                    </a:lnTo>
                    <a:lnTo>
                      <a:pt x="12" y="0"/>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1" name="Freeform 245">
                <a:extLst>
                  <a:ext uri="{FF2B5EF4-FFF2-40B4-BE49-F238E27FC236}">
                    <a16:creationId xmlns:a16="http://schemas.microsoft.com/office/drawing/2014/main" id="{BA90AD65-A666-446D-9960-52C5F9755F84}"/>
                  </a:ext>
                </a:extLst>
              </p:cNvPr>
              <p:cNvSpPr>
                <a:spLocks/>
              </p:cNvSpPr>
              <p:nvPr/>
            </p:nvSpPr>
            <p:spPr bwMode="auto">
              <a:xfrm>
                <a:off x="2163" y="802"/>
                <a:ext cx="11" cy="1"/>
              </a:xfrm>
              <a:custGeom>
                <a:avLst/>
                <a:gdLst>
                  <a:gd name="T0" fmla="*/ 10 w 15"/>
                  <a:gd name="T1" fmla="*/ 0 h 1"/>
                  <a:gd name="T2" fmla="*/ 9 w 15"/>
                  <a:gd name="T3" fmla="*/ 0 h 1"/>
                  <a:gd name="T4" fmla="*/ 7 w 15"/>
                  <a:gd name="T5" fmla="*/ 0 h 1"/>
                  <a:gd name="T6" fmla="*/ 6 w 15"/>
                  <a:gd name="T7" fmla="*/ 0 h 1"/>
                  <a:gd name="T8" fmla="*/ 5 w 15"/>
                  <a:gd name="T9" fmla="*/ 0 h 1"/>
                  <a:gd name="T10" fmla="*/ 4 w 15"/>
                  <a:gd name="T11" fmla="*/ 0 h 1"/>
                  <a:gd name="T12" fmla="*/ 2 w 15"/>
                  <a:gd name="T13" fmla="*/ 0 h 1"/>
                  <a:gd name="T14" fmla="*/ 1 w 15"/>
                  <a:gd name="T15" fmla="*/ 0 h 1"/>
                  <a:gd name="T16" fmla="*/ 0 w 15"/>
                  <a:gd name="T17" fmla="*/ 0 h 1"/>
                  <a:gd name="T18" fmla="*/ 1 w 15"/>
                  <a:gd name="T19" fmla="*/ 0 h 1"/>
                  <a:gd name="T20" fmla="*/ 2 w 15"/>
                  <a:gd name="T21" fmla="*/ 0 h 1"/>
                  <a:gd name="T22" fmla="*/ 4 w 15"/>
                  <a:gd name="T23" fmla="*/ 0 h 1"/>
                  <a:gd name="T24" fmla="*/ 5 w 15"/>
                  <a:gd name="T25" fmla="*/ 0 h 1"/>
                  <a:gd name="T26" fmla="*/ 6 w 15"/>
                  <a:gd name="T27" fmla="*/ 0 h 1"/>
                  <a:gd name="T28" fmla="*/ 7 w 15"/>
                  <a:gd name="T29" fmla="*/ 0 h 1"/>
                  <a:gd name="T30" fmla="*/ 9 w 15"/>
                  <a:gd name="T31" fmla="*/ 0 h 1"/>
                  <a:gd name="T32" fmla="*/ 10 w 15"/>
                  <a:gd name="T33" fmla="*/ 0 h 1"/>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5" h="1">
                    <a:moveTo>
                      <a:pt x="14" y="0"/>
                    </a:moveTo>
                    <a:lnTo>
                      <a:pt x="12" y="0"/>
                    </a:lnTo>
                    <a:lnTo>
                      <a:pt x="10" y="0"/>
                    </a:lnTo>
                    <a:lnTo>
                      <a:pt x="8" y="0"/>
                    </a:lnTo>
                    <a:lnTo>
                      <a:pt x="7" y="0"/>
                    </a:lnTo>
                    <a:lnTo>
                      <a:pt x="5" y="0"/>
                    </a:lnTo>
                    <a:lnTo>
                      <a:pt x="3" y="0"/>
                    </a:lnTo>
                    <a:lnTo>
                      <a:pt x="1" y="0"/>
                    </a:lnTo>
                    <a:lnTo>
                      <a:pt x="0" y="0"/>
                    </a:lnTo>
                    <a:lnTo>
                      <a:pt x="1" y="0"/>
                    </a:lnTo>
                    <a:lnTo>
                      <a:pt x="3" y="0"/>
                    </a:lnTo>
                    <a:lnTo>
                      <a:pt x="5" y="0"/>
                    </a:lnTo>
                    <a:lnTo>
                      <a:pt x="7" y="0"/>
                    </a:lnTo>
                    <a:lnTo>
                      <a:pt x="8" y="0"/>
                    </a:lnTo>
                    <a:lnTo>
                      <a:pt x="10" y="0"/>
                    </a:lnTo>
                    <a:lnTo>
                      <a:pt x="12" y="0"/>
                    </a:lnTo>
                    <a:lnTo>
                      <a:pt x="14" y="0"/>
                    </a:lnTo>
                  </a:path>
                </a:pathLst>
              </a:custGeom>
              <a:solidFill>
                <a:srgbClr val="00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2" name="Oval 246">
                <a:extLst>
                  <a:ext uri="{FF2B5EF4-FFF2-40B4-BE49-F238E27FC236}">
                    <a16:creationId xmlns:a16="http://schemas.microsoft.com/office/drawing/2014/main" id="{28ADBEC7-6F9E-4E0C-A013-ADCB2BAADA78}"/>
                  </a:ext>
                </a:extLst>
              </p:cNvPr>
              <p:cNvSpPr>
                <a:spLocks noChangeArrowheads="1"/>
              </p:cNvSpPr>
              <p:nvPr/>
            </p:nvSpPr>
            <p:spPr bwMode="auto">
              <a:xfrm>
                <a:off x="2143" y="691"/>
                <a:ext cx="8" cy="8"/>
              </a:xfrm>
              <a:prstGeom prst="ellipse">
                <a:avLst/>
              </a:prstGeom>
              <a:solidFill>
                <a:srgbClr val="FF99FF"/>
              </a:solidFill>
              <a:ln w="12700">
                <a:solidFill>
                  <a:srgbClr val="FF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endParaRPr lang="en-GB" altLang="en-US"/>
              </a:p>
            </p:txBody>
          </p:sp>
          <p:sp>
            <p:nvSpPr>
              <p:cNvPr id="163" name="Oval 247">
                <a:extLst>
                  <a:ext uri="{FF2B5EF4-FFF2-40B4-BE49-F238E27FC236}">
                    <a16:creationId xmlns:a16="http://schemas.microsoft.com/office/drawing/2014/main" id="{BE8F7CF5-95FF-4FB8-8197-D84CA7F0A029}"/>
                  </a:ext>
                </a:extLst>
              </p:cNvPr>
              <p:cNvSpPr>
                <a:spLocks noChangeArrowheads="1"/>
              </p:cNvSpPr>
              <p:nvPr/>
            </p:nvSpPr>
            <p:spPr bwMode="auto">
              <a:xfrm>
                <a:off x="2128" y="691"/>
                <a:ext cx="7" cy="8"/>
              </a:xfrm>
              <a:prstGeom prst="ellipse">
                <a:avLst/>
              </a:prstGeom>
              <a:solidFill>
                <a:srgbClr val="FF0033"/>
              </a:solidFill>
              <a:ln w="12700">
                <a:solidFill>
                  <a:srgbClr val="FF0033"/>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endParaRPr lang="en-GB" altLang="en-US"/>
              </a:p>
            </p:txBody>
          </p:sp>
        </p:grpSp>
        <p:sp>
          <p:nvSpPr>
            <p:cNvPr id="32" name="Freeform 248">
              <a:extLst>
                <a:ext uri="{FF2B5EF4-FFF2-40B4-BE49-F238E27FC236}">
                  <a16:creationId xmlns:a16="http://schemas.microsoft.com/office/drawing/2014/main" id="{CB128BA5-0E8A-4FDA-B274-731740E283CD}"/>
                </a:ext>
              </a:extLst>
            </p:cNvPr>
            <p:cNvSpPr>
              <a:spLocks/>
            </p:cNvSpPr>
            <p:nvPr/>
          </p:nvSpPr>
          <p:spPr bwMode="auto">
            <a:xfrm flipV="1">
              <a:off x="1634" y="1334"/>
              <a:ext cx="416" cy="217"/>
            </a:xfrm>
            <a:custGeom>
              <a:avLst/>
              <a:gdLst>
                <a:gd name="T0" fmla="*/ 0 w 303"/>
                <a:gd name="T1" fmla="*/ 216 h 173"/>
                <a:gd name="T2" fmla="*/ 272 w 303"/>
                <a:gd name="T3" fmla="*/ 120 h 173"/>
                <a:gd name="T4" fmla="*/ 114 w 303"/>
                <a:gd name="T5" fmla="*/ 124 h 173"/>
                <a:gd name="T6" fmla="*/ 415 w 303"/>
                <a:gd name="T7" fmla="*/ 0 h 173"/>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03" h="173">
                  <a:moveTo>
                    <a:pt x="0" y="172"/>
                  </a:moveTo>
                  <a:lnTo>
                    <a:pt x="198" y="96"/>
                  </a:lnTo>
                  <a:lnTo>
                    <a:pt x="83" y="99"/>
                  </a:lnTo>
                  <a:lnTo>
                    <a:pt x="302"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3" name="Freeform 249">
              <a:extLst>
                <a:ext uri="{FF2B5EF4-FFF2-40B4-BE49-F238E27FC236}">
                  <a16:creationId xmlns:a16="http://schemas.microsoft.com/office/drawing/2014/main" id="{372C79EE-515D-4C1A-9485-8EF0A2E7F341}"/>
                </a:ext>
              </a:extLst>
            </p:cNvPr>
            <p:cNvSpPr>
              <a:spLocks/>
            </p:cNvSpPr>
            <p:nvPr/>
          </p:nvSpPr>
          <p:spPr bwMode="auto">
            <a:xfrm flipH="1">
              <a:off x="2050" y="1172"/>
              <a:ext cx="104" cy="433"/>
            </a:xfrm>
            <a:custGeom>
              <a:avLst/>
              <a:gdLst>
                <a:gd name="T0" fmla="*/ 0 w 174"/>
                <a:gd name="T1" fmla="*/ 0 h 217"/>
                <a:gd name="T2" fmla="*/ 67 w 174"/>
                <a:gd name="T3" fmla="*/ 188 h 217"/>
                <a:gd name="T4" fmla="*/ 28 w 174"/>
                <a:gd name="T5" fmla="*/ 182 h 217"/>
                <a:gd name="T6" fmla="*/ 103 w 174"/>
                <a:gd name="T7" fmla="*/ 431 h 21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74" h="217">
                  <a:moveTo>
                    <a:pt x="0" y="0"/>
                  </a:moveTo>
                  <a:lnTo>
                    <a:pt x="112" y="94"/>
                  </a:lnTo>
                  <a:lnTo>
                    <a:pt x="47" y="91"/>
                  </a:lnTo>
                  <a:lnTo>
                    <a:pt x="173" y="216"/>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4" name="Freeform 250">
              <a:extLst>
                <a:ext uri="{FF2B5EF4-FFF2-40B4-BE49-F238E27FC236}">
                  <a16:creationId xmlns:a16="http://schemas.microsoft.com/office/drawing/2014/main" id="{D8228E28-F1EB-4B8B-95D1-3A475C6E0B95}"/>
                </a:ext>
              </a:extLst>
            </p:cNvPr>
            <p:cNvSpPr>
              <a:spLocks/>
            </p:cNvSpPr>
            <p:nvPr/>
          </p:nvSpPr>
          <p:spPr bwMode="auto">
            <a:xfrm>
              <a:off x="1115" y="1551"/>
              <a:ext cx="779" cy="54"/>
            </a:xfrm>
            <a:custGeom>
              <a:avLst/>
              <a:gdLst>
                <a:gd name="T0" fmla="*/ 0 w 475"/>
                <a:gd name="T1" fmla="*/ 0 h 130"/>
                <a:gd name="T2" fmla="*/ 508 w 475"/>
                <a:gd name="T3" fmla="*/ 23 h 130"/>
                <a:gd name="T4" fmla="*/ 215 w 475"/>
                <a:gd name="T5" fmla="*/ 22 h 130"/>
                <a:gd name="T6" fmla="*/ 777 w 475"/>
                <a:gd name="T7" fmla="*/ 54 h 1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5" h="130">
                  <a:moveTo>
                    <a:pt x="0" y="0"/>
                  </a:moveTo>
                  <a:lnTo>
                    <a:pt x="310" y="56"/>
                  </a:lnTo>
                  <a:lnTo>
                    <a:pt x="131" y="54"/>
                  </a:lnTo>
                  <a:lnTo>
                    <a:pt x="474" y="129"/>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5" name="Freeform 251">
              <a:extLst>
                <a:ext uri="{FF2B5EF4-FFF2-40B4-BE49-F238E27FC236}">
                  <a16:creationId xmlns:a16="http://schemas.microsoft.com/office/drawing/2014/main" id="{E3E6F3F8-4DDE-4AC4-B214-1864CD814EF6}"/>
                </a:ext>
              </a:extLst>
            </p:cNvPr>
            <p:cNvSpPr>
              <a:spLocks/>
            </p:cNvSpPr>
            <p:nvPr/>
          </p:nvSpPr>
          <p:spPr bwMode="auto">
            <a:xfrm flipH="1">
              <a:off x="2258" y="1009"/>
              <a:ext cx="259" cy="54"/>
            </a:xfrm>
            <a:custGeom>
              <a:avLst/>
              <a:gdLst>
                <a:gd name="T0" fmla="*/ 0 w 389"/>
                <a:gd name="T1" fmla="*/ 54 h 389"/>
                <a:gd name="T2" fmla="*/ 168 w 389"/>
                <a:gd name="T3" fmla="*/ 30 h 389"/>
                <a:gd name="T4" fmla="*/ 72 w 389"/>
                <a:gd name="T5" fmla="*/ 31 h 389"/>
                <a:gd name="T6" fmla="*/ 258 w 389"/>
                <a:gd name="T7" fmla="*/ 0 h 3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389" h="389">
                  <a:moveTo>
                    <a:pt x="0" y="388"/>
                  </a:moveTo>
                  <a:lnTo>
                    <a:pt x="253" y="218"/>
                  </a:lnTo>
                  <a:lnTo>
                    <a:pt x="108" y="224"/>
                  </a:lnTo>
                  <a:lnTo>
                    <a:pt x="388"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6" name="Freeform 252">
              <a:extLst>
                <a:ext uri="{FF2B5EF4-FFF2-40B4-BE49-F238E27FC236}">
                  <a16:creationId xmlns:a16="http://schemas.microsoft.com/office/drawing/2014/main" id="{1B28D897-F4CB-4270-BA76-8A5B68386742}"/>
                </a:ext>
              </a:extLst>
            </p:cNvPr>
            <p:cNvSpPr>
              <a:spLocks/>
            </p:cNvSpPr>
            <p:nvPr/>
          </p:nvSpPr>
          <p:spPr bwMode="auto">
            <a:xfrm>
              <a:off x="700" y="1984"/>
              <a:ext cx="519" cy="271"/>
            </a:xfrm>
            <a:custGeom>
              <a:avLst/>
              <a:gdLst>
                <a:gd name="T0" fmla="*/ 0 w 776"/>
                <a:gd name="T1" fmla="*/ 270 h 389"/>
                <a:gd name="T2" fmla="*/ 340 w 776"/>
                <a:gd name="T3" fmla="*/ 152 h 389"/>
                <a:gd name="T4" fmla="*/ 143 w 776"/>
                <a:gd name="T5" fmla="*/ 156 h 389"/>
                <a:gd name="T6" fmla="*/ 518 w 776"/>
                <a:gd name="T7" fmla="*/ 0 h 3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6" h="389">
                  <a:moveTo>
                    <a:pt x="0" y="388"/>
                  </a:moveTo>
                  <a:lnTo>
                    <a:pt x="508" y="218"/>
                  </a:lnTo>
                  <a:lnTo>
                    <a:pt x="214" y="224"/>
                  </a:lnTo>
                  <a:lnTo>
                    <a:pt x="775"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37" name="Freeform 253">
              <a:extLst>
                <a:ext uri="{FF2B5EF4-FFF2-40B4-BE49-F238E27FC236}">
                  <a16:creationId xmlns:a16="http://schemas.microsoft.com/office/drawing/2014/main" id="{BB282D70-3069-4742-BCAD-B2F0D56EF548}"/>
                </a:ext>
              </a:extLst>
            </p:cNvPr>
            <p:cNvSpPr>
              <a:spLocks/>
            </p:cNvSpPr>
            <p:nvPr/>
          </p:nvSpPr>
          <p:spPr bwMode="auto">
            <a:xfrm>
              <a:off x="1011" y="1659"/>
              <a:ext cx="312" cy="217"/>
            </a:xfrm>
            <a:custGeom>
              <a:avLst/>
              <a:gdLst>
                <a:gd name="T0" fmla="*/ 311 w 424"/>
                <a:gd name="T1" fmla="*/ 216 h 332"/>
                <a:gd name="T2" fmla="*/ 107 w 424"/>
                <a:gd name="T3" fmla="*/ 122 h 332"/>
                <a:gd name="T4" fmla="*/ 224 w 424"/>
                <a:gd name="T5" fmla="*/ 125 h 332"/>
                <a:gd name="T6" fmla="*/ 0 w 424"/>
                <a:gd name="T7" fmla="*/ 0 h 332"/>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24" h="332">
                  <a:moveTo>
                    <a:pt x="423" y="331"/>
                  </a:moveTo>
                  <a:lnTo>
                    <a:pt x="145" y="186"/>
                  </a:lnTo>
                  <a:lnTo>
                    <a:pt x="305" y="191"/>
                  </a:lnTo>
                  <a:lnTo>
                    <a:pt x="0"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38" name="Group 254">
              <a:extLst>
                <a:ext uri="{FF2B5EF4-FFF2-40B4-BE49-F238E27FC236}">
                  <a16:creationId xmlns:a16="http://schemas.microsoft.com/office/drawing/2014/main" id="{C54E967A-7825-4C3A-A358-B67466E2A09B}"/>
                </a:ext>
              </a:extLst>
            </p:cNvPr>
            <p:cNvGrpSpPr>
              <a:grpSpLocks/>
            </p:cNvGrpSpPr>
            <p:nvPr/>
          </p:nvGrpSpPr>
          <p:grpSpPr bwMode="auto">
            <a:xfrm>
              <a:off x="894" y="1496"/>
              <a:ext cx="198" cy="113"/>
              <a:chOff x="4171" y="2145"/>
              <a:chExt cx="254" cy="140"/>
            </a:xfrm>
          </p:grpSpPr>
          <p:grpSp>
            <p:nvGrpSpPr>
              <p:cNvPr id="58" name="Group 255">
                <a:extLst>
                  <a:ext uri="{FF2B5EF4-FFF2-40B4-BE49-F238E27FC236}">
                    <a16:creationId xmlns:a16="http://schemas.microsoft.com/office/drawing/2014/main" id="{C269A08D-F7F5-4B59-8E2F-229D41A95781}"/>
                  </a:ext>
                </a:extLst>
              </p:cNvPr>
              <p:cNvGrpSpPr>
                <a:grpSpLocks/>
              </p:cNvGrpSpPr>
              <p:nvPr/>
            </p:nvGrpSpPr>
            <p:grpSpPr bwMode="auto">
              <a:xfrm>
                <a:off x="4171" y="2219"/>
                <a:ext cx="254" cy="66"/>
                <a:chOff x="4171" y="2219"/>
                <a:chExt cx="254" cy="66"/>
              </a:xfrm>
            </p:grpSpPr>
            <p:sp>
              <p:nvSpPr>
                <p:cNvPr id="60" name="Freeform 256">
                  <a:extLst>
                    <a:ext uri="{FF2B5EF4-FFF2-40B4-BE49-F238E27FC236}">
                      <a16:creationId xmlns:a16="http://schemas.microsoft.com/office/drawing/2014/main" id="{4691BDDB-AF72-4883-AECF-D286D9FC2FF0}"/>
                    </a:ext>
                  </a:extLst>
                </p:cNvPr>
                <p:cNvSpPr>
                  <a:spLocks/>
                </p:cNvSpPr>
                <p:nvPr/>
              </p:nvSpPr>
              <p:spPr bwMode="auto">
                <a:xfrm>
                  <a:off x="4171" y="2219"/>
                  <a:ext cx="254" cy="66"/>
                </a:xfrm>
                <a:custGeom>
                  <a:avLst/>
                  <a:gdLst>
                    <a:gd name="T0" fmla="*/ 253 w 254"/>
                    <a:gd name="T1" fmla="*/ 65 h 66"/>
                    <a:gd name="T2" fmla="*/ 253 w 254"/>
                    <a:gd name="T3" fmla="*/ 30 h 66"/>
                    <a:gd name="T4" fmla="*/ 228 w 254"/>
                    <a:gd name="T5" fmla="*/ 0 h 66"/>
                    <a:gd name="T6" fmla="*/ 24 w 254"/>
                    <a:gd name="T7" fmla="*/ 0 h 66"/>
                    <a:gd name="T8" fmla="*/ 0 w 254"/>
                    <a:gd name="T9" fmla="*/ 30 h 66"/>
                    <a:gd name="T10" fmla="*/ 0 w 254"/>
                    <a:gd name="T11" fmla="*/ 65 h 66"/>
                    <a:gd name="T12" fmla="*/ 253 w 254"/>
                    <a:gd name="T13" fmla="*/ 65 h 66"/>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254" h="66">
                      <a:moveTo>
                        <a:pt x="253" y="65"/>
                      </a:moveTo>
                      <a:lnTo>
                        <a:pt x="253" y="30"/>
                      </a:lnTo>
                      <a:lnTo>
                        <a:pt x="228" y="0"/>
                      </a:lnTo>
                      <a:lnTo>
                        <a:pt x="24" y="0"/>
                      </a:lnTo>
                      <a:lnTo>
                        <a:pt x="0" y="30"/>
                      </a:lnTo>
                      <a:lnTo>
                        <a:pt x="0" y="65"/>
                      </a:lnTo>
                      <a:lnTo>
                        <a:pt x="253" y="65"/>
                      </a:lnTo>
                    </a:path>
                  </a:pathLst>
                </a:custGeom>
                <a:solidFill>
                  <a:srgbClr val="00000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1" name="Line 257">
                  <a:extLst>
                    <a:ext uri="{FF2B5EF4-FFF2-40B4-BE49-F238E27FC236}">
                      <a16:creationId xmlns:a16="http://schemas.microsoft.com/office/drawing/2014/main" id="{A1A146D6-CE00-4462-A79D-FAADA21E48F6}"/>
                    </a:ext>
                  </a:extLst>
                </p:cNvPr>
                <p:cNvSpPr>
                  <a:spLocks noChangeShapeType="1"/>
                </p:cNvSpPr>
                <p:nvPr/>
              </p:nvSpPr>
              <p:spPr bwMode="auto">
                <a:xfrm>
                  <a:off x="4175" y="2249"/>
                  <a:ext cx="247"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2" name="Line 258">
                  <a:extLst>
                    <a:ext uri="{FF2B5EF4-FFF2-40B4-BE49-F238E27FC236}">
                      <a16:creationId xmlns:a16="http://schemas.microsoft.com/office/drawing/2014/main" id="{80636DCE-0D08-4BCC-ACD0-1870DE167A4B}"/>
                    </a:ext>
                  </a:extLst>
                </p:cNvPr>
                <p:cNvSpPr>
                  <a:spLocks noChangeShapeType="1"/>
                </p:cNvSpPr>
                <p:nvPr/>
              </p:nvSpPr>
              <p:spPr bwMode="auto">
                <a:xfrm>
                  <a:off x="4177" y="2245"/>
                  <a:ext cx="243"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3" name="Line 259">
                  <a:extLst>
                    <a:ext uri="{FF2B5EF4-FFF2-40B4-BE49-F238E27FC236}">
                      <a16:creationId xmlns:a16="http://schemas.microsoft.com/office/drawing/2014/main" id="{2A5BFFA8-72E7-4004-BBF8-7ECCF3925666}"/>
                    </a:ext>
                  </a:extLst>
                </p:cNvPr>
                <p:cNvSpPr>
                  <a:spLocks noChangeShapeType="1"/>
                </p:cNvSpPr>
                <p:nvPr/>
              </p:nvSpPr>
              <p:spPr bwMode="auto">
                <a:xfrm>
                  <a:off x="4173" y="2280"/>
                  <a:ext cx="251"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64" name="Freeform 260">
                  <a:extLst>
                    <a:ext uri="{FF2B5EF4-FFF2-40B4-BE49-F238E27FC236}">
                      <a16:creationId xmlns:a16="http://schemas.microsoft.com/office/drawing/2014/main" id="{88777F14-B362-4552-AFDA-89263CD5A2F6}"/>
                    </a:ext>
                  </a:extLst>
                </p:cNvPr>
                <p:cNvSpPr>
                  <a:spLocks/>
                </p:cNvSpPr>
                <p:nvPr/>
              </p:nvSpPr>
              <p:spPr bwMode="auto">
                <a:xfrm>
                  <a:off x="4180" y="2254"/>
                  <a:ext cx="236" cy="27"/>
                </a:xfrm>
                <a:custGeom>
                  <a:avLst/>
                  <a:gdLst>
                    <a:gd name="T0" fmla="*/ 0 w 236"/>
                    <a:gd name="T1" fmla="*/ 26 h 27"/>
                    <a:gd name="T2" fmla="*/ 0 w 236"/>
                    <a:gd name="T3" fmla="*/ 0 h 27"/>
                    <a:gd name="T4" fmla="*/ 235 w 236"/>
                    <a:gd name="T5" fmla="*/ 0 h 27"/>
                    <a:gd name="T6" fmla="*/ 235 w 236"/>
                    <a:gd name="T7" fmla="*/ 26 h 27"/>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6" h="27">
                      <a:moveTo>
                        <a:pt x="0" y="26"/>
                      </a:moveTo>
                      <a:lnTo>
                        <a:pt x="0" y="0"/>
                      </a:lnTo>
                      <a:lnTo>
                        <a:pt x="235" y="0"/>
                      </a:lnTo>
                      <a:lnTo>
                        <a:pt x="235" y="26"/>
                      </a:lnTo>
                    </a:path>
                  </a:pathLst>
                </a:custGeom>
                <a:noFill/>
                <a:ln w="12700" cap="rnd" cmpd="sng">
                  <a:solidFill>
                    <a:srgbClr val="FFFFFF"/>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5" name="Freeform 261">
                  <a:extLst>
                    <a:ext uri="{FF2B5EF4-FFF2-40B4-BE49-F238E27FC236}">
                      <a16:creationId xmlns:a16="http://schemas.microsoft.com/office/drawing/2014/main" id="{31C48A5C-7A63-45DD-AAAD-A04A48D9D82E}"/>
                    </a:ext>
                  </a:extLst>
                </p:cNvPr>
                <p:cNvSpPr>
                  <a:spLocks/>
                </p:cNvSpPr>
                <p:nvPr/>
              </p:nvSpPr>
              <p:spPr bwMode="auto">
                <a:xfrm>
                  <a:off x="4194" y="2258"/>
                  <a:ext cx="70" cy="19"/>
                </a:xfrm>
                <a:custGeom>
                  <a:avLst/>
                  <a:gdLst>
                    <a:gd name="T0" fmla="*/ 0 w 70"/>
                    <a:gd name="T1" fmla="*/ 0 h 19"/>
                    <a:gd name="T2" fmla="*/ 69 w 70"/>
                    <a:gd name="T3" fmla="*/ 0 h 19"/>
                    <a:gd name="T4" fmla="*/ 69 w 70"/>
                    <a:gd name="T5" fmla="*/ 18 h 19"/>
                    <a:gd name="T6" fmla="*/ 0 w 70"/>
                    <a:gd name="T7" fmla="*/ 18 h 19"/>
                    <a:gd name="T8" fmla="*/ 0 w 70"/>
                    <a:gd name="T9" fmla="*/ 0 h 1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70" h="19">
                      <a:moveTo>
                        <a:pt x="0" y="0"/>
                      </a:moveTo>
                      <a:lnTo>
                        <a:pt x="69" y="0"/>
                      </a:lnTo>
                      <a:lnTo>
                        <a:pt x="69" y="18"/>
                      </a:lnTo>
                      <a:lnTo>
                        <a:pt x="0" y="18"/>
                      </a:lnTo>
                      <a:lnTo>
                        <a:pt x="0" y="0"/>
                      </a:lnTo>
                    </a:path>
                  </a:pathLst>
                </a:custGeom>
                <a:solidFill>
                  <a:srgbClr val="60606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6" name="Freeform 262">
                  <a:extLst>
                    <a:ext uri="{FF2B5EF4-FFF2-40B4-BE49-F238E27FC236}">
                      <a16:creationId xmlns:a16="http://schemas.microsoft.com/office/drawing/2014/main" id="{6B3D2A9D-8B99-4F2F-B618-27CE3DADF996}"/>
                    </a:ext>
                  </a:extLst>
                </p:cNvPr>
                <p:cNvSpPr>
                  <a:spLocks/>
                </p:cNvSpPr>
                <p:nvPr/>
              </p:nvSpPr>
              <p:spPr bwMode="auto">
                <a:xfrm>
                  <a:off x="4197" y="2260"/>
                  <a:ext cx="63" cy="14"/>
                </a:xfrm>
                <a:custGeom>
                  <a:avLst/>
                  <a:gdLst>
                    <a:gd name="T0" fmla="*/ 0 w 63"/>
                    <a:gd name="T1" fmla="*/ 0 h 14"/>
                    <a:gd name="T2" fmla="*/ 62 w 63"/>
                    <a:gd name="T3" fmla="*/ 0 h 14"/>
                    <a:gd name="T4" fmla="*/ 62 w 63"/>
                    <a:gd name="T5" fmla="*/ 13 h 14"/>
                    <a:gd name="T6" fmla="*/ 0 w 63"/>
                    <a:gd name="T7" fmla="*/ 13 h 14"/>
                    <a:gd name="T8" fmla="*/ 0 w 63"/>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63" h="14">
                      <a:moveTo>
                        <a:pt x="0" y="0"/>
                      </a:moveTo>
                      <a:lnTo>
                        <a:pt x="62" y="0"/>
                      </a:lnTo>
                      <a:lnTo>
                        <a:pt x="62" y="13"/>
                      </a:lnTo>
                      <a:lnTo>
                        <a:pt x="0" y="13"/>
                      </a:lnTo>
                      <a:lnTo>
                        <a:pt x="0" y="0"/>
                      </a:lnTo>
                    </a:path>
                  </a:pathLst>
                </a:custGeom>
                <a:solidFill>
                  <a:srgbClr val="00000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7" name="Freeform 263">
                  <a:extLst>
                    <a:ext uri="{FF2B5EF4-FFF2-40B4-BE49-F238E27FC236}">
                      <a16:creationId xmlns:a16="http://schemas.microsoft.com/office/drawing/2014/main" id="{C6DD44CB-8856-439C-8055-A90B0932855F}"/>
                    </a:ext>
                  </a:extLst>
                </p:cNvPr>
                <p:cNvSpPr>
                  <a:spLocks/>
                </p:cNvSpPr>
                <p:nvPr/>
              </p:nvSpPr>
              <p:spPr bwMode="auto">
                <a:xfrm>
                  <a:off x="4206" y="2263"/>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7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8" name="Freeform 264">
                  <a:extLst>
                    <a:ext uri="{FF2B5EF4-FFF2-40B4-BE49-F238E27FC236}">
                      <a16:creationId xmlns:a16="http://schemas.microsoft.com/office/drawing/2014/main" id="{15058CCC-3216-451E-9879-3C1DFCA98AC1}"/>
                    </a:ext>
                  </a:extLst>
                </p:cNvPr>
                <p:cNvSpPr>
                  <a:spLocks/>
                </p:cNvSpPr>
                <p:nvPr/>
              </p:nvSpPr>
              <p:spPr bwMode="auto">
                <a:xfrm>
                  <a:off x="4205" y="2265"/>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7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69" name="Freeform 265">
                  <a:extLst>
                    <a:ext uri="{FF2B5EF4-FFF2-40B4-BE49-F238E27FC236}">
                      <a16:creationId xmlns:a16="http://schemas.microsoft.com/office/drawing/2014/main" id="{944C4F59-36D0-40F7-9DA8-B18D2A8F850A}"/>
                    </a:ext>
                  </a:extLst>
                </p:cNvPr>
                <p:cNvSpPr>
                  <a:spLocks/>
                </p:cNvSpPr>
                <p:nvPr/>
              </p:nvSpPr>
              <p:spPr bwMode="auto">
                <a:xfrm>
                  <a:off x="4203" y="2267"/>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7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0" name="Freeform 266">
                  <a:extLst>
                    <a:ext uri="{FF2B5EF4-FFF2-40B4-BE49-F238E27FC236}">
                      <a16:creationId xmlns:a16="http://schemas.microsoft.com/office/drawing/2014/main" id="{92B5C1CD-4984-4FF8-8DF0-C7EA4D1284BB}"/>
                    </a:ext>
                  </a:extLst>
                </p:cNvPr>
                <p:cNvSpPr>
                  <a:spLocks/>
                </p:cNvSpPr>
                <p:nvPr/>
              </p:nvSpPr>
              <p:spPr bwMode="auto">
                <a:xfrm>
                  <a:off x="4201" y="2269"/>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7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1" name="Freeform 267">
                  <a:extLst>
                    <a:ext uri="{FF2B5EF4-FFF2-40B4-BE49-F238E27FC236}">
                      <a16:creationId xmlns:a16="http://schemas.microsoft.com/office/drawing/2014/main" id="{792AFACE-5588-458A-ACDC-4FCA0ECC027A}"/>
                    </a:ext>
                  </a:extLst>
                </p:cNvPr>
                <p:cNvSpPr>
                  <a:spLocks/>
                </p:cNvSpPr>
                <p:nvPr/>
              </p:nvSpPr>
              <p:spPr bwMode="auto">
                <a:xfrm>
                  <a:off x="4199" y="2271"/>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7FFF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2" name="Freeform 268">
                  <a:extLst>
                    <a:ext uri="{FF2B5EF4-FFF2-40B4-BE49-F238E27FC236}">
                      <a16:creationId xmlns:a16="http://schemas.microsoft.com/office/drawing/2014/main" id="{3BA18D18-5724-4190-B293-0ECBC4DD83B0}"/>
                    </a:ext>
                  </a:extLst>
                </p:cNvPr>
                <p:cNvSpPr>
                  <a:spLocks/>
                </p:cNvSpPr>
                <p:nvPr/>
              </p:nvSpPr>
              <p:spPr bwMode="auto">
                <a:xfrm>
                  <a:off x="4213" y="2263"/>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FF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3" name="Freeform 269">
                  <a:extLst>
                    <a:ext uri="{FF2B5EF4-FFF2-40B4-BE49-F238E27FC236}">
                      <a16:creationId xmlns:a16="http://schemas.microsoft.com/office/drawing/2014/main" id="{4ACE9633-8074-440C-920D-ED0E28D1C477}"/>
                    </a:ext>
                  </a:extLst>
                </p:cNvPr>
                <p:cNvSpPr>
                  <a:spLocks/>
                </p:cNvSpPr>
                <p:nvPr/>
              </p:nvSpPr>
              <p:spPr bwMode="auto">
                <a:xfrm>
                  <a:off x="4210" y="2263"/>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FF0000"/>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4" name="Freeform 270">
                  <a:extLst>
                    <a:ext uri="{FF2B5EF4-FFF2-40B4-BE49-F238E27FC236}">
                      <a16:creationId xmlns:a16="http://schemas.microsoft.com/office/drawing/2014/main" id="{E09855BC-BDCE-4844-B200-D1158109FD10}"/>
                    </a:ext>
                  </a:extLst>
                </p:cNvPr>
                <p:cNvSpPr>
                  <a:spLocks/>
                </p:cNvSpPr>
                <p:nvPr/>
              </p:nvSpPr>
              <p:spPr bwMode="auto">
                <a:xfrm>
                  <a:off x="4242" y="2272"/>
                  <a:ext cx="10" cy="8"/>
                </a:xfrm>
                <a:custGeom>
                  <a:avLst/>
                  <a:gdLst>
                    <a:gd name="T0" fmla="*/ 0 w 10"/>
                    <a:gd name="T1" fmla="*/ 7 h 8"/>
                    <a:gd name="T2" fmla="*/ 3 w 10"/>
                    <a:gd name="T3" fmla="*/ 0 h 8"/>
                    <a:gd name="T4" fmla="*/ 6 w 10"/>
                    <a:gd name="T5" fmla="*/ 0 h 8"/>
                    <a:gd name="T6" fmla="*/ 9 w 10"/>
                    <a:gd name="T7" fmla="*/ 7 h 8"/>
                    <a:gd name="T8" fmla="*/ 6 w 10"/>
                    <a:gd name="T9" fmla="*/ 7 h 8"/>
                    <a:gd name="T10" fmla="*/ 3 w 10"/>
                    <a:gd name="T11" fmla="*/ 7 h 8"/>
                    <a:gd name="T12" fmla="*/ 0 w 10"/>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8">
                      <a:moveTo>
                        <a:pt x="0" y="7"/>
                      </a:moveTo>
                      <a:lnTo>
                        <a:pt x="3" y="0"/>
                      </a:lnTo>
                      <a:lnTo>
                        <a:pt x="6" y="0"/>
                      </a:lnTo>
                      <a:lnTo>
                        <a:pt x="9" y="7"/>
                      </a:lnTo>
                      <a:lnTo>
                        <a:pt x="6" y="7"/>
                      </a:lnTo>
                      <a:lnTo>
                        <a:pt x="3" y="7"/>
                      </a:lnTo>
                      <a:lnTo>
                        <a:pt x="0" y="7"/>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5" name="Freeform 271">
                  <a:extLst>
                    <a:ext uri="{FF2B5EF4-FFF2-40B4-BE49-F238E27FC236}">
                      <a16:creationId xmlns:a16="http://schemas.microsoft.com/office/drawing/2014/main" id="{3B2DFFCE-B618-46BF-B2F8-FB92106062A3}"/>
                    </a:ext>
                  </a:extLst>
                </p:cNvPr>
                <p:cNvSpPr>
                  <a:spLocks/>
                </p:cNvSpPr>
                <p:nvPr/>
              </p:nvSpPr>
              <p:spPr bwMode="auto">
                <a:xfrm>
                  <a:off x="4229" y="2268"/>
                  <a:ext cx="10" cy="9"/>
                </a:xfrm>
                <a:custGeom>
                  <a:avLst/>
                  <a:gdLst>
                    <a:gd name="T0" fmla="*/ 0 w 10"/>
                    <a:gd name="T1" fmla="*/ 8 h 9"/>
                    <a:gd name="T2" fmla="*/ 0 w 10"/>
                    <a:gd name="T3" fmla="*/ 7 h 9"/>
                    <a:gd name="T4" fmla="*/ 0 w 10"/>
                    <a:gd name="T5" fmla="*/ 1 h 9"/>
                    <a:gd name="T6" fmla="*/ 0 w 10"/>
                    <a:gd name="T7" fmla="*/ 0 h 9"/>
                    <a:gd name="T8" fmla="*/ 9 w 10"/>
                    <a:gd name="T9" fmla="*/ 1 h 9"/>
                    <a:gd name="T10" fmla="*/ 9 w 10"/>
                    <a:gd name="T11" fmla="*/ 7 h 9"/>
                    <a:gd name="T12" fmla="*/ 0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8"/>
                      </a:moveTo>
                      <a:lnTo>
                        <a:pt x="0" y="7"/>
                      </a:lnTo>
                      <a:lnTo>
                        <a:pt x="0" y="1"/>
                      </a:lnTo>
                      <a:lnTo>
                        <a:pt x="0" y="0"/>
                      </a:lnTo>
                      <a:lnTo>
                        <a:pt x="9" y="1"/>
                      </a:lnTo>
                      <a:lnTo>
                        <a:pt x="9" y="7"/>
                      </a:lnTo>
                      <a:lnTo>
                        <a:pt x="0"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6" name="Freeform 272">
                  <a:extLst>
                    <a:ext uri="{FF2B5EF4-FFF2-40B4-BE49-F238E27FC236}">
                      <a16:creationId xmlns:a16="http://schemas.microsoft.com/office/drawing/2014/main" id="{0D65E8C1-2762-4BE4-B587-AE2FC833489F}"/>
                    </a:ext>
                  </a:extLst>
                </p:cNvPr>
                <p:cNvSpPr>
                  <a:spLocks/>
                </p:cNvSpPr>
                <p:nvPr/>
              </p:nvSpPr>
              <p:spPr bwMode="auto">
                <a:xfrm>
                  <a:off x="4229" y="2264"/>
                  <a:ext cx="10" cy="9"/>
                </a:xfrm>
                <a:custGeom>
                  <a:avLst/>
                  <a:gdLst>
                    <a:gd name="T0" fmla="*/ 0 w 10"/>
                    <a:gd name="T1" fmla="*/ 8 h 9"/>
                    <a:gd name="T2" fmla="*/ 0 w 10"/>
                    <a:gd name="T3" fmla="*/ 7 h 9"/>
                    <a:gd name="T4" fmla="*/ 0 w 10"/>
                    <a:gd name="T5" fmla="*/ 1 h 9"/>
                    <a:gd name="T6" fmla="*/ 0 w 10"/>
                    <a:gd name="T7" fmla="*/ 0 h 9"/>
                    <a:gd name="T8" fmla="*/ 9 w 10"/>
                    <a:gd name="T9" fmla="*/ 1 h 9"/>
                    <a:gd name="T10" fmla="*/ 9 w 10"/>
                    <a:gd name="T11" fmla="*/ 7 h 9"/>
                    <a:gd name="T12" fmla="*/ 0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8"/>
                      </a:moveTo>
                      <a:lnTo>
                        <a:pt x="0" y="7"/>
                      </a:lnTo>
                      <a:lnTo>
                        <a:pt x="0" y="1"/>
                      </a:lnTo>
                      <a:lnTo>
                        <a:pt x="0" y="0"/>
                      </a:lnTo>
                      <a:lnTo>
                        <a:pt x="9" y="1"/>
                      </a:lnTo>
                      <a:lnTo>
                        <a:pt x="9" y="7"/>
                      </a:lnTo>
                      <a:lnTo>
                        <a:pt x="0"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7" name="Freeform 273">
                  <a:extLst>
                    <a:ext uri="{FF2B5EF4-FFF2-40B4-BE49-F238E27FC236}">
                      <a16:creationId xmlns:a16="http://schemas.microsoft.com/office/drawing/2014/main" id="{93CCAE26-8D5F-475B-8DC0-6DE436873C10}"/>
                    </a:ext>
                  </a:extLst>
                </p:cNvPr>
                <p:cNvSpPr>
                  <a:spLocks/>
                </p:cNvSpPr>
                <p:nvPr/>
              </p:nvSpPr>
              <p:spPr bwMode="auto">
                <a:xfrm>
                  <a:off x="4231" y="2263"/>
                  <a:ext cx="10" cy="9"/>
                </a:xfrm>
                <a:custGeom>
                  <a:avLst/>
                  <a:gdLst>
                    <a:gd name="T0" fmla="*/ 0 w 10"/>
                    <a:gd name="T1" fmla="*/ 8 h 9"/>
                    <a:gd name="T2" fmla="*/ 0 w 10"/>
                    <a:gd name="T3" fmla="*/ 0 h 9"/>
                    <a:gd name="T4" fmla="*/ 7 w 10"/>
                    <a:gd name="T5" fmla="*/ 0 h 9"/>
                    <a:gd name="T6" fmla="*/ 9 w 10"/>
                    <a:gd name="T7" fmla="*/ 8 h 9"/>
                    <a:gd name="T8" fmla="*/ 7 w 10"/>
                    <a:gd name="T9" fmla="*/ 8 h 9"/>
                    <a:gd name="T10" fmla="*/ 0 w 10"/>
                    <a:gd name="T11" fmla="*/ 8 h 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9">
                      <a:moveTo>
                        <a:pt x="0" y="8"/>
                      </a:moveTo>
                      <a:lnTo>
                        <a:pt x="0" y="0"/>
                      </a:lnTo>
                      <a:lnTo>
                        <a:pt x="7" y="0"/>
                      </a:lnTo>
                      <a:lnTo>
                        <a:pt x="9" y="8"/>
                      </a:lnTo>
                      <a:lnTo>
                        <a:pt x="7" y="8"/>
                      </a:lnTo>
                      <a:lnTo>
                        <a:pt x="0"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8" name="Freeform 274">
                  <a:extLst>
                    <a:ext uri="{FF2B5EF4-FFF2-40B4-BE49-F238E27FC236}">
                      <a16:creationId xmlns:a16="http://schemas.microsoft.com/office/drawing/2014/main" id="{68D9074B-4CAF-4EA9-9193-D4A5E893A569}"/>
                    </a:ext>
                  </a:extLst>
                </p:cNvPr>
                <p:cNvSpPr>
                  <a:spLocks/>
                </p:cNvSpPr>
                <p:nvPr/>
              </p:nvSpPr>
              <p:spPr bwMode="auto">
                <a:xfrm>
                  <a:off x="4231" y="2272"/>
                  <a:ext cx="10" cy="8"/>
                </a:xfrm>
                <a:custGeom>
                  <a:avLst/>
                  <a:gdLst>
                    <a:gd name="T0" fmla="*/ 0 w 10"/>
                    <a:gd name="T1" fmla="*/ 7 h 8"/>
                    <a:gd name="T2" fmla="*/ 0 w 10"/>
                    <a:gd name="T3" fmla="*/ 0 h 8"/>
                    <a:gd name="T4" fmla="*/ 7 w 10"/>
                    <a:gd name="T5" fmla="*/ 0 h 8"/>
                    <a:gd name="T6" fmla="*/ 9 w 10"/>
                    <a:gd name="T7" fmla="*/ 7 h 8"/>
                    <a:gd name="T8" fmla="*/ 7 w 10"/>
                    <a:gd name="T9" fmla="*/ 7 h 8"/>
                    <a:gd name="T10" fmla="*/ 0 w 10"/>
                    <a:gd name="T11" fmla="*/ 7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8">
                      <a:moveTo>
                        <a:pt x="0" y="7"/>
                      </a:moveTo>
                      <a:lnTo>
                        <a:pt x="0" y="0"/>
                      </a:lnTo>
                      <a:lnTo>
                        <a:pt x="7" y="0"/>
                      </a:lnTo>
                      <a:lnTo>
                        <a:pt x="9" y="7"/>
                      </a:lnTo>
                      <a:lnTo>
                        <a:pt x="7" y="7"/>
                      </a:lnTo>
                      <a:lnTo>
                        <a:pt x="0" y="7"/>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79" name="Freeform 275">
                  <a:extLst>
                    <a:ext uri="{FF2B5EF4-FFF2-40B4-BE49-F238E27FC236}">
                      <a16:creationId xmlns:a16="http://schemas.microsoft.com/office/drawing/2014/main" id="{3B70089B-79DA-4B5A-9D87-806F50C1DEA1}"/>
                    </a:ext>
                  </a:extLst>
                </p:cNvPr>
                <p:cNvSpPr>
                  <a:spLocks/>
                </p:cNvSpPr>
                <p:nvPr/>
              </p:nvSpPr>
              <p:spPr bwMode="auto">
                <a:xfrm>
                  <a:off x="4235" y="2268"/>
                  <a:ext cx="10" cy="9"/>
                </a:xfrm>
                <a:custGeom>
                  <a:avLst/>
                  <a:gdLst>
                    <a:gd name="T0" fmla="*/ 5 w 10"/>
                    <a:gd name="T1" fmla="*/ 8 h 9"/>
                    <a:gd name="T2" fmla="*/ 0 w 10"/>
                    <a:gd name="T3" fmla="*/ 7 h 9"/>
                    <a:gd name="T4" fmla="*/ 0 w 10"/>
                    <a:gd name="T5" fmla="*/ 1 h 9"/>
                    <a:gd name="T6" fmla="*/ 5 w 10"/>
                    <a:gd name="T7" fmla="*/ 0 h 9"/>
                    <a:gd name="T8" fmla="*/ 9 w 10"/>
                    <a:gd name="T9" fmla="*/ 1 h 9"/>
                    <a:gd name="T10" fmla="*/ 9 w 10"/>
                    <a:gd name="T11" fmla="*/ 7 h 9"/>
                    <a:gd name="T12" fmla="*/ 5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5" y="8"/>
                      </a:moveTo>
                      <a:lnTo>
                        <a:pt x="0" y="7"/>
                      </a:lnTo>
                      <a:lnTo>
                        <a:pt x="0" y="1"/>
                      </a:lnTo>
                      <a:lnTo>
                        <a:pt x="5" y="0"/>
                      </a:lnTo>
                      <a:lnTo>
                        <a:pt x="9" y="1"/>
                      </a:lnTo>
                      <a:lnTo>
                        <a:pt x="9" y="7"/>
                      </a:lnTo>
                      <a:lnTo>
                        <a:pt x="5"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0" name="Freeform 276">
                  <a:extLst>
                    <a:ext uri="{FF2B5EF4-FFF2-40B4-BE49-F238E27FC236}">
                      <a16:creationId xmlns:a16="http://schemas.microsoft.com/office/drawing/2014/main" id="{D7AA075D-E5FC-4AF7-AF56-CEFCDA67C0DE}"/>
                    </a:ext>
                  </a:extLst>
                </p:cNvPr>
                <p:cNvSpPr>
                  <a:spLocks/>
                </p:cNvSpPr>
                <p:nvPr/>
              </p:nvSpPr>
              <p:spPr bwMode="auto">
                <a:xfrm>
                  <a:off x="4231" y="2268"/>
                  <a:ext cx="9" cy="9"/>
                </a:xfrm>
                <a:custGeom>
                  <a:avLst/>
                  <a:gdLst>
                    <a:gd name="T0" fmla="*/ 4 w 9"/>
                    <a:gd name="T1" fmla="*/ 8 h 9"/>
                    <a:gd name="T2" fmla="*/ 0 w 9"/>
                    <a:gd name="T3" fmla="*/ 7 h 9"/>
                    <a:gd name="T4" fmla="*/ 0 w 9"/>
                    <a:gd name="T5" fmla="*/ 1 h 9"/>
                    <a:gd name="T6" fmla="*/ 4 w 9"/>
                    <a:gd name="T7" fmla="*/ 0 h 9"/>
                    <a:gd name="T8" fmla="*/ 8 w 9"/>
                    <a:gd name="T9" fmla="*/ 1 h 9"/>
                    <a:gd name="T10" fmla="*/ 8 w 9"/>
                    <a:gd name="T11" fmla="*/ 7 h 9"/>
                    <a:gd name="T12" fmla="*/ 4 w 9"/>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9">
                      <a:moveTo>
                        <a:pt x="4" y="8"/>
                      </a:moveTo>
                      <a:lnTo>
                        <a:pt x="0" y="7"/>
                      </a:lnTo>
                      <a:lnTo>
                        <a:pt x="0" y="1"/>
                      </a:lnTo>
                      <a:lnTo>
                        <a:pt x="4" y="0"/>
                      </a:lnTo>
                      <a:lnTo>
                        <a:pt x="8" y="1"/>
                      </a:lnTo>
                      <a:lnTo>
                        <a:pt x="8" y="7"/>
                      </a:lnTo>
                      <a:lnTo>
                        <a:pt x="4"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1" name="Freeform 277">
                  <a:extLst>
                    <a:ext uri="{FF2B5EF4-FFF2-40B4-BE49-F238E27FC236}">
                      <a16:creationId xmlns:a16="http://schemas.microsoft.com/office/drawing/2014/main" id="{00EDEFC1-FF34-4FCC-B497-5262588FF2B1}"/>
                    </a:ext>
                  </a:extLst>
                </p:cNvPr>
                <p:cNvSpPr>
                  <a:spLocks/>
                </p:cNvSpPr>
                <p:nvPr/>
              </p:nvSpPr>
              <p:spPr bwMode="auto">
                <a:xfrm>
                  <a:off x="4235" y="2264"/>
                  <a:ext cx="10" cy="9"/>
                </a:xfrm>
                <a:custGeom>
                  <a:avLst/>
                  <a:gdLst>
                    <a:gd name="T0" fmla="*/ 5 w 10"/>
                    <a:gd name="T1" fmla="*/ 8 h 9"/>
                    <a:gd name="T2" fmla="*/ 0 w 10"/>
                    <a:gd name="T3" fmla="*/ 7 h 9"/>
                    <a:gd name="T4" fmla="*/ 0 w 10"/>
                    <a:gd name="T5" fmla="*/ 1 h 9"/>
                    <a:gd name="T6" fmla="*/ 5 w 10"/>
                    <a:gd name="T7" fmla="*/ 0 h 9"/>
                    <a:gd name="T8" fmla="*/ 9 w 10"/>
                    <a:gd name="T9" fmla="*/ 1 h 9"/>
                    <a:gd name="T10" fmla="*/ 9 w 10"/>
                    <a:gd name="T11" fmla="*/ 7 h 9"/>
                    <a:gd name="T12" fmla="*/ 5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5" y="8"/>
                      </a:moveTo>
                      <a:lnTo>
                        <a:pt x="0" y="7"/>
                      </a:lnTo>
                      <a:lnTo>
                        <a:pt x="0" y="1"/>
                      </a:lnTo>
                      <a:lnTo>
                        <a:pt x="5" y="0"/>
                      </a:lnTo>
                      <a:lnTo>
                        <a:pt x="9" y="1"/>
                      </a:lnTo>
                      <a:lnTo>
                        <a:pt x="9" y="7"/>
                      </a:lnTo>
                      <a:lnTo>
                        <a:pt x="5"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2" name="Freeform 278">
                  <a:extLst>
                    <a:ext uri="{FF2B5EF4-FFF2-40B4-BE49-F238E27FC236}">
                      <a16:creationId xmlns:a16="http://schemas.microsoft.com/office/drawing/2014/main" id="{486004C7-140D-4CDC-8490-286768181F76}"/>
                    </a:ext>
                  </a:extLst>
                </p:cNvPr>
                <p:cNvSpPr>
                  <a:spLocks/>
                </p:cNvSpPr>
                <p:nvPr/>
              </p:nvSpPr>
              <p:spPr bwMode="auto">
                <a:xfrm>
                  <a:off x="4231" y="2264"/>
                  <a:ext cx="9" cy="9"/>
                </a:xfrm>
                <a:custGeom>
                  <a:avLst/>
                  <a:gdLst>
                    <a:gd name="T0" fmla="*/ 4 w 9"/>
                    <a:gd name="T1" fmla="*/ 8 h 9"/>
                    <a:gd name="T2" fmla="*/ 0 w 9"/>
                    <a:gd name="T3" fmla="*/ 7 h 9"/>
                    <a:gd name="T4" fmla="*/ 0 w 9"/>
                    <a:gd name="T5" fmla="*/ 1 h 9"/>
                    <a:gd name="T6" fmla="*/ 4 w 9"/>
                    <a:gd name="T7" fmla="*/ 0 h 9"/>
                    <a:gd name="T8" fmla="*/ 8 w 9"/>
                    <a:gd name="T9" fmla="*/ 1 h 9"/>
                    <a:gd name="T10" fmla="*/ 8 w 9"/>
                    <a:gd name="T11" fmla="*/ 7 h 9"/>
                    <a:gd name="T12" fmla="*/ 4 w 9"/>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9" h="9">
                      <a:moveTo>
                        <a:pt x="4" y="8"/>
                      </a:moveTo>
                      <a:lnTo>
                        <a:pt x="0" y="7"/>
                      </a:lnTo>
                      <a:lnTo>
                        <a:pt x="0" y="1"/>
                      </a:lnTo>
                      <a:lnTo>
                        <a:pt x="4" y="0"/>
                      </a:lnTo>
                      <a:lnTo>
                        <a:pt x="8" y="1"/>
                      </a:lnTo>
                      <a:lnTo>
                        <a:pt x="8" y="7"/>
                      </a:lnTo>
                      <a:lnTo>
                        <a:pt x="4"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3" name="Freeform 279">
                  <a:extLst>
                    <a:ext uri="{FF2B5EF4-FFF2-40B4-BE49-F238E27FC236}">
                      <a16:creationId xmlns:a16="http://schemas.microsoft.com/office/drawing/2014/main" id="{5557EF91-03E7-4A56-9A41-E769B23DCFD9}"/>
                    </a:ext>
                  </a:extLst>
                </p:cNvPr>
                <p:cNvSpPr>
                  <a:spLocks/>
                </p:cNvSpPr>
                <p:nvPr/>
              </p:nvSpPr>
              <p:spPr bwMode="auto">
                <a:xfrm>
                  <a:off x="4236" y="2263"/>
                  <a:ext cx="10" cy="9"/>
                </a:xfrm>
                <a:custGeom>
                  <a:avLst/>
                  <a:gdLst>
                    <a:gd name="T0" fmla="*/ 0 w 10"/>
                    <a:gd name="T1" fmla="*/ 8 h 9"/>
                    <a:gd name="T2" fmla="*/ 1 w 10"/>
                    <a:gd name="T3" fmla="*/ 0 h 9"/>
                    <a:gd name="T4" fmla="*/ 8 w 10"/>
                    <a:gd name="T5" fmla="*/ 0 h 9"/>
                    <a:gd name="T6" fmla="*/ 9 w 10"/>
                    <a:gd name="T7" fmla="*/ 8 h 9"/>
                    <a:gd name="T8" fmla="*/ 8 w 10"/>
                    <a:gd name="T9" fmla="*/ 8 h 9"/>
                    <a:gd name="T10" fmla="*/ 1 w 10"/>
                    <a:gd name="T11" fmla="*/ 8 h 9"/>
                    <a:gd name="T12" fmla="*/ 0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8"/>
                      </a:moveTo>
                      <a:lnTo>
                        <a:pt x="1" y="0"/>
                      </a:lnTo>
                      <a:lnTo>
                        <a:pt x="8" y="0"/>
                      </a:lnTo>
                      <a:lnTo>
                        <a:pt x="9" y="8"/>
                      </a:lnTo>
                      <a:lnTo>
                        <a:pt x="8" y="8"/>
                      </a:lnTo>
                      <a:lnTo>
                        <a:pt x="1" y="8"/>
                      </a:lnTo>
                      <a:lnTo>
                        <a:pt x="0"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4" name="Freeform 280">
                  <a:extLst>
                    <a:ext uri="{FF2B5EF4-FFF2-40B4-BE49-F238E27FC236}">
                      <a16:creationId xmlns:a16="http://schemas.microsoft.com/office/drawing/2014/main" id="{92323BB0-68F7-4E2D-94A0-6E1DEA429E3F}"/>
                    </a:ext>
                  </a:extLst>
                </p:cNvPr>
                <p:cNvSpPr>
                  <a:spLocks/>
                </p:cNvSpPr>
                <p:nvPr/>
              </p:nvSpPr>
              <p:spPr bwMode="auto">
                <a:xfrm>
                  <a:off x="4236" y="2272"/>
                  <a:ext cx="10" cy="8"/>
                </a:xfrm>
                <a:custGeom>
                  <a:avLst/>
                  <a:gdLst>
                    <a:gd name="T0" fmla="*/ 0 w 10"/>
                    <a:gd name="T1" fmla="*/ 7 h 8"/>
                    <a:gd name="T2" fmla="*/ 1 w 10"/>
                    <a:gd name="T3" fmla="*/ 0 h 8"/>
                    <a:gd name="T4" fmla="*/ 9 w 10"/>
                    <a:gd name="T5" fmla="*/ 0 h 8"/>
                    <a:gd name="T6" fmla="*/ 9 w 10"/>
                    <a:gd name="T7" fmla="*/ 7 h 8"/>
                    <a:gd name="T8" fmla="*/ 9 w 10"/>
                    <a:gd name="T9" fmla="*/ 7 h 8"/>
                    <a:gd name="T10" fmla="*/ 1 w 10"/>
                    <a:gd name="T11" fmla="*/ 7 h 8"/>
                    <a:gd name="T12" fmla="*/ 0 w 10"/>
                    <a:gd name="T13" fmla="*/ 7 h 8"/>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8">
                      <a:moveTo>
                        <a:pt x="0" y="7"/>
                      </a:moveTo>
                      <a:lnTo>
                        <a:pt x="1" y="0"/>
                      </a:lnTo>
                      <a:lnTo>
                        <a:pt x="9" y="0"/>
                      </a:lnTo>
                      <a:lnTo>
                        <a:pt x="9" y="7"/>
                      </a:lnTo>
                      <a:lnTo>
                        <a:pt x="1" y="7"/>
                      </a:lnTo>
                      <a:lnTo>
                        <a:pt x="0" y="7"/>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5" name="Freeform 281">
                  <a:extLst>
                    <a:ext uri="{FF2B5EF4-FFF2-40B4-BE49-F238E27FC236}">
                      <a16:creationId xmlns:a16="http://schemas.microsoft.com/office/drawing/2014/main" id="{F843E445-D643-452F-9095-7740C8160D06}"/>
                    </a:ext>
                  </a:extLst>
                </p:cNvPr>
                <p:cNvSpPr>
                  <a:spLocks/>
                </p:cNvSpPr>
                <p:nvPr/>
              </p:nvSpPr>
              <p:spPr bwMode="auto">
                <a:xfrm>
                  <a:off x="4241" y="2268"/>
                  <a:ext cx="10" cy="9"/>
                </a:xfrm>
                <a:custGeom>
                  <a:avLst/>
                  <a:gdLst>
                    <a:gd name="T0" fmla="*/ 5 w 10"/>
                    <a:gd name="T1" fmla="*/ 8 h 9"/>
                    <a:gd name="T2" fmla="*/ 0 w 10"/>
                    <a:gd name="T3" fmla="*/ 7 h 9"/>
                    <a:gd name="T4" fmla="*/ 0 w 10"/>
                    <a:gd name="T5" fmla="*/ 1 h 9"/>
                    <a:gd name="T6" fmla="*/ 5 w 10"/>
                    <a:gd name="T7" fmla="*/ 0 h 9"/>
                    <a:gd name="T8" fmla="*/ 9 w 10"/>
                    <a:gd name="T9" fmla="*/ 1 h 9"/>
                    <a:gd name="T10" fmla="*/ 9 w 10"/>
                    <a:gd name="T11" fmla="*/ 7 h 9"/>
                    <a:gd name="T12" fmla="*/ 5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5" y="8"/>
                      </a:moveTo>
                      <a:lnTo>
                        <a:pt x="0" y="7"/>
                      </a:lnTo>
                      <a:lnTo>
                        <a:pt x="0" y="1"/>
                      </a:lnTo>
                      <a:lnTo>
                        <a:pt x="5" y="0"/>
                      </a:lnTo>
                      <a:lnTo>
                        <a:pt x="9" y="1"/>
                      </a:lnTo>
                      <a:lnTo>
                        <a:pt x="9" y="7"/>
                      </a:lnTo>
                      <a:lnTo>
                        <a:pt x="5"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6" name="Freeform 282">
                  <a:extLst>
                    <a:ext uri="{FF2B5EF4-FFF2-40B4-BE49-F238E27FC236}">
                      <a16:creationId xmlns:a16="http://schemas.microsoft.com/office/drawing/2014/main" id="{C3F3BD0E-B890-4B35-B045-F590A4304E8A}"/>
                    </a:ext>
                  </a:extLst>
                </p:cNvPr>
                <p:cNvSpPr>
                  <a:spLocks/>
                </p:cNvSpPr>
                <p:nvPr/>
              </p:nvSpPr>
              <p:spPr bwMode="auto">
                <a:xfrm>
                  <a:off x="4236" y="2268"/>
                  <a:ext cx="10" cy="9"/>
                </a:xfrm>
                <a:custGeom>
                  <a:avLst/>
                  <a:gdLst>
                    <a:gd name="T0" fmla="*/ 0 w 10"/>
                    <a:gd name="T1" fmla="*/ 8 h 9"/>
                    <a:gd name="T2" fmla="*/ 0 w 10"/>
                    <a:gd name="T3" fmla="*/ 7 h 9"/>
                    <a:gd name="T4" fmla="*/ 0 w 10"/>
                    <a:gd name="T5" fmla="*/ 1 h 9"/>
                    <a:gd name="T6" fmla="*/ 0 w 10"/>
                    <a:gd name="T7" fmla="*/ 0 h 9"/>
                    <a:gd name="T8" fmla="*/ 9 w 10"/>
                    <a:gd name="T9" fmla="*/ 1 h 9"/>
                    <a:gd name="T10" fmla="*/ 9 w 10"/>
                    <a:gd name="T11" fmla="*/ 7 h 9"/>
                    <a:gd name="T12" fmla="*/ 0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8"/>
                      </a:moveTo>
                      <a:lnTo>
                        <a:pt x="0" y="7"/>
                      </a:lnTo>
                      <a:lnTo>
                        <a:pt x="0" y="1"/>
                      </a:lnTo>
                      <a:lnTo>
                        <a:pt x="0" y="0"/>
                      </a:lnTo>
                      <a:lnTo>
                        <a:pt x="9" y="1"/>
                      </a:lnTo>
                      <a:lnTo>
                        <a:pt x="9" y="7"/>
                      </a:lnTo>
                      <a:lnTo>
                        <a:pt x="0"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7" name="Freeform 283">
                  <a:extLst>
                    <a:ext uri="{FF2B5EF4-FFF2-40B4-BE49-F238E27FC236}">
                      <a16:creationId xmlns:a16="http://schemas.microsoft.com/office/drawing/2014/main" id="{4CEC64EC-D0EA-4629-AD8D-71DCE2AE9EA6}"/>
                    </a:ext>
                  </a:extLst>
                </p:cNvPr>
                <p:cNvSpPr>
                  <a:spLocks/>
                </p:cNvSpPr>
                <p:nvPr/>
              </p:nvSpPr>
              <p:spPr bwMode="auto">
                <a:xfrm>
                  <a:off x="4236" y="2264"/>
                  <a:ext cx="10" cy="9"/>
                </a:xfrm>
                <a:custGeom>
                  <a:avLst/>
                  <a:gdLst>
                    <a:gd name="T0" fmla="*/ 0 w 10"/>
                    <a:gd name="T1" fmla="*/ 8 h 9"/>
                    <a:gd name="T2" fmla="*/ 0 w 10"/>
                    <a:gd name="T3" fmla="*/ 7 h 9"/>
                    <a:gd name="T4" fmla="*/ 0 w 10"/>
                    <a:gd name="T5" fmla="*/ 1 h 9"/>
                    <a:gd name="T6" fmla="*/ 0 w 10"/>
                    <a:gd name="T7" fmla="*/ 0 h 9"/>
                    <a:gd name="T8" fmla="*/ 9 w 10"/>
                    <a:gd name="T9" fmla="*/ 1 h 9"/>
                    <a:gd name="T10" fmla="*/ 9 w 10"/>
                    <a:gd name="T11" fmla="*/ 7 h 9"/>
                    <a:gd name="T12" fmla="*/ 0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8"/>
                      </a:moveTo>
                      <a:lnTo>
                        <a:pt x="0" y="7"/>
                      </a:lnTo>
                      <a:lnTo>
                        <a:pt x="0" y="1"/>
                      </a:lnTo>
                      <a:lnTo>
                        <a:pt x="0" y="0"/>
                      </a:lnTo>
                      <a:lnTo>
                        <a:pt x="9" y="1"/>
                      </a:lnTo>
                      <a:lnTo>
                        <a:pt x="9" y="7"/>
                      </a:lnTo>
                      <a:lnTo>
                        <a:pt x="0"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8" name="Freeform 284">
                  <a:extLst>
                    <a:ext uri="{FF2B5EF4-FFF2-40B4-BE49-F238E27FC236}">
                      <a16:creationId xmlns:a16="http://schemas.microsoft.com/office/drawing/2014/main" id="{3D042DBF-429B-4101-ADFD-2928512B88BD}"/>
                    </a:ext>
                  </a:extLst>
                </p:cNvPr>
                <p:cNvSpPr>
                  <a:spLocks/>
                </p:cNvSpPr>
                <p:nvPr/>
              </p:nvSpPr>
              <p:spPr bwMode="auto">
                <a:xfrm>
                  <a:off x="4236" y="2267"/>
                  <a:ext cx="10" cy="9"/>
                </a:xfrm>
                <a:custGeom>
                  <a:avLst/>
                  <a:gdLst>
                    <a:gd name="T0" fmla="*/ 1 w 10"/>
                    <a:gd name="T1" fmla="*/ 0 h 9"/>
                    <a:gd name="T2" fmla="*/ 8 w 10"/>
                    <a:gd name="T3" fmla="*/ 0 h 9"/>
                    <a:gd name="T4" fmla="*/ 9 w 10"/>
                    <a:gd name="T5" fmla="*/ 5 h 9"/>
                    <a:gd name="T6" fmla="*/ 8 w 10"/>
                    <a:gd name="T7" fmla="*/ 8 h 9"/>
                    <a:gd name="T8" fmla="*/ 1 w 10"/>
                    <a:gd name="T9" fmla="*/ 8 h 9"/>
                    <a:gd name="T10" fmla="*/ 0 w 10"/>
                    <a:gd name="T11" fmla="*/ 5 h 9"/>
                    <a:gd name="T12" fmla="*/ 1 w 10"/>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1" y="0"/>
                      </a:moveTo>
                      <a:lnTo>
                        <a:pt x="8" y="0"/>
                      </a:lnTo>
                      <a:lnTo>
                        <a:pt x="9" y="5"/>
                      </a:lnTo>
                      <a:lnTo>
                        <a:pt x="8" y="8"/>
                      </a:lnTo>
                      <a:lnTo>
                        <a:pt x="1" y="8"/>
                      </a:lnTo>
                      <a:lnTo>
                        <a:pt x="0" y="5"/>
                      </a:lnTo>
                      <a:lnTo>
                        <a:pt x="1" y="0"/>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89" name="Freeform 285">
                  <a:extLst>
                    <a:ext uri="{FF2B5EF4-FFF2-40B4-BE49-F238E27FC236}">
                      <a16:creationId xmlns:a16="http://schemas.microsoft.com/office/drawing/2014/main" id="{2D3373E3-3120-4CBB-AB6B-FB5A44D89C5F}"/>
                    </a:ext>
                  </a:extLst>
                </p:cNvPr>
                <p:cNvSpPr>
                  <a:spLocks/>
                </p:cNvSpPr>
                <p:nvPr/>
              </p:nvSpPr>
              <p:spPr bwMode="auto">
                <a:xfrm>
                  <a:off x="4244" y="2263"/>
                  <a:ext cx="10" cy="9"/>
                </a:xfrm>
                <a:custGeom>
                  <a:avLst/>
                  <a:gdLst>
                    <a:gd name="T0" fmla="*/ 0 w 10"/>
                    <a:gd name="T1" fmla="*/ 8 h 9"/>
                    <a:gd name="T2" fmla="*/ 1 w 10"/>
                    <a:gd name="T3" fmla="*/ 0 h 9"/>
                    <a:gd name="T4" fmla="*/ 9 w 10"/>
                    <a:gd name="T5" fmla="*/ 0 h 9"/>
                    <a:gd name="T6" fmla="*/ 9 w 10"/>
                    <a:gd name="T7" fmla="*/ 8 h 9"/>
                    <a:gd name="T8" fmla="*/ 9 w 10"/>
                    <a:gd name="T9" fmla="*/ 8 h 9"/>
                    <a:gd name="T10" fmla="*/ 1 w 10"/>
                    <a:gd name="T11" fmla="*/ 8 h 9"/>
                    <a:gd name="T12" fmla="*/ 0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0" y="8"/>
                      </a:moveTo>
                      <a:lnTo>
                        <a:pt x="1" y="0"/>
                      </a:lnTo>
                      <a:lnTo>
                        <a:pt x="9" y="0"/>
                      </a:lnTo>
                      <a:lnTo>
                        <a:pt x="9" y="8"/>
                      </a:lnTo>
                      <a:lnTo>
                        <a:pt x="1" y="8"/>
                      </a:lnTo>
                      <a:lnTo>
                        <a:pt x="0"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0" name="Freeform 286">
                  <a:extLst>
                    <a:ext uri="{FF2B5EF4-FFF2-40B4-BE49-F238E27FC236}">
                      <a16:creationId xmlns:a16="http://schemas.microsoft.com/office/drawing/2014/main" id="{7BDA70F6-3235-40C6-AA1F-0CCEEE6D4F8E}"/>
                    </a:ext>
                  </a:extLst>
                </p:cNvPr>
                <p:cNvSpPr>
                  <a:spLocks/>
                </p:cNvSpPr>
                <p:nvPr/>
              </p:nvSpPr>
              <p:spPr bwMode="auto">
                <a:xfrm>
                  <a:off x="4244" y="2272"/>
                  <a:ext cx="10" cy="8"/>
                </a:xfrm>
                <a:custGeom>
                  <a:avLst/>
                  <a:gdLst>
                    <a:gd name="T0" fmla="*/ 0 w 10"/>
                    <a:gd name="T1" fmla="*/ 7 h 8"/>
                    <a:gd name="T2" fmla="*/ 0 w 10"/>
                    <a:gd name="T3" fmla="*/ 0 h 8"/>
                    <a:gd name="T4" fmla="*/ 7 w 10"/>
                    <a:gd name="T5" fmla="*/ 0 h 8"/>
                    <a:gd name="T6" fmla="*/ 9 w 10"/>
                    <a:gd name="T7" fmla="*/ 7 h 8"/>
                    <a:gd name="T8" fmla="*/ 7 w 10"/>
                    <a:gd name="T9" fmla="*/ 7 h 8"/>
                    <a:gd name="T10" fmla="*/ 0 w 10"/>
                    <a:gd name="T11" fmla="*/ 7 h 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0" h="8">
                      <a:moveTo>
                        <a:pt x="0" y="7"/>
                      </a:moveTo>
                      <a:lnTo>
                        <a:pt x="0" y="0"/>
                      </a:lnTo>
                      <a:lnTo>
                        <a:pt x="7" y="0"/>
                      </a:lnTo>
                      <a:lnTo>
                        <a:pt x="9" y="7"/>
                      </a:lnTo>
                      <a:lnTo>
                        <a:pt x="7" y="7"/>
                      </a:lnTo>
                      <a:lnTo>
                        <a:pt x="0" y="7"/>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1" name="Freeform 287">
                  <a:extLst>
                    <a:ext uri="{FF2B5EF4-FFF2-40B4-BE49-F238E27FC236}">
                      <a16:creationId xmlns:a16="http://schemas.microsoft.com/office/drawing/2014/main" id="{56709902-B05A-477E-B381-DC13B5359D8B}"/>
                    </a:ext>
                  </a:extLst>
                </p:cNvPr>
                <p:cNvSpPr>
                  <a:spLocks/>
                </p:cNvSpPr>
                <p:nvPr/>
              </p:nvSpPr>
              <p:spPr bwMode="auto">
                <a:xfrm>
                  <a:off x="4248" y="2268"/>
                  <a:ext cx="10" cy="9"/>
                </a:xfrm>
                <a:custGeom>
                  <a:avLst/>
                  <a:gdLst>
                    <a:gd name="T0" fmla="*/ 5 w 10"/>
                    <a:gd name="T1" fmla="*/ 8 h 9"/>
                    <a:gd name="T2" fmla="*/ 0 w 10"/>
                    <a:gd name="T3" fmla="*/ 7 h 9"/>
                    <a:gd name="T4" fmla="*/ 0 w 10"/>
                    <a:gd name="T5" fmla="*/ 1 h 9"/>
                    <a:gd name="T6" fmla="*/ 5 w 10"/>
                    <a:gd name="T7" fmla="*/ 0 h 9"/>
                    <a:gd name="T8" fmla="*/ 9 w 10"/>
                    <a:gd name="T9" fmla="*/ 1 h 9"/>
                    <a:gd name="T10" fmla="*/ 9 w 10"/>
                    <a:gd name="T11" fmla="*/ 7 h 9"/>
                    <a:gd name="T12" fmla="*/ 5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5" y="8"/>
                      </a:moveTo>
                      <a:lnTo>
                        <a:pt x="0" y="7"/>
                      </a:lnTo>
                      <a:lnTo>
                        <a:pt x="0" y="1"/>
                      </a:lnTo>
                      <a:lnTo>
                        <a:pt x="5" y="0"/>
                      </a:lnTo>
                      <a:lnTo>
                        <a:pt x="9" y="1"/>
                      </a:lnTo>
                      <a:lnTo>
                        <a:pt x="9" y="7"/>
                      </a:lnTo>
                      <a:lnTo>
                        <a:pt x="5"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2" name="Freeform 288">
                  <a:extLst>
                    <a:ext uri="{FF2B5EF4-FFF2-40B4-BE49-F238E27FC236}">
                      <a16:creationId xmlns:a16="http://schemas.microsoft.com/office/drawing/2014/main" id="{ABE94E9F-4466-450D-A621-48A55E372E91}"/>
                    </a:ext>
                  </a:extLst>
                </p:cNvPr>
                <p:cNvSpPr>
                  <a:spLocks/>
                </p:cNvSpPr>
                <p:nvPr/>
              </p:nvSpPr>
              <p:spPr bwMode="auto">
                <a:xfrm>
                  <a:off x="4248" y="2264"/>
                  <a:ext cx="10" cy="9"/>
                </a:xfrm>
                <a:custGeom>
                  <a:avLst/>
                  <a:gdLst>
                    <a:gd name="T0" fmla="*/ 5 w 10"/>
                    <a:gd name="T1" fmla="*/ 8 h 9"/>
                    <a:gd name="T2" fmla="*/ 0 w 10"/>
                    <a:gd name="T3" fmla="*/ 7 h 9"/>
                    <a:gd name="T4" fmla="*/ 0 w 10"/>
                    <a:gd name="T5" fmla="*/ 1 h 9"/>
                    <a:gd name="T6" fmla="*/ 5 w 10"/>
                    <a:gd name="T7" fmla="*/ 0 h 9"/>
                    <a:gd name="T8" fmla="*/ 9 w 10"/>
                    <a:gd name="T9" fmla="*/ 1 h 9"/>
                    <a:gd name="T10" fmla="*/ 9 w 10"/>
                    <a:gd name="T11" fmla="*/ 7 h 9"/>
                    <a:gd name="T12" fmla="*/ 5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5" y="8"/>
                      </a:moveTo>
                      <a:lnTo>
                        <a:pt x="0" y="7"/>
                      </a:lnTo>
                      <a:lnTo>
                        <a:pt x="0" y="1"/>
                      </a:lnTo>
                      <a:lnTo>
                        <a:pt x="5" y="0"/>
                      </a:lnTo>
                      <a:lnTo>
                        <a:pt x="9" y="1"/>
                      </a:lnTo>
                      <a:lnTo>
                        <a:pt x="9" y="7"/>
                      </a:lnTo>
                      <a:lnTo>
                        <a:pt x="5"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3" name="Freeform 289">
                  <a:extLst>
                    <a:ext uri="{FF2B5EF4-FFF2-40B4-BE49-F238E27FC236}">
                      <a16:creationId xmlns:a16="http://schemas.microsoft.com/office/drawing/2014/main" id="{9B2B3D7A-5DA4-4A9E-BA41-75381537C6DF}"/>
                    </a:ext>
                  </a:extLst>
                </p:cNvPr>
                <p:cNvSpPr>
                  <a:spLocks/>
                </p:cNvSpPr>
                <p:nvPr/>
              </p:nvSpPr>
              <p:spPr bwMode="auto">
                <a:xfrm>
                  <a:off x="4243" y="2264"/>
                  <a:ext cx="10" cy="9"/>
                </a:xfrm>
                <a:custGeom>
                  <a:avLst/>
                  <a:gdLst>
                    <a:gd name="T0" fmla="*/ 5 w 10"/>
                    <a:gd name="T1" fmla="*/ 8 h 9"/>
                    <a:gd name="T2" fmla="*/ 0 w 10"/>
                    <a:gd name="T3" fmla="*/ 7 h 9"/>
                    <a:gd name="T4" fmla="*/ 0 w 10"/>
                    <a:gd name="T5" fmla="*/ 1 h 9"/>
                    <a:gd name="T6" fmla="*/ 5 w 10"/>
                    <a:gd name="T7" fmla="*/ 0 h 9"/>
                    <a:gd name="T8" fmla="*/ 9 w 10"/>
                    <a:gd name="T9" fmla="*/ 1 h 9"/>
                    <a:gd name="T10" fmla="*/ 9 w 10"/>
                    <a:gd name="T11" fmla="*/ 7 h 9"/>
                    <a:gd name="T12" fmla="*/ 5 w 10"/>
                    <a:gd name="T13" fmla="*/ 8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5" y="8"/>
                      </a:moveTo>
                      <a:lnTo>
                        <a:pt x="0" y="7"/>
                      </a:lnTo>
                      <a:lnTo>
                        <a:pt x="0" y="1"/>
                      </a:lnTo>
                      <a:lnTo>
                        <a:pt x="5" y="0"/>
                      </a:lnTo>
                      <a:lnTo>
                        <a:pt x="9" y="1"/>
                      </a:lnTo>
                      <a:lnTo>
                        <a:pt x="9" y="7"/>
                      </a:lnTo>
                      <a:lnTo>
                        <a:pt x="5" y="8"/>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4" name="Freeform 290">
                  <a:extLst>
                    <a:ext uri="{FF2B5EF4-FFF2-40B4-BE49-F238E27FC236}">
                      <a16:creationId xmlns:a16="http://schemas.microsoft.com/office/drawing/2014/main" id="{1502FA0F-8051-4C75-8AF8-63CB218E67A3}"/>
                    </a:ext>
                  </a:extLst>
                </p:cNvPr>
                <p:cNvSpPr>
                  <a:spLocks/>
                </p:cNvSpPr>
                <p:nvPr/>
              </p:nvSpPr>
              <p:spPr bwMode="auto">
                <a:xfrm>
                  <a:off x="4244" y="2267"/>
                  <a:ext cx="10" cy="9"/>
                </a:xfrm>
                <a:custGeom>
                  <a:avLst/>
                  <a:gdLst>
                    <a:gd name="T0" fmla="*/ 1 w 10"/>
                    <a:gd name="T1" fmla="*/ 0 h 9"/>
                    <a:gd name="T2" fmla="*/ 9 w 10"/>
                    <a:gd name="T3" fmla="*/ 0 h 9"/>
                    <a:gd name="T4" fmla="*/ 9 w 10"/>
                    <a:gd name="T5" fmla="*/ 5 h 9"/>
                    <a:gd name="T6" fmla="*/ 9 w 10"/>
                    <a:gd name="T7" fmla="*/ 8 h 9"/>
                    <a:gd name="T8" fmla="*/ 1 w 10"/>
                    <a:gd name="T9" fmla="*/ 8 h 9"/>
                    <a:gd name="T10" fmla="*/ 0 w 10"/>
                    <a:gd name="T11" fmla="*/ 5 h 9"/>
                    <a:gd name="T12" fmla="*/ 1 w 10"/>
                    <a:gd name="T13" fmla="*/ 0 h 9"/>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10" h="9">
                      <a:moveTo>
                        <a:pt x="1" y="0"/>
                      </a:moveTo>
                      <a:lnTo>
                        <a:pt x="9" y="0"/>
                      </a:lnTo>
                      <a:lnTo>
                        <a:pt x="9" y="5"/>
                      </a:lnTo>
                      <a:lnTo>
                        <a:pt x="9" y="8"/>
                      </a:lnTo>
                      <a:lnTo>
                        <a:pt x="1" y="8"/>
                      </a:lnTo>
                      <a:lnTo>
                        <a:pt x="0" y="5"/>
                      </a:lnTo>
                      <a:lnTo>
                        <a:pt x="1" y="0"/>
                      </a:lnTo>
                    </a:path>
                  </a:pathLst>
                </a:custGeom>
                <a:solidFill>
                  <a:srgbClr val="7FFFF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95" name="Line 291">
                  <a:extLst>
                    <a:ext uri="{FF2B5EF4-FFF2-40B4-BE49-F238E27FC236}">
                      <a16:creationId xmlns:a16="http://schemas.microsoft.com/office/drawing/2014/main" id="{A562BC82-7959-4514-A576-3E9B47A2A449}"/>
                    </a:ext>
                  </a:extLst>
                </p:cNvPr>
                <p:cNvSpPr>
                  <a:spLocks noChangeShapeType="1"/>
                </p:cNvSpPr>
                <p:nvPr/>
              </p:nvSpPr>
              <p:spPr bwMode="auto">
                <a:xfrm>
                  <a:off x="4280" y="2259"/>
                  <a:ext cx="7"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6" name="Line 292">
                  <a:extLst>
                    <a:ext uri="{FF2B5EF4-FFF2-40B4-BE49-F238E27FC236}">
                      <a16:creationId xmlns:a16="http://schemas.microsoft.com/office/drawing/2014/main" id="{E672B47A-422C-49C2-823A-9034CE212BE9}"/>
                    </a:ext>
                  </a:extLst>
                </p:cNvPr>
                <p:cNvSpPr>
                  <a:spLocks noChangeShapeType="1"/>
                </p:cNvSpPr>
                <p:nvPr/>
              </p:nvSpPr>
              <p:spPr bwMode="auto">
                <a:xfrm>
                  <a:off x="4296" y="2259"/>
                  <a:ext cx="7"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7" name="Line 293">
                  <a:extLst>
                    <a:ext uri="{FF2B5EF4-FFF2-40B4-BE49-F238E27FC236}">
                      <a16:creationId xmlns:a16="http://schemas.microsoft.com/office/drawing/2014/main" id="{8CD9085A-51CF-4538-860B-3808CFFB7467}"/>
                    </a:ext>
                  </a:extLst>
                </p:cNvPr>
                <p:cNvSpPr>
                  <a:spLocks noChangeShapeType="1"/>
                </p:cNvSpPr>
                <p:nvPr/>
              </p:nvSpPr>
              <p:spPr bwMode="auto">
                <a:xfrm>
                  <a:off x="4311" y="2259"/>
                  <a:ext cx="8"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8" name="Line 294">
                  <a:extLst>
                    <a:ext uri="{FF2B5EF4-FFF2-40B4-BE49-F238E27FC236}">
                      <a16:creationId xmlns:a16="http://schemas.microsoft.com/office/drawing/2014/main" id="{4D5D0352-7F2D-4E63-B543-C1942FF0FB5A}"/>
                    </a:ext>
                  </a:extLst>
                </p:cNvPr>
                <p:cNvSpPr>
                  <a:spLocks noChangeShapeType="1"/>
                </p:cNvSpPr>
                <p:nvPr/>
              </p:nvSpPr>
              <p:spPr bwMode="auto">
                <a:xfrm>
                  <a:off x="4327" y="2259"/>
                  <a:ext cx="7"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99" name="Line 295">
                  <a:extLst>
                    <a:ext uri="{FF2B5EF4-FFF2-40B4-BE49-F238E27FC236}">
                      <a16:creationId xmlns:a16="http://schemas.microsoft.com/office/drawing/2014/main" id="{7C7A2C8E-AF8F-4BD2-90CB-1E2DEA522CFF}"/>
                    </a:ext>
                  </a:extLst>
                </p:cNvPr>
                <p:cNvSpPr>
                  <a:spLocks noChangeShapeType="1"/>
                </p:cNvSpPr>
                <p:nvPr/>
              </p:nvSpPr>
              <p:spPr bwMode="auto">
                <a:xfrm>
                  <a:off x="4341" y="2259"/>
                  <a:ext cx="8"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0" name="Line 296">
                  <a:extLst>
                    <a:ext uri="{FF2B5EF4-FFF2-40B4-BE49-F238E27FC236}">
                      <a16:creationId xmlns:a16="http://schemas.microsoft.com/office/drawing/2014/main" id="{7D060205-E6BA-40C4-892C-0944862E5277}"/>
                    </a:ext>
                  </a:extLst>
                </p:cNvPr>
                <p:cNvSpPr>
                  <a:spLocks noChangeShapeType="1"/>
                </p:cNvSpPr>
                <p:nvPr/>
              </p:nvSpPr>
              <p:spPr bwMode="auto">
                <a:xfrm>
                  <a:off x="4357" y="2259"/>
                  <a:ext cx="7"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1" name="Line 297">
                  <a:extLst>
                    <a:ext uri="{FF2B5EF4-FFF2-40B4-BE49-F238E27FC236}">
                      <a16:creationId xmlns:a16="http://schemas.microsoft.com/office/drawing/2014/main" id="{E8EAB37E-F119-42BE-BF86-FD9D96706E37}"/>
                    </a:ext>
                  </a:extLst>
                </p:cNvPr>
                <p:cNvSpPr>
                  <a:spLocks noChangeShapeType="1"/>
                </p:cNvSpPr>
                <p:nvPr/>
              </p:nvSpPr>
              <p:spPr bwMode="auto">
                <a:xfrm>
                  <a:off x="4372" y="2259"/>
                  <a:ext cx="8"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02" name="Freeform 298">
                  <a:extLst>
                    <a:ext uri="{FF2B5EF4-FFF2-40B4-BE49-F238E27FC236}">
                      <a16:creationId xmlns:a16="http://schemas.microsoft.com/office/drawing/2014/main" id="{BBD6AD2B-FB59-46A7-BEE4-7585FAEDB62C}"/>
                    </a:ext>
                  </a:extLst>
                </p:cNvPr>
                <p:cNvSpPr>
                  <a:spLocks/>
                </p:cNvSpPr>
                <p:nvPr/>
              </p:nvSpPr>
              <p:spPr bwMode="auto">
                <a:xfrm>
                  <a:off x="4370"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3" name="Freeform 299">
                  <a:extLst>
                    <a:ext uri="{FF2B5EF4-FFF2-40B4-BE49-F238E27FC236}">
                      <a16:creationId xmlns:a16="http://schemas.microsoft.com/office/drawing/2014/main" id="{B80BAA57-CE8B-4932-B009-47B30BE9D4CD}"/>
                    </a:ext>
                  </a:extLst>
                </p:cNvPr>
                <p:cNvSpPr>
                  <a:spLocks/>
                </p:cNvSpPr>
                <p:nvPr/>
              </p:nvSpPr>
              <p:spPr bwMode="auto">
                <a:xfrm>
                  <a:off x="4354"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4" name="Freeform 300">
                  <a:extLst>
                    <a:ext uri="{FF2B5EF4-FFF2-40B4-BE49-F238E27FC236}">
                      <a16:creationId xmlns:a16="http://schemas.microsoft.com/office/drawing/2014/main" id="{FD2DD1CC-8876-4602-9B59-8A6451DCE07E}"/>
                    </a:ext>
                  </a:extLst>
                </p:cNvPr>
                <p:cNvSpPr>
                  <a:spLocks/>
                </p:cNvSpPr>
                <p:nvPr/>
              </p:nvSpPr>
              <p:spPr bwMode="auto">
                <a:xfrm>
                  <a:off x="4339"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5" name="Freeform 301">
                  <a:extLst>
                    <a:ext uri="{FF2B5EF4-FFF2-40B4-BE49-F238E27FC236}">
                      <a16:creationId xmlns:a16="http://schemas.microsoft.com/office/drawing/2014/main" id="{ECBD24C8-725C-42DB-B381-45FD24264B98}"/>
                    </a:ext>
                  </a:extLst>
                </p:cNvPr>
                <p:cNvSpPr>
                  <a:spLocks/>
                </p:cNvSpPr>
                <p:nvPr/>
              </p:nvSpPr>
              <p:spPr bwMode="auto">
                <a:xfrm>
                  <a:off x="4324" y="2258"/>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6" name="Freeform 302">
                  <a:extLst>
                    <a:ext uri="{FF2B5EF4-FFF2-40B4-BE49-F238E27FC236}">
                      <a16:creationId xmlns:a16="http://schemas.microsoft.com/office/drawing/2014/main" id="{1DB7D60D-33C2-42B1-B5E0-2FF46CADAC78}"/>
                    </a:ext>
                  </a:extLst>
                </p:cNvPr>
                <p:cNvSpPr>
                  <a:spLocks/>
                </p:cNvSpPr>
                <p:nvPr/>
              </p:nvSpPr>
              <p:spPr bwMode="auto">
                <a:xfrm>
                  <a:off x="4309" y="2258"/>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7" name="Freeform 303">
                  <a:extLst>
                    <a:ext uri="{FF2B5EF4-FFF2-40B4-BE49-F238E27FC236}">
                      <a16:creationId xmlns:a16="http://schemas.microsoft.com/office/drawing/2014/main" id="{4704BBF5-10CF-4EED-8987-F122151BC128}"/>
                    </a:ext>
                  </a:extLst>
                </p:cNvPr>
                <p:cNvSpPr>
                  <a:spLocks/>
                </p:cNvSpPr>
                <p:nvPr/>
              </p:nvSpPr>
              <p:spPr bwMode="auto">
                <a:xfrm>
                  <a:off x="4293"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8" name="Freeform 304">
                  <a:extLst>
                    <a:ext uri="{FF2B5EF4-FFF2-40B4-BE49-F238E27FC236}">
                      <a16:creationId xmlns:a16="http://schemas.microsoft.com/office/drawing/2014/main" id="{13D89706-A24F-40A5-8046-95C1819A8023}"/>
                    </a:ext>
                  </a:extLst>
                </p:cNvPr>
                <p:cNvSpPr>
                  <a:spLocks/>
                </p:cNvSpPr>
                <p:nvPr/>
              </p:nvSpPr>
              <p:spPr bwMode="auto">
                <a:xfrm>
                  <a:off x="4278"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09" name="Freeform 305">
                  <a:extLst>
                    <a:ext uri="{FF2B5EF4-FFF2-40B4-BE49-F238E27FC236}">
                      <a16:creationId xmlns:a16="http://schemas.microsoft.com/office/drawing/2014/main" id="{FE00F578-BC37-49F1-9F0D-EF54A9DBFA2C}"/>
                    </a:ext>
                  </a:extLst>
                </p:cNvPr>
                <p:cNvSpPr>
                  <a:spLocks/>
                </p:cNvSpPr>
                <p:nvPr/>
              </p:nvSpPr>
              <p:spPr bwMode="auto">
                <a:xfrm>
                  <a:off x="4370"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0" name="Freeform 306">
                  <a:extLst>
                    <a:ext uri="{FF2B5EF4-FFF2-40B4-BE49-F238E27FC236}">
                      <a16:creationId xmlns:a16="http://schemas.microsoft.com/office/drawing/2014/main" id="{8CA3973B-CA83-4676-B1D1-24DBE412BC2E}"/>
                    </a:ext>
                  </a:extLst>
                </p:cNvPr>
                <p:cNvSpPr>
                  <a:spLocks/>
                </p:cNvSpPr>
                <p:nvPr/>
              </p:nvSpPr>
              <p:spPr bwMode="auto">
                <a:xfrm>
                  <a:off x="4354"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1" name="Freeform 307">
                  <a:extLst>
                    <a:ext uri="{FF2B5EF4-FFF2-40B4-BE49-F238E27FC236}">
                      <a16:creationId xmlns:a16="http://schemas.microsoft.com/office/drawing/2014/main" id="{6B974014-AD69-4FBF-B323-3A7D3C155E96}"/>
                    </a:ext>
                  </a:extLst>
                </p:cNvPr>
                <p:cNvSpPr>
                  <a:spLocks/>
                </p:cNvSpPr>
                <p:nvPr/>
              </p:nvSpPr>
              <p:spPr bwMode="auto">
                <a:xfrm>
                  <a:off x="4339"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2" name="Freeform 308">
                  <a:extLst>
                    <a:ext uri="{FF2B5EF4-FFF2-40B4-BE49-F238E27FC236}">
                      <a16:creationId xmlns:a16="http://schemas.microsoft.com/office/drawing/2014/main" id="{369F8017-481B-4C43-B6EF-CBAE168B433D}"/>
                    </a:ext>
                  </a:extLst>
                </p:cNvPr>
                <p:cNvSpPr>
                  <a:spLocks/>
                </p:cNvSpPr>
                <p:nvPr/>
              </p:nvSpPr>
              <p:spPr bwMode="auto">
                <a:xfrm>
                  <a:off x="4324" y="2258"/>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3" name="Freeform 309">
                  <a:extLst>
                    <a:ext uri="{FF2B5EF4-FFF2-40B4-BE49-F238E27FC236}">
                      <a16:creationId xmlns:a16="http://schemas.microsoft.com/office/drawing/2014/main" id="{A1E0BFE9-FBF3-443C-B9C0-E0E80238EF23}"/>
                    </a:ext>
                  </a:extLst>
                </p:cNvPr>
                <p:cNvSpPr>
                  <a:spLocks/>
                </p:cNvSpPr>
                <p:nvPr/>
              </p:nvSpPr>
              <p:spPr bwMode="auto">
                <a:xfrm>
                  <a:off x="4309" y="2258"/>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4" name="Freeform 310">
                  <a:extLst>
                    <a:ext uri="{FF2B5EF4-FFF2-40B4-BE49-F238E27FC236}">
                      <a16:creationId xmlns:a16="http://schemas.microsoft.com/office/drawing/2014/main" id="{CB7A405E-FEC4-468B-9D7B-06D788E7B25B}"/>
                    </a:ext>
                  </a:extLst>
                </p:cNvPr>
                <p:cNvSpPr>
                  <a:spLocks/>
                </p:cNvSpPr>
                <p:nvPr/>
              </p:nvSpPr>
              <p:spPr bwMode="auto">
                <a:xfrm>
                  <a:off x="4293"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5" name="Freeform 311">
                  <a:extLst>
                    <a:ext uri="{FF2B5EF4-FFF2-40B4-BE49-F238E27FC236}">
                      <a16:creationId xmlns:a16="http://schemas.microsoft.com/office/drawing/2014/main" id="{668E919B-BD90-420A-83B0-627FA0CAA962}"/>
                    </a:ext>
                  </a:extLst>
                </p:cNvPr>
                <p:cNvSpPr>
                  <a:spLocks/>
                </p:cNvSpPr>
                <p:nvPr/>
              </p:nvSpPr>
              <p:spPr bwMode="auto">
                <a:xfrm>
                  <a:off x="4278" y="2258"/>
                  <a:ext cx="11" cy="9"/>
                </a:xfrm>
                <a:custGeom>
                  <a:avLst/>
                  <a:gdLst>
                    <a:gd name="T0" fmla="*/ 0 w 11"/>
                    <a:gd name="T1" fmla="*/ 0 h 9"/>
                    <a:gd name="T2" fmla="*/ 10 w 11"/>
                    <a:gd name="T3" fmla="*/ 0 h 9"/>
                    <a:gd name="T4" fmla="*/ 10 w 11"/>
                    <a:gd name="T5" fmla="*/ 8 h 9"/>
                    <a:gd name="T6" fmla="*/ 0 w 11"/>
                    <a:gd name="T7" fmla="*/ 8 h 9"/>
                    <a:gd name="T8" fmla="*/ 0 w 11"/>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1" h="9">
                      <a:moveTo>
                        <a:pt x="0" y="0"/>
                      </a:moveTo>
                      <a:lnTo>
                        <a:pt x="10" y="0"/>
                      </a:lnTo>
                      <a:lnTo>
                        <a:pt x="10"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16" name="Line 312">
                  <a:extLst>
                    <a:ext uri="{FF2B5EF4-FFF2-40B4-BE49-F238E27FC236}">
                      <a16:creationId xmlns:a16="http://schemas.microsoft.com/office/drawing/2014/main" id="{F76957C2-6D55-4D0D-8B43-53CA1A971A57}"/>
                    </a:ext>
                  </a:extLst>
                </p:cNvPr>
                <p:cNvSpPr>
                  <a:spLocks noChangeShapeType="1"/>
                </p:cNvSpPr>
                <p:nvPr/>
              </p:nvSpPr>
              <p:spPr bwMode="auto">
                <a:xfrm>
                  <a:off x="4280" y="2269"/>
                  <a:ext cx="12"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7" name="Line 313">
                  <a:extLst>
                    <a:ext uri="{FF2B5EF4-FFF2-40B4-BE49-F238E27FC236}">
                      <a16:creationId xmlns:a16="http://schemas.microsoft.com/office/drawing/2014/main" id="{61DC1E4C-8F9D-49A0-9C0C-E540ECB4FA95}"/>
                    </a:ext>
                  </a:extLst>
                </p:cNvPr>
                <p:cNvSpPr>
                  <a:spLocks noChangeShapeType="1"/>
                </p:cNvSpPr>
                <p:nvPr/>
              </p:nvSpPr>
              <p:spPr bwMode="auto">
                <a:xfrm>
                  <a:off x="4296" y="2269"/>
                  <a:ext cx="11"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8" name="Line 314">
                  <a:extLst>
                    <a:ext uri="{FF2B5EF4-FFF2-40B4-BE49-F238E27FC236}">
                      <a16:creationId xmlns:a16="http://schemas.microsoft.com/office/drawing/2014/main" id="{3C0DF9F2-A36C-44E1-8F52-862C488FFE63}"/>
                    </a:ext>
                  </a:extLst>
                </p:cNvPr>
                <p:cNvSpPr>
                  <a:spLocks noChangeShapeType="1"/>
                </p:cNvSpPr>
                <p:nvPr/>
              </p:nvSpPr>
              <p:spPr bwMode="auto">
                <a:xfrm>
                  <a:off x="4353" y="2269"/>
                  <a:ext cx="10"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19" name="Line 315">
                  <a:extLst>
                    <a:ext uri="{FF2B5EF4-FFF2-40B4-BE49-F238E27FC236}">
                      <a16:creationId xmlns:a16="http://schemas.microsoft.com/office/drawing/2014/main" id="{32924AF7-5259-4A11-A5EB-4D3B6541C128}"/>
                    </a:ext>
                  </a:extLst>
                </p:cNvPr>
                <p:cNvSpPr>
                  <a:spLocks noChangeShapeType="1"/>
                </p:cNvSpPr>
                <p:nvPr/>
              </p:nvSpPr>
              <p:spPr bwMode="auto">
                <a:xfrm>
                  <a:off x="4368" y="2269"/>
                  <a:ext cx="11" cy="0"/>
                </a:xfrm>
                <a:prstGeom prst="line">
                  <a:avLst/>
                </a:prstGeom>
                <a:noFill/>
                <a:ln w="12700">
                  <a:solidFill>
                    <a:srgbClr val="FFFFFF"/>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120" name="Freeform 316">
                  <a:extLst>
                    <a:ext uri="{FF2B5EF4-FFF2-40B4-BE49-F238E27FC236}">
                      <a16:creationId xmlns:a16="http://schemas.microsoft.com/office/drawing/2014/main" id="{C45A47D9-319C-4E54-81B6-0D37D0553B74}"/>
                    </a:ext>
                  </a:extLst>
                </p:cNvPr>
                <p:cNvSpPr>
                  <a:spLocks/>
                </p:cNvSpPr>
                <p:nvPr/>
              </p:nvSpPr>
              <p:spPr bwMode="auto">
                <a:xfrm>
                  <a:off x="4365" y="2268"/>
                  <a:ext cx="16" cy="9"/>
                </a:xfrm>
                <a:custGeom>
                  <a:avLst/>
                  <a:gdLst>
                    <a:gd name="T0" fmla="*/ 0 w 16"/>
                    <a:gd name="T1" fmla="*/ 0 h 9"/>
                    <a:gd name="T2" fmla="*/ 15 w 16"/>
                    <a:gd name="T3" fmla="*/ 0 h 9"/>
                    <a:gd name="T4" fmla="*/ 15 w 16"/>
                    <a:gd name="T5" fmla="*/ 8 h 9"/>
                    <a:gd name="T6" fmla="*/ 0 w 16"/>
                    <a:gd name="T7" fmla="*/ 8 h 9"/>
                    <a:gd name="T8" fmla="*/ 0 w 16"/>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9">
                      <a:moveTo>
                        <a:pt x="0" y="0"/>
                      </a:moveTo>
                      <a:lnTo>
                        <a:pt x="15" y="0"/>
                      </a:lnTo>
                      <a:lnTo>
                        <a:pt x="15"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1" name="Freeform 317">
                  <a:extLst>
                    <a:ext uri="{FF2B5EF4-FFF2-40B4-BE49-F238E27FC236}">
                      <a16:creationId xmlns:a16="http://schemas.microsoft.com/office/drawing/2014/main" id="{3D33FD99-67BD-497C-B3C2-230DEA59EB41}"/>
                    </a:ext>
                  </a:extLst>
                </p:cNvPr>
                <p:cNvSpPr>
                  <a:spLocks/>
                </p:cNvSpPr>
                <p:nvPr/>
              </p:nvSpPr>
              <p:spPr bwMode="auto">
                <a:xfrm>
                  <a:off x="4350" y="2268"/>
                  <a:ext cx="15" cy="9"/>
                </a:xfrm>
                <a:custGeom>
                  <a:avLst/>
                  <a:gdLst>
                    <a:gd name="T0" fmla="*/ 0 w 15"/>
                    <a:gd name="T1" fmla="*/ 0 h 9"/>
                    <a:gd name="T2" fmla="*/ 14 w 15"/>
                    <a:gd name="T3" fmla="*/ 0 h 9"/>
                    <a:gd name="T4" fmla="*/ 14 w 15"/>
                    <a:gd name="T5" fmla="*/ 8 h 9"/>
                    <a:gd name="T6" fmla="*/ 0 w 15"/>
                    <a:gd name="T7" fmla="*/ 8 h 9"/>
                    <a:gd name="T8" fmla="*/ 0 w 15"/>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9">
                      <a:moveTo>
                        <a:pt x="0" y="0"/>
                      </a:moveTo>
                      <a:lnTo>
                        <a:pt x="14" y="0"/>
                      </a:lnTo>
                      <a:lnTo>
                        <a:pt x="14"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2" name="Freeform 318">
                  <a:extLst>
                    <a:ext uri="{FF2B5EF4-FFF2-40B4-BE49-F238E27FC236}">
                      <a16:creationId xmlns:a16="http://schemas.microsoft.com/office/drawing/2014/main" id="{311E2270-73EB-437E-A5A2-A0CB963C61DD}"/>
                    </a:ext>
                  </a:extLst>
                </p:cNvPr>
                <p:cNvSpPr>
                  <a:spLocks/>
                </p:cNvSpPr>
                <p:nvPr/>
              </p:nvSpPr>
              <p:spPr bwMode="auto">
                <a:xfrm>
                  <a:off x="4293" y="2268"/>
                  <a:ext cx="16" cy="9"/>
                </a:xfrm>
                <a:custGeom>
                  <a:avLst/>
                  <a:gdLst>
                    <a:gd name="T0" fmla="*/ 0 w 16"/>
                    <a:gd name="T1" fmla="*/ 0 h 9"/>
                    <a:gd name="T2" fmla="*/ 15 w 16"/>
                    <a:gd name="T3" fmla="*/ 0 h 9"/>
                    <a:gd name="T4" fmla="*/ 15 w 16"/>
                    <a:gd name="T5" fmla="*/ 8 h 9"/>
                    <a:gd name="T6" fmla="*/ 0 w 16"/>
                    <a:gd name="T7" fmla="*/ 8 h 9"/>
                    <a:gd name="T8" fmla="*/ 0 w 16"/>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9">
                      <a:moveTo>
                        <a:pt x="0" y="0"/>
                      </a:moveTo>
                      <a:lnTo>
                        <a:pt x="15" y="0"/>
                      </a:lnTo>
                      <a:lnTo>
                        <a:pt x="15"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3" name="Freeform 319">
                  <a:extLst>
                    <a:ext uri="{FF2B5EF4-FFF2-40B4-BE49-F238E27FC236}">
                      <a16:creationId xmlns:a16="http://schemas.microsoft.com/office/drawing/2014/main" id="{05F0BFDE-8922-4001-8047-0F1203934ED8}"/>
                    </a:ext>
                  </a:extLst>
                </p:cNvPr>
                <p:cNvSpPr>
                  <a:spLocks/>
                </p:cNvSpPr>
                <p:nvPr/>
              </p:nvSpPr>
              <p:spPr bwMode="auto">
                <a:xfrm>
                  <a:off x="4278" y="2268"/>
                  <a:ext cx="15" cy="9"/>
                </a:xfrm>
                <a:custGeom>
                  <a:avLst/>
                  <a:gdLst>
                    <a:gd name="T0" fmla="*/ 0 w 15"/>
                    <a:gd name="T1" fmla="*/ 0 h 9"/>
                    <a:gd name="T2" fmla="*/ 14 w 15"/>
                    <a:gd name="T3" fmla="*/ 0 h 9"/>
                    <a:gd name="T4" fmla="*/ 14 w 15"/>
                    <a:gd name="T5" fmla="*/ 8 h 9"/>
                    <a:gd name="T6" fmla="*/ 0 w 15"/>
                    <a:gd name="T7" fmla="*/ 8 h 9"/>
                    <a:gd name="T8" fmla="*/ 0 w 15"/>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9">
                      <a:moveTo>
                        <a:pt x="0" y="0"/>
                      </a:moveTo>
                      <a:lnTo>
                        <a:pt x="14" y="0"/>
                      </a:lnTo>
                      <a:lnTo>
                        <a:pt x="14" y="8"/>
                      </a:lnTo>
                      <a:lnTo>
                        <a:pt x="0" y="8"/>
                      </a:lnTo>
                      <a:lnTo>
                        <a:pt x="0" y="0"/>
                      </a:lnTo>
                    </a:path>
                  </a:pathLst>
                </a:custGeom>
                <a:solidFill>
                  <a:srgbClr val="BFBFBF"/>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4" name="Freeform 320">
                  <a:extLst>
                    <a:ext uri="{FF2B5EF4-FFF2-40B4-BE49-F238E27FC236}">
                      <a16:creationId xmlns:a16="http://schemas.microsoft.com/office/drawing/2014/main" id="{7E2C09A7-6FD7-4918-A73A-78C7E7014D80}"/>
                    </a:ext>
                  </a:extLst>
                </p:cNvPr>
                <p:cNvSpPr>
                  <a:spLocks/>
                </p:cNvSpPr>
                <p:nvPr/>
              </p:nvSpPr>
              <p:spPr bwMode="auto">
                <a:xfrm>
                  <a:off x="4365" y="2268"/>
                  <a:ext cx="16" cy="9"/>
                </a:xfrm>
                <a:custGeom>
                  <a:avLst/>
                  <a:gdLst>
                    <a:gd name="T0" fmla="*/ 0 w 16"/>
                    <a:gd name="T1" fmla="*/ 0 h 9"/>
                    <a:gd name="T2" fmla="*/ 15 w 16"/>
                    <a:gd name="T3" fmla="*/ 0 h 9"/>
                    <a:gd name="T4" fmla="*/ 15 w 16"/>
                    <a:gd name="T5" fmla="*/ 8 h 9"/>
                    <a:gd name="T6" fmla="*/ 0 w 16"/>
                    <a:gd name="T7" fmla="*/ 8 h 9"/>
                    <a:gd name="T8" fmla="*/ 0 w 16"/>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9">
                      <a:moveTo>
                        <a:pt x="0" y="0"/>
                      </a:moveTo>
                      <a:lnTo>
                        <a:pt x="15" y="0"/>
                      </a:lnTo>
                      <a:lnTo>
                        <a:pt x="15"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5" name="Freeform 321">
                  <a:extLst>
                    <a:ext uri="{FF2B5EF4-FFF2-40B4-BE49-F238E27FC236}">
                      <a16:creationId xmlns:a16="http://schemas.microsoft.com/office/drawing/2014/main" id="{931641FB-AE42-4C6A-9E73-9314F236748F}"/>
                    </a:ext>
                  </a:extLst>
                </p:cNvPr>
                <p:cNvSpPr>
                  <a:spLocks/>
                </p:cNvSpPr>
                <p:nvPr/>
              </p:nvSpPr>
              <p:spPr bwMode="auto">
                <a:xfrm>
                  <a:off x="4350" y="2268"/>
                  <a:ext cx="15" cy="9"/>
                </a:xfrm>
                <a:custGeom>
                  <a:avLst/>
                  <a:gdLst>
                    <a:gd name="T0" fmla="*/ 0 w 15"/>
                    <a:gd name="T1" fmla="*/ 0 h 9"/>
                    <a:gd name="T2" fmla="*/ 14 w 15"/>
                    <a:gd name="T3" fmla="*/ 0 h 9"/>
                    <a:gd name="T4" fmla="*/ 14 w 15"/>
                    <a:gd name="T5" fmla="*/ 8 h 9"/>
                    <a:gd name="T6" fmla="*/ 0 w 15"/>
                    <a:gd name="T7" fmla="*/ 8 h 9"/>
                    <a:gd name="T8" fmla="*/ 0 w 15"/>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9">
                      <a:moveTo>
                        <a:pt x="0" y="0"/>
                      </a:moveTo>
                      <a:lnTo>
                        <a:pt x="14" y="0"/>
                      </a:lnTo>
                      <a:lnTo>
                        <a:pt x="14"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6" name="Freeform 322">
                  <a:extLst>
                    <a:ext uri="{FF2B5EF4-FFF2-40B4-BE49-F238E27FC236}">
                      <a16:creationId xmlns:a16="http://schemas.microsoft.com/office/drawing/2014/main" id="{4C603ABD-5940-46AD-9ED0-02A7C5FA3A4A}"/>
                    </a:ext>
                  </a:extLst>
                </p:cNvPr>
                <p:cNvSpPr>
                  <a:spLocks/>
                </p:cNvSpPr>
                <p:nvPr/>
              </p:nvSpPr>
              <p:spPr bwMode="auto">
                <a:xfrm>
                  <a:off x="4293" y="2268"/>
                  <a:ext cx="16" cy="9"/>
                </a:xfrm>
                <a:custGeom>
                  <a:avLst/>
                  <a:gdLst>
                    <a:gd name="T0" fmla="*/ 0 w 16"/>
                    <a:gd name="T1" fmla="*/ 0 h 9"/>
                    <a:gd name="T2" fmla="*/ 15 w 16"/>
                    <a:gd name="T3" fmla="*/ 0 h 9"/>
                    <a:gd name="T4" fmla="*/ 15 w 16"/>
                    <a:gd name="T5" fmla="*/ 8 h 9"/>
                    <a:gd name="T6" fmla="*/ 0 w 16"/>
                    <a:gd name="T7" fmla="*/ 8 h 9"/>
                    <a:gd name="T8" fmla="*/ 0 w 16"/>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6" h="9">
                      <a:moveTo>
                        <a:pt x="0" y="0"/>
                      </a:moveTo>
                      <a:lnTo>
                        <a:pt x="15" y="0"/>
                      </a:lnTo>
                      <a:lnTo>
                        <a:pt x="15"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7" name="Freeform 323">
                  <a:extLst>
                    <a:ext uri="{FF2B5EF4-FFF2-40B4-BE49-F238E27FC236}">
                      <a16:creationId xmlns:a16="http://schemas.microsoft.com/office/drawing/2014/main" id="{A11C1ED4-CF50-4D0F-8EF3-76302A34D111}"/>
                    </a:ext>
                  </a:extLst>
                </p:cNvPr>
                <p:cNvSpPr>
                  <a:spLocks/>
                </p:cNvSpPr>
                <p:nvPr/>
              </p:nvSpPr>
              <p:spPr bwMode="auto">
                <a:xfrm>
                  <a:off x="4278" y="2268"/>
                  <a:ext cx="15" cy="9"/>
                </a:xfrm>
                <a:custGeom>
                  <a:avLst/>
                  <a:gdLst>
                    <a:gd name="T0" fmla="*/ 0 w 15"/>
                    <a:gd name="T1" fmla="*/ 0 h 9"/>
                    <a:gd name="T2" fmla="*/ 14 w 15"/>
                    <a:gd name="T3" fmla="*/ 0 h 9"/>
                    <a:gd name="T4" fmla="*/ 14 w 15"/>
                    <a:gd name="T5" fmla="*/ 8 h 9"/>
                    <a:gd name="T6" fmla="*/ 0 w 15"/>
                    <a:gd name="T7" fmla="*/ 8 h 9"/>
                    <a:gd name="T8" fmla="*/ 0 w 15"/>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5" h="9">
                      <a:moveTo>
                        <a:pt x="0" y="0"/>
                      </a:moveTo>
                      <a:lnTo>
                        <a:pt x="14" y="0"/>
                      </a:lnTo>
                      <a:lnTo>
                        <a:pt x="14" y="8"/>
                      </a:lnTo>
                      <a:lnTo>
                        <a:pt x="0" y="8"/>
                      </a:lnTo>
                      <a:lnTo>
                        <a:pt x="0" y="0"/>
                      </a:lnTo>
                    </a:path>
                  </a:pathLst>
                </a:custGeom>
                <a:noFill/>
                <a:ln w="12700" cap="rnd" cmpd="sng">
                  <a:solidFill>
                    <a:srgbClr val="000000"/>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8" name="Freeform 324">
                  <a:extLst>
                    <a:ext uri="{FF2B5EF4-FFF2-40B4-BE49-F238E27FC236}">
                      <a16:creationId xmlns:a16="http://schemas.microsoft.com/office/drawing/2014/main" id="{23AD4EB4-374D-4B9D-A87F-EC4B21866626}"/>
                    </a:ext>
                  </a:extLst>
                </p:cNvPr>
                <p:cNvSpPr>
                  <a:spLocks/>
                </p:cNvSpPr>
                <p:nvPr/>
              </p:nvSpPr>
              <p:spPr bwMode="auto">
                <a:xfrm>
                  <a:off x="4183" y="2258"/>
                  <a:ext cx="10" cy="14"/>
                </a:xfrm>
                <a:custGeom>
                  <a:avLst/>
                  <a:gdLst>
                    <a:gd name="T0" fmla="*/ 0 w 10"/>
                    <a:gd name="T1" fmla="*/ 0 h 14"/>
                    <a:gd name="T2" fmla="*/ 9 w 10"/>
                    <a:gd name="T3" fmla="*/ 0 h 14"/>
                    <a:gd name="T4" fmla="*/ 9 w 10"/>
                    <a:gd name="T5" fmla="*/ 13 h 14"/>
                    <a:gd name="T6" fmla="*/ 0 w 10"/>
                    <a:gd name="T7" fmla="*/ 13 h 14"/>
                    <a:gd name="T8" fmla="*/ 0 w 10"/>
                    <a:gd name="T9" fmla="*/ 0 h 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14">
                      <a:moveTo>
                        <a:pt x="0" y="0"/>
                      </a:moveTo>
                      <a:lnTo>
                        <a:pt x="9" y="0"/>
                      </a:lnTo>
                      <a:lnTo>
                        <a:pt x="9" y="13"/>
                      </a:lnTo>
                      <a:lnTo>
                        <a:pt x="0" y="13"/>
                      </a:lnTo>
                      <a:lnTo>
                        <a:pt x="0" y="0"/>
                      </a:lnTo>
                    </a:path>
                  </a:pathLst>
                </a:custGeom>
                <a:solidFill>
                  <a:srgbClr val="FFFFFF"/>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29" name="Freeform 325">
                  <a:extLst>
                    <a:ext uri="{FF2B5EF4-FFF2-40B4-BE49-F238E27FC236}">
                      <a16:creationId xmlns:a16="http://schemas.microsoft.com/office/drawing/2014/main" id="{A2CA27D5-A7AB-4AEB-A730-FD6A25E6158F}"/>
                    </a:ext>
                  </a:extLst>
                </p:cNvPr>
                <p:cNvSpPr>
                  <a:spLocks/>
                </p:cNvSpPr>
                <p:nvPr/>
              </p:nvSpPr>
              <p:spPr bwMode="auto">
                <a:xfrm>
                  <a:off x="4185" y="2259"/>
                  <a:ext cx="10" cy="9"/>
                </a:xfrm>
                <a:custGeom>
                  <a:avLst/>
                  <a:gdLst>
                    <a:gd name="T0" fmla="*/ 0 w 10"/>
                    <a:gd name="T1" fmla="*/ 0 h 9"/>
                    <a:gd name="T2" fmla="*/ 9 w 10"/>
                    <a:gd name="T3" fmla="*/ 0 h 9"/>
                    <a:gd name="T4" fmla="*/ 9 w 10"/>
                    <a:gd name="T5" fmla="*/ 8 h 9"/>
                    <a:gd name="T6" fmla="*/ 0 w 10"/>
                    <a:gd name="T7" fmla="*/ 8 h 9"/>
                    <a:gd name="T8" fmla="*/ 0 w 10"/>
                    <a:gd name="T9" fmla="*/ 0 h 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0" h="9">
                      <a:moveTo>
                        <a:pt x="0" y="0"/>
                      </a:moveTo>
                      <a:lnTo>
                        <a:pt x="9" y="0"/>
                      </a:lnTo>
                      <a:lnTo>
                        <a:pt x="9" y="8"/>
                      </a:lnTo>
                      <a:lnTo>
                        <a:pt x="0" y="8"/>
                      </a:lnTo>
                      <a:lnTo>
                        <a:pt x="0" y="0"/>
                      </a:lnTo>
                    </a:path>
                  </a:pathLst>
                </a:custGeom>
                <a:solidFill>
                  <a:srgbClr val="FF0000"/>
                </a:solidFill>
                <a:ln w="12700" cap="rnd" cmpd="sng">
                  <a:solidFill>
                    <a:srgbClr val="000000"/>
                  </a:solidFill>
                  <a:prstDash val="solid"/>
                  <a:round/>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sp>
            <p:nvSpPr>
              <p:cNvPr id="59" name="Line 326">
                <a:extLst>
                  <a:ext uri="{FF2B5EF4-FFF2-40B4-BE49-F238E27FC236}">
                    <a16:creationId xmlns:a16="http://schemas.microsoft.com/office/drawing/2014/main" id="{EEAF0345-56C9-478E-B1FB-9891EC1C5C56}"/>
                  </a:ext>
                </a:extLst>
              </p:cNvPr>
              <p:cNvSpPr>
                <a:spLocks noChangeShapeType="1"/>
              </p:cNvSpPr>
              <p:nvPr/>
            </p:nvSpPr>
            <p:spPr bwMode="auto">
              <a:xfrm flipV="1">
                <a:off x="4391" y="2145"/>
                <a:ext cx="0" cy="79"/>
              </a:xfrm>
              <a:prstGeom prst="line">
                <a:avLst/>
              </a:prstGeom>
              <a:noFill/>
              <a:ln w="25400">
                <a:solidFill>
                  <a:schemeClr val="bg2"/>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grpSp>
        <p:sp>
          <p:nvSpPr>
            <p:cNvPr id="39" name="Line 327">
              <a:extLst>
                <a:ext uri="{FF2B5EF4-FFF2-40B4-BE49-F238E27FC236}">
                  <a16:creationId xmlns:a16="http://schemas.microsoft.com/office/drawing/2014/main" id="{64A1FF7D-E6C0-47C4-BACA-3F195DFA9A0C}"/>
                </a:ext>
              </a:extLst>
            </p:cNvPr>
            <p:cNvSpPr>
              <a:spLocks noChangeShapeType="1"/>
            </p:cNvSpPr>
            <p:nvPr/>
          </p:nvSpPr>
          <p:spPr bwMode="auto">
            <a:xfrm flipH="1">
              <a:off x="476" y="1564"/>
              <a:ext cx="443" cy="0"/>
            </a:xfrm>
            <a:prstGeom prst="line">
              <a:avLst/>
            </a:prstGeom>
            <a:noFill/>
            <a:ln w="254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40" name="Freeform 328">
              <a:extLst>
                <a:ext uri="{FF2B5EF4-FFF2-40B4-BE49-F238E27FC236}">
                  <a16:creationId xmlns:a16="http://schemas.microsoft.com/office/drawing/2014/main" id="{96A3314F-B6AA-4183-8E2E-033BCDD4CC71}"/>
                </a:ext>
              </a:extLst>
            </p:cNvPr>
            <p:cNvSpPr>
              <a:spLocks/>
            </p:cNvSpPr>
            <p:nvPr/>
          </p:nvSpPr>
          <p:spPr bwMode="auto">
            <a:xfrm>
              <a:off x="649" y="1581"/>
              <a:ext cx="246" cy="142"/>
            </a:xfrm>
            <a:custGeom>
              <a:avLst/>
              <a:gdLst>
                <a:gd name="T0" fmla="*/ 0 w 316"/>
                <a:gd name="T1" fmla="*/ 141 h 175"/>
                <a:gd name="T2" fmla="*/ 23 w 316"/>
                <a:gd name="T3" fmla="*/ 140 h 175"/>
                <a:gd name="T4" fmla="*/ 46 w 316"/>
                <a:gd name="T5" fmla="*/ 136 h 175"/>
                <a:gd name="T6" fmla="*/ 66 w 316"/>
                <a:gd name="T7" fmla="*/ 128 h 175"/>
                <a:gd name="T8" fmla="*/ 83 w 316"/>
                <a:gd name="T9" fmla="*/ 119 h 175"/>
                <a:gd name="T10" fmla="*/ 99 w 316"/>
                <a:gd name="T11" fmla="*/ 109 h 175"/>
                <a:gd name="T12" fmla="*/ 111 w 316"/>
                <a:gd name="T13" fmla="*/ 96 h 175"/>
                <a:gd name="T14" fmla="*/ 119 w 316"/>
                <a:gd name="T15" fmla="*/ 83 h 175"/>
                <a:gd name="T16" fmla="*/ 121 w 316"/>
                <a:gd name="T17" fmla="*/ 70 h 175"/>
                <a:gd name="T18" fmla="*/ 124 w 316"/>
                <a:gd name="T19" fmla="*/ 57 h 175"/>
                <a:gd name="T20" fmla="*/ 132 w 316"/>
                <a:gd name="T21" fmla="*/ 44 h 175"/>
                <a:gd name="T22" fmla="*/ 144 w 316"/>
                <a:gd name="T23" fmla="*/ 33 h 175"/>
                <a:gd name="T24" fmla="*/ 162 w 316"/>
                <a:gd name="T25" fmla="*/ 22 h 175"/>
                <a:gd name="T26" fmla="*/ 180 w 316"/>
                <a:gd name="T27" fmla="*/ 13 h 175"/>
                <a:gd name="T28" fmla="*/ 200 w 316"/>
                <a:gd name="T29" fmla="*/ 6 h 175"/>
                <a:gd name="T30" fmla="*/ 223 w 316"/>
                <a:gd name="T31" fmla="*/ 2 h 175"/>
                <a:gd name="T32" fmla="*/ 245 w 316"/>
                <a:gd name="T33" fmla="*/ 0 h 17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16" h="175">
                  <a:moveTo>
                    <a:pt x="0" y="174"/>
                  </a:moveTo>
                  <a:lnTo>
                    <a:pt x="29" y="172"/>
                  </a:lnTo>
                  <a:lnTo>
                    <a:pt x="59" y="168"/>
                  </a:lnTo>
                  <a:lnTo>
                    <a:pt x="85" y="158"/>
                  </a:lnTo>
                  <a:lnTo>
                    <a:pt x="107" y="147"/>
                  </a:lnTo>
                  <a:lnTo>
                    <a:pt x="127" y="134"/>
                  </a:lnTo>
                  <a:lnTo>
                    <a:pt x="143" y="118"/>
                  </a:lnTo>
                  <a:lnTo>
                    <a:pt x="153" y="102"/>
                  </a:lnTo>
                  <a:lnTo>
                    <a:pt x="156" y="86"/>
                  </a:lnTo>
                  <a:lnTo>
                    <a:pt x="159" y="70"/>
                  </a:lnTo>
                  <a:lnTo>
                    <a:pt x="169" y="54"/>
                  </a:lnTo>
                  <a:lnTo>
                    <a:pt x="185" y="41"/>
                  </a:lnTo>
                  <a:lnTo>
                    <a:pt x="208" y="27"/>
                  </a:lnTo>
                  <a:lnTo>
                    <a:pt x="231" y="16"/>
                  </a:lnTo>
                  <a:lnTo>
                    <a:pt x="257" y="7"/>
                  </a:lnTo>
                  <a:lnTo>
                    <a:pt x="286" y="2"/>
                  </a:lnTo>
                  <a:lnTo>
                    <a:pt x="315" y="0"/>
                  </a:lnTo>
                </a:path>
              </a:pathLst>
            </a:custGeom>
            <a:noFill/>
            <a:ln w="254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1" name="Freeform 329">
              <a:extLst>
                <a:ext uri="{FF2B5EF4-FFF2-40B4-BE49-F238E27FC236}">
                  <a16:creationId xmlns:a16="http://schemas.microsoft.com/office/drawing/2014/main" id="{0BE4B681-5A3B-4E1B-B2CC-33C15F2C4195}"/>
                </a:ext>
              </a:extLst>
            </p:cNvPr>
            <p:cNvSpPr>
              <a:spLocks/>
            </p:cNvSpPr>
            <p:nvPr/>
          </p:nvSpPr>
          <p:spPr bwMode="auto">
            <a:xfrm>
              <a:off x="672" y="1461"/>
              <a:ext cx="242" cy="96"/>
            </a:xfrm>
            <a:custGeom>
              <a:avLst/>
              <a:gdLst>
                <a:gd name="T0" fmla="*/ 0 w 310"/>
                <a:gd name="T1" fmla="*/ 0 h 118"/>
                <a:gd name="T2" fmla="*/ 20 w 310"/>
                <a:gd name="T3" fmla="*/ 2 h 118"/>
                <a:gd name="T4" fmla="*/ 41 w 310"/>
                <a:gd name="T5" fmla="*/ 5 h 118"/>
                <a:gd name="T6" fmla="*/ 59 w 310"/>
                <a:gd name="T7" fmla="*/ 10 h 118"/>
                <a:gd name="T8" fmla="*/ 75 w 310"/>
                <a:gd name="T9" fmla="*/ 15 h 118"/>
                <a:gd name="T10" fmla="*/ 90 w 310"/>
                <a:gd name="T11" fmla="*/ 22 h 118"/>
                <a:gd name="T12" fmla="*/ 100 w 310"/>
                <a:gd name="T13" fmla="*/ 29 h 118"/>
                <a:gd name="T14" fmla="*/ 108 w 310"/>
                <a:gd name="T15" fmla="*/ 37 h 118"/>
                <a:gd name="T16" fmla="*/ 110 w 310"/>
                <a:gd name="T17" fmla="*/ 47 h 118"/>
                <a:gd name="T18" fmla="*/ 113 w 310"/>
                <a:gd name="T19" fmla="*/ 56 h 118"/>
                <a:gd name="T20" fmla="*/ 121 w 310"/>
                <a:gd name="T21" fmla="*/ 64 h 118"/>
                <a:gd name="T22" fmla="*/ 133 w 310"/>
                <a:gd name="T23" fmla="*/ 72 h 118"/>
                <a:gd name="T24" fmla="*/ 151 w 310"/>
                <a:gd name="T25" fmla="*/ 80 h 118"/>
                <a:gd name="T26" fmla="*/ 169 w 310"/>
                <a:gd name="T27" fmla="*/ 86 h 118"/>
                <a:gd name="T28" fmla="*/ 193 w 310"/>
                <a:gd name="T29" fmla="*/ 91 h 118"/>
                <a:gd name="T30" fmla="*/ 215 w 310"/>
                <a:gd name="T31" fmla="*/ 94 h 118"/>
                <a:gd name="T32" fmla="*/ 241 w 310"/>
                <a:gd name="T33" fmla="*/ 95 h 11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310" h="118">
                  <a:moveTo>
                    <a:pt x="0" y="0"/>
                  </a:moveTo>
                  <a:lnTo>
                    <a:pt x="26" y="2"/>
                  </a:lnTo>
                  <a:lnTo>
                    <a:pt x="53" y="6"/>
                  </a:lnTo>
                  <a:lnTo>
                    <a:pt x="76" y="12"/>
                  </a:lnTo>
                  <a:lnTo>
                    <a:pt x="96" y="18"/>
                  </a:lnTo>
                  <a:lnTo>
                    <a:pt x="115" y="27"/>
                  </a:lnTo>
                  <a:lnTo>
                    <a:pt x="128" y="36"/>
                  </a:lnTo>
                  <a:lnTo>
                    <a:pt x="138" y="46"/>
                  </a:lnTo>
                  <a:lnTo>
                    <a:pt x="141" y="58"/>
                  </a:lnTo>
                  <a:lnTo>
                    <a:pt x="145" y="69"/>
                  </a:lnTo>
                  <a:lnTo>
                    <a:pt x="155" y="79"/>
                  </a:lnTo>
                  <a:lnTo>
                    <a:pt x="171" y="89"/>
                  </a:lnTo>
                  <a:lnTo>
                    <a:pt x="194" y="98"/>
                  </a:lnTo>
                  <a:lnTo>
                    <a:pt x="217" y="106"/>
                  </a:lnTo>
                  <a:lnTo>
                    <a:pt x="247" y="112"/>
                  </a:lnTo>
                  <a:lnTo>
                    <a:pt x="276" y="116"/>
                  </a:lnTo>
                  <a:lnTo>
                    <a:pt x="309" y="117"/>
                  </a:lnTo>
                </a:path>
              </a:pathLst>
            </a:custGeom>
            <a:noFill/>
            <a:ln w="254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2" name="Freeform 330">
              <a:extLst>
                <a:ext uri="{FF2B5EF4-FFF2-40B4-BE49-F238E27FC236}">
                  <a16:creationId xmlns:a16="http://schemas.microsoft.com/office/drawing/2014/main" id="{96408957-9342-4D43-B4C6-5A39697683F0}"/>
                </a:ext>
              </a:extLst>
            </p:cNvPr>
            <p:cNvSpPr>
              <a:spLocks/>
            </p:cNvSpPr>
            <p:nvPr/>
          </p:nvSpPr>
          <p:spPr bwMode="auto">
            <a:xfrm>
              <a:off x="696" y="1265"/>
              <a:ext cx="218" cy="292"/>
            </a:xfrm>
            <a:custGeom>
              <a:avLst/>
              <a:gdLst>
                <a:gd name="T0" fmla="*/ 0 w 280"/>
                <a:gd name="T1" fmla="*/ 0 h 359"/>
                <a:gd name="T2" fmla="*/ 10 w 280"/>
                <a:gd name="T3" fmla="*/ 2 h 359"/>
                <a:gd name="T4" fmla="*/ 18 w 280"/>
                <a:gd name="T5" fmla="*/ 3 h 359"/>
                <a:gd name="T6" fmla="*/ 36 w 280"/>
                <a:gd name="T7" fmla="*/ 12 h 359"/>
                <a:gd name="T8" fmla="*/ 54 w 280"/>
                <a:gd name="T9" fmla="*/ 26 h 359"/>
                <a:gd name="T10" fmla="*/ 69 w 280"/>
                <a:gd name="T11" fmla="*/ 46 h 359"/>
                <a:gd name="T12" fmla="*/ 82 w 280"/>
                <a:gd name="T13" fmla="*/ 67 h 359"/>
                <a:gd name="T14" fmla="*/ 92 w 280"/>
                <a:gd name="T15" fmla="*/ 93 h 359"/>
                <a:gd name="T16" fmla="*/ 97 w 280"/>
                <a:gd name="T17" fmla="*/ 120 h 359"/>
                <a:gd name="T18" fmla="*/ 100 w 280"/>
                <a:gd name="T19" fmla="*/ 146 h 359"/>
                <a:gd name="T20" fmla="*/ 102 w 280"/>
                <a:gd name="T21" fmla="*/ 172 h 359"/>
                <a:gd name="T22" fmla="*/ 110 w 280"/>
                <a:gd name="T23" fmla="*/ 199 h 359"/>
                <a:gd name="T24" fmla="*/ 123 w 280"/>
                <a:gd name="T25" fmla="*/ 224 h 359"/>
                <a:gd name="T26" fmla="*/ 135 w 280"/>
                <a:gd name="T27" fmla="*/ 246 h 359"/>
                <a:gd name="T28" fmla="*/ 153 w 280"/>
                <a:gd name="T29" fmla="*/ 264 h 359"/>
                <a:gd name="T30" fmla="*/ 174 w 280"/>
                <a:gd name="T31" fmla="*/ 279 h 359"/>
                <a:gd name="T32" fmla="*/ 195 w 280"/>
                <a:gd name="T33" fmla="*/ 288 h 359"/>
                <a:gd name="T34" fmla="*/ 207 w 280"/>
                <a:gd name="T35" fmla="*/ 290 h 359"/>
                <a:gd name="T36" fmla="*/ 217 w 280"/>
                <a:gd name="T37" fmla="*/ 291 h 359"/>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280" h="359">
                  <a:moveTo>
                    <a:pt x="0" y="0"/>
                  </a:moveTo>
                  <a:lnTo>
                    <a:pt x="13" y="2"/>
                  </a:lnTo>
                  <a:lnTo>
                    <a:pt x="23" y="4"/>
                  </a:lnTo>
                  <a:lnTo>
                    <a:pt x="46" y="15"/>
                  </a:lnTo>
                  <a:lnTo>
                    <a:pt x="69" y="32"/>
                  </a:lnTo>
                  <a:lnTo>
                    <a:pt x="88" y="56"/>
                  </a:lnTo>
                  <a:lnTo>
                    <a:pt x="105" y="82"/>
                  </a:lnTo>
                  <a:lnTo>
                    <a:pt x="118" y="114"/>
                  </a:lnTo>
                  <a:lnTo>
                    <a:pt x="125" y="147"/>
                  </a:lnTo>
                  <a:lnTo>
                    <a:pt x="128" y="179"/>
                  </a:lnTo>
                  <a:lnTo>
                    <a:pt x="131" y="212"/>
                  </a:lnTo>
                  <a:lnTo>
                    <a:pt x="141" y="245"/>
                  </a:lnTo>
                  <a:lnTo>
                    <a:pt x="158" y="275"/>
                  </a:lnTo>
                  <a:lnTo>
                    <a:pt x="174" y="303"/>
                  </a:lnTo>
                  <a:lnTo>
                    <a:pt x="197" y="325"/>
                  </a:lnTo>
                  <a:lnTo>
                    <a:pt x="223" y="343"/>
                  </a:lnTo>
                  <a:lnTo>
                    <a:pt x="250" y="354"/>
                  </a:lnTo>
                  <a:lnTo>
                    <a:pt x="266" y="357"/>
                  </a:lnTo>
                  <a:lnTo>
                    <a:pt x="279" y="358"/>
                  </a:lnTo>
                </a:path>
              </a:pathLst>
            </a:custGeom>
            <a:noFill/>
            <a:ln w="25400" cap="rnd" cmpd="sng">
              <a:solidFill>
                <a:schemeClr val="tx1"/>
              </a:solidFill>
              <a:prstDash val="solid"/>
              <a:round/>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nvGrpSpPr>
            <p:cNvPr id="43" name="Group 331">
              <a:extLst>
                <a:ext uri="{FF2B5EF4-FFF2-40B4-BE49-F238E27FC236}">
                  <a16:creationId xmlns:a16="http://schemas.microsoft.com/office/drawing/2014/main" id="{EC8835F9-DE4C-4C87-8047-73C2DE59CF51}"/>
                </a:ext>
              </a:extLst>
            </p:cNvPr>
            <p:cNvGrpSpPr>
              <a:grpSpLocks/>
            </p:cNvGrpSpPr>
            <p:nvPr/>
          </p:nvGrpSpPr>
          <p:grpSpPr bwMode="auto">
            <a:xfrm>
              <a:off x="484" y="1118"/>
              <a:ext cx="272" cy="218"/>
              <a:chOff x="3646" y="1680"/>
              <a:chExt cx="348" cy="269"/>
            </a:xfrm>
          </p:grpSpPr>
          <p:pic>
            <p:nvPicPr>
              <p:cNvPr id="56" name="Picture 332">
                <a:extLst>
                  <a:ext uri="{FF2B5EF4-FFF2-40B4-BE49-F238E27FC236}">
                    <a16:creationId xmlns:a16="http://schemas.microsoft.com/office/drawing/2014/main" id="{01F7ED74-12F7-48A4-9B7D-FFFDFE704036}"/>
                  </a:ext>
                </a:extLst>
              </p:cNvPr>
              <p:cNvPicPr>
                <a:picLocks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646" y="1728"/>
                <a:ext cx="348" cy="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7" name="Freeform 333">
                <a:extLst>
                  <a:ext uri="{FF2B5EF4-FFF2-40B4-BE49-F238E27FC236}">
                    <a16:creationId xmlns:a16="http://schemas.microsoft.com/office/drawing/2014/main" id="{326E31B8-58A1-4233-A573-D038777D8F85}"/>
                  </a:ext>
                </a:extLst>
              </p:cNvPr>
              <p:cNvSpPr>
                <a:spLocks/>
              </p:cNvSpPr>
              <p:nvPr/>
            </p:nvSpPr>
            <p:spPr bwMode="auto">
              <a:xfrm>
                <a:off x="3719" y="1680"/>
                <a:ext cx="239" cy="109"/>
              </a:xfrm>
              <a:custGeom>
                <a:avLst/>
                <a:gdLst>
                  <a:gd name="T0" fmla="*/ 64 w 239"/>
                  <a:gd name="T1" fmla="*/ 0 h 109"/>
                  <a:gd name="T2" fmla="*/ 238 w 239"/>
                  <a:gd name="T3" fmla="*/ 34 h 109"/>
                  <a:gd name="T4" fmla="*/ 173 w 239"/>
                  <a:gd name="T5" fmla="*/ 108 h 109"/>
                  <a:gd name="T6" fmla="*/ 0 w 239"/>
                  <a:gd name="T7" fmla="*/ 74 h 109"/>
                  <a:gd name="T8" fmla="*/ 64 w 239"/>
                  <a:gd name="T9" fmla="*/ 0 h 109"/>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39" h="109">
                    <a:moveTo>
                      <a:pt x="64" y="0"/>
                    </a:moveTo>
                    <a:lnTo>
                      <a:pt x="238" y="34"/>
                    </a:lnTo>
                    <a:lnTo>
                      <a:pt x="173" y="108"/>
                    </a:lnTo>
                    <a:lnTo>
                      <a:pt x="0" y="74"/>
                    </a:lnTo>
                    <a:lnTo>
                      <a:pt x="64" y="0"/>
                    </a:lnTo>
                  </a:path>
                </a:pathLst>
              </a:custGeom>
              <a:solidFill>
                <a:schemeClr val="accent1"/>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grpSp>
        <p:pic>
          <p:nvPicPr>
            <p:cNvPr id="44" name="Picture 334">
              <a:extLst>
                <a:ext uri="{FF2B5EF4-FFF2-40B4-BE49-F238E27FC236}">
                  <a16:creationId xmlns:a16="http://schemas.microsoft.com/office/drawing/2014/main" id="{389470E3-4C60-403C-9E48-089F86C4E702}"/>
                </a:ext>
              </a:extLst>
            </p:cNvPr>
            <p:cNvPicPr>
              <a:picLocks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21" y="1379"/>
              <a:ext cx="162"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 name="Rectangle 335">
              <a:extLst>
                <a:ext uri="{FF2B5EF4-FFF2-40B4-BE49-F238E27FC236}">
                  <a16:creationId xmlns:a16="http://schemas.microsoft.com/office/drawing/2014/main" id="{BEA98B24-9170-4CD5-868B-FD73D3896441}"/>
                </a:ext>
              </a:extLst>
            </p:cNvPr>
            <p:cNvSpPr>
              <a:spLocks noChangeArrowheads="1"/>
            </p:cNvSpPr>
            <p:nvPr/>
          </p:nvSpPr>
          <p:spPr bwMode="auto">
            <a:xfrm>
              <a:off x="96" y="1496"/>
              <a:ext cx="459" cy="1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spAutoFit/>
            </a:bodyPr>
            <a:lstStyle>
              <a:lvl1pPr>
                <a:defRPr sz="1200">
                  <a:solidFill>
                    <a:schemeClr val="tx1"/>
                  </a:solidFill>
                  <a:latin typeface="Times New Roman" panose="02020603050405020304" pitchFamily="18" charset="0"/>
                </a:defRPr>
              </a:lvl1pPr>
              <a:lvl2pPr marL="742950" indent="-285750">
                <a:defRPr sz="1200">
                  <a:solidFill>
                    <a:schemeClr val="tx1"/>
                  </a:solidFill>
                  <a:latin typeface="Times New Roman" panose="02020603050405020304" pitchFamily="18" charset="0"/>
                </a:defRPr>
              </a:lvl2pPr>
              <a:lvl3pPr marL="1143000" indent="-228600">
                <a:defRPr sz="1200">
                  <a:solidFill>
                    <a:schemeClr val="tx1"/>
                  </a:solidFill>
                  <a:latin typeface="Times New Roman" panose="02020603050405020304" pitchFamily="18" charset="0"/>
                </a:defRPr>
              </a:lvl3pPr>
              <a:lvl4pPr marL="1600200" indent="-228600">
                <a:defRPr sz="1200">
                  <a:solidFill>
                    <a:schemeClr val="tx1"/>
                  </a:solidFill>
                  <a:latin typeface="Times New Roman" panose="02020603050405020304" pitchFamily="18" charset="0"/>
                </a:defRPr>
              </a:lvl4pPr>
              <a:lvl5pPr marL="2057400" indent="-228600">
                <a:defRPr sz="1200">
                  <a:solidFill>
                    <a:schemeClr val="tx1"/>
                  </a:solidFill>
                  <a:latin typeface="Times New Roman" panose="02020603050405020304" pitchFamily="18" charset="0"/>
                </a:defRPr>
              </a:lvl5pPr>
              <a:lvl6pPr marL="2514600" indent="-228600" eaLnBrk="0" fontAlgn="base" hangingPunct="0">
                <a:spcBef>
                  <a:spcPct val="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0"/>
                </a:spcBef>
                <a:spcAft>
                  <a:spcPct val="0"/>
                </a:spcAft>
                <a:defRPr sz="1200">
                  <a:solidFill>
                    <a:schemeClr val="tx1"/>
                  </a:solidFill>
                  <a:latin typeface="Times New Roman" panose="02020603050405020304" pitchFamily="18" charset="0"/>
                </a:defRPr>
              </a:lvl9pPr>
            </a:lstStyle>
            <a:p>
              <a:pPr algn="ctr"/>
              <a:r>
                <a:rPr lang="en-US" altLang="en-US"/>
                <a:t>Landline</a:t>
              </a:r>
            </a:p>
          </p:txBody>
        </p:sp>
        <p:sp>
          <p:nvSpPr>
            <p:cNvPr id="46" name="Freeform 336">
              <a:extLst>
                <a:ext uri="{FF2B5EF4-FFF2-40B4-BE49-F238E27FC236}">
                  <a16:creationId xmlns:a16="http://schemas.microsoft.com/office/drawing/2014/main" id="{002BB2A6-E526-4AA2-BC0E-71619A9E593B}"/>
                </a:ext>
              </a:extLst>
            </p:cNvPr>
            <p:cNvSpPr>
              <a:spLocks/>
            </p:cNvSpPr>
            <p:nvPr/>
          </p:nvSpPr>
          <p:spPr bwMode="auto">
            <a:xfrm>
              <a:off x="1115" y="955"/>
              <a:ext cx="192" cy="291"/>
            </a:xfrm>
            <a:custGeom>
              <a:avLst/>
              <a:gdLst>
                <a:gd name="T0" fmla="*/ 0 w 475"/>
                <a:gd name="T1" fmla="*/ 0 h 130"/>
                <a:gd name="T2" fmla="*/ 125 w 475"/>
                <a:gd name="T3" fmla="*/ 125 h 130"/>
                <a:gd name="T4" fmla="*/ 53 w 475"/>
                <a:gd name="T5" fmla="*/ 121 h 130"/>
                <a:gd name="T6" fmla="*/ 192 w 475"/>
                <a:gd name="T7" fmla="*/ 289 h 13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5" h="130">
                  <a:moveTo>
                    <a:pt x="0" y="0"/>
                  </a:moveTo>
                  <a:lnTo>
                    <a:pt x="310" y="56"/>
                  </a:lnTo>
                  <a:lnTo>
                    <a:pt x="131" y="54"/>
                  </a:lnTo>
                  <a:lnTo>
                    <a:pt x="474" y="129"/>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7" name="Freeform 337">
              <a:extLst>
                <a:ext uri="{FF2B5EF4-FFF2-40B4-BE49-F238E27FC236}">
                  <a16:creationId xmlns:a16="http://schemas.microsoft.com/office/drawing/2014/main" id="{4BD47377-5232-4BAE-B686-502C6F0B3BB1}"/>
                </a:ext>
              </a:extLst>
            </p:cNvPr>
            <p:cNvSpPr>
              <a:spLocks/>
            </p:cNvSpPr>
            <p:nvPr/>
          </p:nvSpPr>
          <p:spPr bwMode="auto">
            <a:xfrm>
              <a:off x="1427" y="1659"/>
              <a:ext cx="519" cy="163"/>
            </a:xfrm>
            <a:custGeom>
              <a:avLst/>
              <a:gdLst>
                <a:gd name="T0" fmla="*/ 0 w 776"/>
                <a:gd name="T1" fmla="*/ 163 h 389"/>
                <a:gd name="T2" fmla="*/ 340 w 776"/>
                <a:gd name="T3" fmla="*/ 91 h 389"/>
                <a:gd name="T4" fmla="*/ 143 w 776"/>
                <a:gd name="T5" fmla="*/ 94 h 389"/>
                <a:gd name="T6" fmla="*/ 518 w 776"/>
                <a:gd name="T7" fmla="*/ 0 h 389"/>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776" h="389">
                  <a:moveTo>
                    <a:pt x="0" y="388"/>
                  </a:moveTo>
                  <a:lnTo>
                    <a:pt x="508" y="218"/>
                  </a:lnTo>
                  <a:lnTo>
                    <a:pt x="214" y="224"/>
                  </a:lnTo>
                  <a:lnTo>
                    <a:pt x="775" y="0"/>
                  </a:lnTo>
                </a:path>
              </a:pathLst>
            </a:custGeom>
            <a:noFill/>
            <a:ln w="25400" cap="rnd" cmpd="sng">
              <a:solidFill>
                <a:srgbClr val="FF9900"/>
              </a:solidFill>
              <a:prstDash val="solid"/>
              <a:round/>
              <a:headEnd type="stealth" w="med" len="lg"/>
              <a:tailEnd type="stealth" w="med"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48" name="Text Box 338">
              <a:extLst>
                <a:ext uri="{FF2B5EF4-FFF2-40B4-BE49-F238E27FC236}">
                  <a16:creationId xmlns:a16="http://schemas.microsoft.com/office/drawing/2014/main" id="{9537FE8A-A9C6-42AE-8162-541AE55B15A2}"/>
                </a:ext>
              </a:extLst>
            </p:cNvPr>
            <p:cNvSpPr txBox="1">
              <a:spLocks noChangeArrowheads="1"/>
            </p:cNvSpPr>
            <p:nvPr/>
          </p:nvSpPr>
          <p:spPr bwMode="auto">
            <a:xfrm>
              <a:off x="648" y="2363"/>
              <a:ext cx="1402" cy="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defRPr/>
              </a:pPr>
              <a:r>
                <a:rPr lang="en-US" altLang="en-US" sz="2400" b="1">
                  <a:solidFill>
                    <a:srgbClr val="3399FF"/>
                  </a:solidFill>
                  <a:effectLst>
                    <a:outerShdw blurRad="38100" dist="38100" dir="2700000" algn="tl">
                      <a:srgbClr val="C0C0C0"/>
                    </a:outerShdw>
                  </a:effectLst>
                </a:rPr>
                <a:t>Data/Voice Access Points</a:t>
              </a:r>
            </a:p>
          </p:txBody>
        </p:sp>
        <p:graphicFrame>
          <p:nvGraphicFramePr>
            <p:cNvPr id="49" name="Object 339">
              <a:extLst>
                <a:ext uri="{FF2B5EF4-FFF2-40B4-BE49-F238E27FC236}">
                  <a16:creationId xmlns:a16="http://schemas.microsoft.com/office/drawing/2014/main" id="{6906C05C-E98E-49BA-80A0-F657BDA76DBC}"/>
                </a:ext>
              </a:extLst>
            </p:cNvPr>
            <p:cNvGraphicFramePr>
              <a:graphicFrameLocks noChangeAspect="1"/>
            </p:cNvGraphicFramePr>
            <p:nvPr/>
          </p:nvGraphicFramePr>
          <p:xfrm>
            <a:off x="2496" y="960"/>
            <a:ext cx="261" cy="672"/>
          </p:xfrm>
          <a:graphic>
            <a:graphicData uri="http://schemas.openxmlformats.org/presentationml/2006/ole">
              <mc:AlternateContent xmlns:mc="http://schemas.openxmlformats.org/markup-compatibility/2006">
                <mc:Choice xmlns:v="urn:schemas-microsoft-com:vml" Requires="v">
                  <p:oleObj name="Photo Editor Photo" r:id="rId16" imgW="933580" imgH="2400635" progId="MSPhotoEd.3">
                    <p:embed/>
                  </p:oleObj>
                </mc:Choice>
                <mc:Fallback>
                  <p:oleObj name="Photo Editor Photo" r:id="rId16" imgW="933580" imgH="2400635" progId="MSPhotoEd.3">
                    <p:embed/>
                    <p:pic>
                      <p:nvPicPr>
                        <p:cNvPr id="7216" name="Object 339">
                          <a:extLst>
                            <a:ext uri="{FF2B5EF4-FFF2-40B4-BE49-F238E27FC236}">
                              <a16:creationId xmlns:a16="http://schemas.microsoft.com/office/drawing/2014/main" id="{1D30E529-8FB6-4F17-A582-8B4E9639741B}"/>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2496" y="960"/>
                          <a:ext cx="261"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0" name="Object 340">
              <a:extLst>
                <a:ext uri="{FF2B5EF4-FFF2-40B4-BE49-F238E27FC236}">
                  <a16:creationId xmlns:a16="http://schemas.microsoft.com/office/drawing/2014/main" id="{2AA226D8-FB5A-4051-BB94-2446C2FE4C2B}"/>
                </a:ext>
              </a:extLst>
            </p:cNvPr>
            <p:cNvGraphicFramePr>
              <a:graphicFrameLocks noChangeAspect="1"/>
            </p:cNvGraphicFramePr>
            <p:nvPr/>
          </p:nvGraphicFramePr>
          <p:xfrm>
            <a:off x="1584" y="1584"/>
            <a:ext cx="678" cy="756"/>
          </p:xfrm>
          <a:graphic>
            <a:graphicData uri="http://schemas.openxmlformats.org/presentationml/2006/ole">
              <mc:AlternateContent xmlns:mc="http://schemas.openxmlformats.org/markup-compatibility/2006">
                <mc:Choice xmlns:v="urn:schemas-microsoft-com:vml" Requires="v">
                  <p:oleObj name="Photo Editor Photo" r:id="rId18" imgW="2152951" imgH="2400635" progId="MSPhotoEd.3">
                    <p:embed/>
                  </p:oleObj>
                </mc:Choice>
                <mc:Fallback>
                  <p:oleObj name="Photo Editor Photo" r:id="rId18" imgW="2152951" imgH="2400635" progId="MSPhotoEd.3">
                    <p:embed/>
                    <p:pic>
                      <p:nvPicPr>
                        <p:cNvPr id="7217" name="Object 340">
                          <a:extLst>
                            <a:ext uri="{FF2B5EF4-FFF2-40B4-BE49-F238E27FC236}">
                              <a16:creationId xmlns:a16="http://schemas.microsoft.com/office/drawing/2014/main" id="{900FF479-0637-427D-ACD6-CA6D9423A65B}"/>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584" y="1584"/>
                          <a:ext cx="678" cy="7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1" name="Object 341">
              <a:extLst>
                <a:ext uri="{FF2B5EF4-FFF2-40B4-BE49-F238E27FC236}">
                  <a16:creationId xmlns:a16="http://schemas.microsoft.com/office/drawing/2014/main" id="{0B2200D3-BC83-4E6A-AB46-35AA22B2EC19}"/>
                </a:ext>
              </a:extLst>
            </p:cNvPr>
            <p:cNvGraphicFramePr>
              <a:graphicFrameLocks noChangeAspect="1"/>
            </p:cNvGraphicFramePr>
            <p:nvPr/>
          </p:nvGraphicFramePr>
          <p:xfrm>
            <a:off x="480" y="1968"/>
            <a:ext cx="261" cy="672"/>
          </p:xfrm>
          <a:graphic>
            <a:graphicData uri="http://schemas.openxmlformats.org/presentationml/2006/ole">
              <mc:AlternateContent xmlns:mc="http://schemas.openxmlformats.org/markup-compatibility/2006">
                <mc:Choice xmlns:v="urn:schemas-microsoft-com:vml" Requires="v">
                  <p:oleObj name="Photo Editor Photo" r:id="rId20" imgW="933580" imgH="2400635" progId="MSPhotoEd.3">
                    <p:embed/>
                  </p:oleObj>
                </mc:Choice>
                <mc:Fallback>
                  <p:oleObj name="Photo Editor Photo" r:id="rId20" imgW="933580" imgH="2400635" progId="MSPhotoEd.3">
                    <p:embed/>
                    <p:pic>
                      <p:nvPicPr>
                        <p:cNvPr id="7218" name="Object 341">
                          <a:extLst>
                            <a:ext uri="{FF2B5EF4-FFF2-40B4-BE49-F238E27FC236}">
                              <a16:creationId xmlns:a16="http://schemas.microsoft.com/office/drawing/2014/main" id="{7CBE816E-C047-4106-AF91-FE0C8EEE8E16}"/>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480" y="1968"/>
                          <a:ext cx="261" cy="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2" name="Object 342">
              <a:extLst>
                <a:ext uri="{FF2B5EF4-FFF2-40B4-BE49-F238E27FC236}">
                  <a16:creationId xmlns:a16="http://schemas.microsoft.com/office/drawing/2014/main" id="{F4B5605A-B830-428F-97B5-F86199086294}"/>
                </a:ext>
              </a:extLst>
            </p:cNvPr>
            <p:cNvGraphicFramePr>
              <a:graphicFrameLocks noChangeAspect="1"/>
            </p:cNvGraphicFramePr>
            <p:nvPr/>
          </p:nvGraphicFramePr>
          <p:xfrm>
            <a:off x="336" y="1632"/>
            <a:ext cx="332" cy="384"/>
          </p:xfrm>
          <a:graphic>
            <a:graphicData uri="http://schemas.openxmlformats.org/presentationml/2006/ole">
              <mc:AlternateContent xmlns:mc="http://schemas.openxmlformats.org/markup-compatibility/2006">
                <mc:Choice xmlns:v="urn:schemas-microsoft-com:vml" Requires="v">
                  <p:oleObj name="Photo Editor Photo" r:id="rId21" imgW="2857899" imgH="3304762" progId="MSPhotoEd.3">
                    <p:embed/>
                  </p:oleObj>
                </mc:Choice>
                <mc:Fallback>
                  <p:oleObj name="Photo Editor Photo" r:id="rId21" imgW="2857899" imgH="3304762" progId="MSPhotoEd.3">
                    <p:embed/>
                    <p:pic>
                      <p:nvPicPr>
                        <p:cNvPr id="7219" name="Object 342">
                          <a:extLst>
                            <a:ext uri="{FF2B5EF4-FFF2-40B4-BE49-F238E27FC236}">
                              <a16:creationId xmlns:a16="http://schemas.microsoft.com/office/drawing/2014/main" id="{DA64288F-20D0-447A-86B8-44656D6D7796}"/>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336" y="1632"/>
                          <a:ext cx="332"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3" name="Object 343">
              <a:extLst>
                <a:ext uri="{FF2B5EF4-FFF2-40B4-BE49-F238E27FC236}">
                  <a16:creationId xmlns:a16="http://schemas.microsoft.com/office/drawing/2014/main" id="{74E04E6F-E207-4BE1-87FF-F418CCDD81CD}"/>
                </a:ext>
              </a:extLst>
            </p:cNvPr>
            <p:cNvGraphicFramePr>
              <a:graphicFrameLocks noChangeAspect="1"/>
            </p:cNvGraphicFramePr>
            <p:nvPr/>
          </p:nvGraphicFramePr>
          <p:xfrm>
            <a:off x="1200" y="1920"/>
            <a:ext cx="288" cy="209"/>
          </p:xfrm>
          <a:graphic>
            <a:graphicData uri="http://schemas.openxmlformats.org/presentationml/2006/ole">
              <mc:AlternateContent xmlns:mc="http://schemas.openxmlformats.org/markup-compatibility/2006">
                <mc:Choice xmlns:v="urn:schemas-microsoft-com:vml" Requires="v">
                  <p:oleObj name="Photo Editor Photo" r:id="rId23" imgW="838095" imgH="609524" progId="MSPhotoEd.3">
                    <p:embed/>
                  </p:oleObj>
                </mc:Choice>
                <mc:Fallback>
                  <p:oleObj name="Photo Editor Photo" r:id="rId23" imgW="838095" imgH="609524" progId="MSPhotoEd.3">
                    <p:embed/>
                    <p:pic>
                      <p:nvPicPr>
                        <p:cNvPr id="7220" name="Object 343">
                          <a:extLst>
                            <a:ext uri="{FF2B5EF4-FFF2-40B4-BE49-F238E27FC236}">
                              <a16:creationId xmlns:a16="http://schemas.microsoft.com/office/drawing/2014/main" id="{E2632418-062D-4411-9679-07AE22CC86AD}"/>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200" y="1920"/>
                          <a:ext cx="288" cy="2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4" name="Object 344">
              <a:extLst>
                <a:ext uri="{FF2B5EF4-FFF2-40B4-BE49-F238E27FC236}">
                  <a16:creationId xmlns:a16="http://schemas.microsoft.com/office/drawing/2014/main" id="{A1AB3C62-1458-4457-9233-23FC2BC4C31C}"/>
                </a:ext>
              </a:extLst>
            </p:cNvPr>
            <p:cNvGraphicFramePr>
              <a:graphicFrameLocks noChangeAspect="1"/>
            </p:cNvGraphicFramePr>
            <p:nvPr/>
          </p:nvGraphicFramePr>
          <p:xfrm>
            <a:off x="1296" y="1152"/>
            <a:ext cx="351" cy="384"/>
          </p:xfrm>
          <a:graphic>
            <a:graphicData uri="http://schemas.openxmlformats.org/presentationml/2006/ole">
              <mc:AlternateContent xmlns:mc="http://schemas.openxmlformats.org/markup-compatibility/2006">
                <mc:Choice xmlns:v="urn:schemas-microsoft-com:vml" Requires="v">
                  <p:oleObj name="Photo Editor Photo" r:id="rId25" imgW="1980952" imgH="2172003" progId="MSPhotoEd.3">
                    <p:embed/>
                  </p:oleObj>
                </mc:Choice>
                <mc:Fallback>
                  <p:oleObj name="Photo Editor Photo" r:id="rId25" imgW="1980952" imgH="2172003" progId="MSPhotoEd.3">
                    <p:embed/>
                    <p:pic>
                      <p:nvPicPr>
                        <p:cNvPr id="7221" name="Object 344">
                          <a:extLst>
                            <a:ext uri="{FF2B5EF4-FFF2-40B4-BE49-F238E27FC236}">
                              <a16:creationId xmlns:a16="http://schemas.microsoft.com/office/drawing/2014/main" id="{A0BB2194-405B-4DD1-98CE-802AA384BE87}"/>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1296" y="1152"/>
                          <a:ext cx="351" cy="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55" name="Object 345">
              <a:extLst>
                <a:ext uri="{FF2B5EF4-FFF2-40B4-BE49-F238E27FC236}">
                  <a16:creationId xmlns:a16="http://schemas.microsoft.com/office/drawing/2014/main" id="{36AABF3F-7A71-48A4-B767-7137490C0F82}"/>
                </a:ext>
              </a:extLst>
            </p:cNvPr>
            <p:cNvGraphicFramePr>
              <a:graphicFrameLocks noChangeAspect="1"/>
            </p:cNvGraphicFramePr>
            <p:nvPr/>
          </p:nvGraphicFramePr>
          <p:xfrm>
            <a:off x="672" y="480"/>
            <a:ext cx="600" cy="822"/>
          </p:xfrm>
          <a:graphic>
            <a:graphicData uri="http://schemas.openxmlformats.org/presentationml/2006/ole">
              <mc:AlternateContent xmlns:mc="http://schemas.openxmlformats.org/markup-compatibility/2006">
                <mc:Choice xmlns:v="urn:schemas-microsoft-com:vml" Requires="v">
                  <p:oleObj name="Bitmap Image" r:id="rId27" imgW="952633" imgH="1305107" progId="Paint.Picture">
                    <p:embed/>
                  </p:oleObj>
                </mc:Choice>
                <mc:Fallback>
                  <p:oleObj name="Bitmap Image" r:id="rId27" imgW="952633" imgH="1305107" progId="Paint.Picture">
                    <p:embed/>
                    <p:pic>
                      <p:nvPicPr>
                        <p:cNvPr id="7222" name="Object 345">
                          <a:extLst>
                            <a:ext uri="{FF2B5EF4-FFF2-40B4-BE49-F238E27FC236}">
                              <a16:creationId xmlns:a16="http://schemas.microsoft.com/office/drawing/2014/main" id="{C79456C1-5CC5-4E5C-A772-621CECBF590B}"/>
                            </a:ext>
                          </a:extLst>
                        </p:cNvPr>
                        <p:cNvPicPr>
                          <a:picLocks noChangeAspect="1" noChangeArrowheads="1"/>
                        </p:cNvPicPr>
                        <p:nvPr/>
                      </p:nvPicPr>
                      <p:blipFill>
                        <a:blip r:embed="rId28">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672" y="480"/>
                          <a:ext cx="600" cy="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Tree>
    <p:extLst>
      <p:ext uri="{BB962C8B-B14F-4D97-AF65-F5344CB8AC3E}">
        <p14:creationId xmlns:p14="http://schemas.microsoft.com/office/powerpoint/2010/main" val="36365849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82388-C77C-4768-97C3-EB531B9E3E6C}"/>
              </a:ext>
            </a:extLst>
          </p:cNvPr>
          <p:cNvSpPr>
            <a:spLocks noGrp="1"/>
          </p:cNvSpPr>
          <p:nvPr>
            <p:ph type="title"/>
          </p:nvPr>
        </p:nvSpPr>
        <p:spPr>
          <a:xfrm>
            <a:off x="0" y="0"/>
            <a:ext cx="12192000" cy="13255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IEEE 802.15 STANDARD GOALS</a:t>
            </a:r>
          </a:p>
        </p:txBody>
      </p:sp>
      <p:sp>
        <p:nvSpPr>
          <p:cNvPr id="3" name="Content Placeholder 2">
            <a:extLst>
              <a:ext uri="{FF2B5EF4-FFF2-40B4-BE49-F238E27FC236}">
                <a16:creationId xmlns:a16="http://schemas.microsoft.com/office/drawing/2014/main" id="{5BC23DD6-6523-41D0-8E98-9C3D0999E6E7}"/>
              </a:ext>
            </a:extLst>
          </p:cNvPr>
          <p:cNvSpPr>
            <a:spLocks noGrp="1"/>
          </p:cNvSpPr>
          <p:nvPr>
            <p:ph idx="1"/>
          </p:nvPr>
        </p:nvSpPr>
        <p:spPr/>
        <p:txBody>
          <a:bodyPr/>
          <a:lstStyle/>
          <a:p>
            <a:r>
              <a:rPr lang="en-GB" b="1" dirty="0"/>
              <a:t>IEEE 802.15 </a:t>
            </a:r>
            <a:r>
              <a:rPr lang="en-GB" dirty="0"/>
              <a:t>focuses on the development of consensus standards for Personal Area Networks or short distance wireless networks.  </a:t>
            </a:r>
          </a:p>
          <a:p>
            <a:r>
              <a:rPr lang="en-GB" dirty="0"/>
              <a:t>These WPANs address wireless networking of portable and mobile computing devices such as PCs, PDAs, peripherals, cell phones and consumer electronics.  </a:t>
            </a:r>
          </a:p>
          <a:p>
            <a:r>
              <a:rPr lang="en-GB" dirty="0">
                <a:solidFill>
                  <a:srgbClr val="FF0000"/>
                </a:solidFill>
              </a:rPr>
              <a:t>The goal is to publish standards, recommended practices, or guides that have broad market applicability and deal effectively with the issues of coexistence and interoperability with other wired and wireless networking solutions.</a:t>
            </a:r>
          </a:p>
          <a:p>
            <a:endParaRPr lang="en-GB" dirty="0"/>
          </a:p>
        </p:txBody>
      </p:sp>
    </p:spTree>
    <p:extLst>
      <p:ext uri="{BB962C8B-B14F-4D97-AF65-F5344CB8AC3E}">
        <p14:creationId xmlns:p14="http://schemas.microsoft.com/office/powerpoint/2010/main" val="2878502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D8980-1F1C-430A-9517-8BA5AF10ABC2}"/>
              </a:ext>
            </a:extLst>
          </p:cNvPr>
          <p:cNvSpPr>
            <a:spLocks noGrp="1"/>
          </p:cNvSpPr>
          <p:nvPr>
            <p:ph type="title"/>
          </p:nvPr>
        </p:nvSpPr>
        <p:spPr>
          <a:xfrm>
            <a:off x="0" y="55742"/>
            <a:ext cx="12192000" cy="1325563"/>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US" altLang="en-US" dirty="0"/>
              <a:t>802.15 WG is developing 3 MACs and 5 PHYs, TG3a is the 6th PHY</a:t>
            </a:r>
            <a:endParaRPr lang="en-GB" dirty="0"/>
          </a:p>
        </p:txBody>
      </p:sp>
      <p:sp>
        <p:nvSpPr>
          <p:cNvPr id="4" name="Rectangle 1034">
            <a:extLst>
              <a:ext uri="{FF2B5EF4-FFF2-40B4-BE49-F238E27FC236}">
                <a16:creationId xmlns:a16="http://schemas.microsoft.com/office/drawing/2014/main" id="{7F36FBE4-B2BA-4383-A649-062166601F0E}"/>
              </a:ext>
            </a:extLst>
          </p:cNvPr>
          <p:cNvSpPr>
            <a:spLocks noChangeArrowheads="1"/>
          </p:cNvSpPr>
          <p:nvPr/>
        </p:nvSpPr>
        <p:spPr bwMode="auto">
          <a:xfrm>
            <a:off x="1588477" y="5666935"/>
            <a:ext cx="228600" cy="228600"/>
          </a:xfrm>
          <a:prstGeom prst="rect">
            <a:avLst/>
          </a:prstGeom>
          <a:noFill/>
          <a:ln w="12700">
            <a:solidFill>
              <a:schemeClr val="accent2"/>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5" name="Rectangle 1035">
            <a:extLst>
              <a:ext uri="{FF2B5EF4-FFF2-40B4-BE49-F238E27FC236}">
                <a16:creationId xmlns:a16="http://schemas.microsoft.com/office/drawing/2014/main" id="{637777CC-5BB4-4A70-8992-B58D88E343C1}"/>
              </a:ext>
            </a:extLst>
          </p:cNvPr>
          <p:cNvSpPr>
            <a:spLocks noChangeArrowheads="1"/>
          </p:cNvSpPr>
          <p:nvPr/>
        </p:nvSpPr>
        <p:spPr bwMode="auto">
          <a:xfrm>
            <a:off x="1588477" y="5971735"/>
            <a:ext cx="228600" cy="228600"/>
          </a:xfrm>
          <a:prstGeom prst="rect">
            <a:avLst/>
          </a:prstGeom>
          <a:noFill/>
          <a:ln w="12700">
            <a:solidFill>
              <a:schemeClr val="accent2"/>
            </a:solidFill>
            <a:prstDash val="sysDot"/>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6" name="Text Box 1036">
            <a:extLst>
              <a:ext uri="{FF2B5EF4-FFF2-40B4-BE49-F238E27FC236}">
                <a16:creationId xmlns:a16="http://schemas.microsoft.com/office/drawing/2014/main" id="{59339F3C-CB48-4772-93C5-A81C31102960}"/>
              </a:ext>
            </a:extLst>
          </p:cNvPr>
          <p:cNvSpPr txBox="1">
            <a:spLocks noChangeArrowheads="1"/>
          </p:cNvSpPr>
          <p:nvPr/>
        </p:nvSpPr>
        <p:spPr bwMode="auto">
          <a:xfrm>
            <a:off x="1817077" y="5666935"/>
            <a:ext cx="2047875"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i="0"/>
              <a:t>= Draft in process or complete</a:t>
            </a:r>
          </a:p>
        </p:txBody>
      </p:sp>
      <p:sp>
        <p:nvSpPr>
          <p:cNvPr id="7" name="Text Box 1037">
            <a:extLst>
              <a:ext uri="{FF2B5EF4-FFF2-40B4-BE49-F238E27FC236}">
                <a16:creationId xmlns:a16="http://schemas.microsoft.com/office/drawing/2014/main" id="{B207C9B7-4ED9-496F-B1BD-91719AABD1B3}"/>
              </a:ext>
            </a:extLst>
          </p:cNvPr>
          <p:cNvSpPr txBox="1">
            <a:spLocks noChangeArrowheads="1"/>
          </p:cNvSpPr>
          <p:nvPr/>
        </p:nvSpPr>
        <p:spPr bwMode="auto">
          <a:xfrm>
            <a:off x="1817077" y="5971735"/>
            <a:ext cx="225901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i="0" dirty="0"/>
              <a:t>= Draft not defined e.g., CFP, etc.</a:t>
            </a:r>
          </a:p>
        </p:txBody>
      </p:sp>
      <p:graphicFrame>
        <p:nvGraphicFramePr>
          <p:cNvPr id="8" name="Object 1027">
            <a:extLst>
              <a:ext uri="{FF2B5EF4-FFF2-40B4-BE49-F238E27FC236}">
                <a16:creationId xmlns:a16="http://schemas.microsoft.com/office/drawing/2014/main" id="{9357107C-5C2A-4ABD-BFD0-510F63EE4B03}"/>
              </a:ext>
            </a:extLst>
          </p:cNvPr>
          <p:cNvGraphicFramePr>
            <a:graphicFrameLocks noChangeAspect="1"/>
          </p:cNvGraphicFramePr>
          <p:nvPr>
            <p:extLst>
              <p:ext uri="{D42A27DB-BD31-4B8C-83A1-F6EECF244321}">
                <p14:modId xmlns:p14="http://schemas.microsoft.com/office/powerpoint/2010/main" val="4043082207"/>
              </p:ext>
            </p:extLst>
          </p:nvPr>
        </p:nvGraphicFramePr>
        <p:xfrm>
          <a:off x="2976563" y="2214563"/>
          <a:ext cx="6945312" cy="3368675"/>
        </p:xfrm>
        <a:graphic>
          <a:graphicData uri="http://schemas.openxmlformats.org/presentationml/2006/ole">
            <mc:AlternateContent xmlns:mc="http://schemas.openxmlformats.org/markup-compatibility/2006">
              <mc:Choice xmlns:v="urn:schemas-microsoft-com:vml" Requires="v">
                <p:oleObj name="Organization Chart" r:id="rId2" imgW="869760" imgH="349200" progId="OrgPlusWOPX.4">
                  <p:embed followColorScheme="full"/>
                </p:oleObj>
              </mc:Choice>
              <mc:Fallback>
                <p:oleObj name="Organization Chart" r:id="rId2" imgW="869760" imgH="349200" progId="OrgPlusWOPX.4">
                  <p:embed followColorScheme="full"/>
                  <p:pic>
                    <p:nvPicPr>
                      <p:cNvPr id="7177" name="Object 1027">
                        <a:extLst>
                          <a:ext uri="{FF2B5EF4-FFF2-40B4-BE49-F238E27FC236}">
                            <a16:creationId xmlns:a16="http://schemas.microsoft.com/office/drawing/2014/main" id="{FABE808A-380B-4E91-AC4C-DDF1870CCDFC}"/>
                          </a:ext>
                        </a:extLst>
                      </p:cNvPr>
                      <p:cNvPicPr>
                        <a:picLocks noChangeAspect="1" noChangeArrowheads="1"/>
                      </p:cNvPicPr>
                      <p:nvPr/>
                    </p:nvPicPr>
                    <p:blipFill>
                      <a:blip r:embed="rId3"/>
                      <a:srcRect/>
                      <a:stretch>
                        <a:fillRect/>
                      </a:stretch>
                    </p:blipFill>
                    <p:spPr bwMode="auto">
                      <a:xfrm>
                        <a:off x="2976563" y="2214563"/>
                        <a:ext cx="6945312" cy="336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 Box 1028">
            <a:extLst>
              <a:ext uri="{FF2B5EF4-FFF2-40B4-BE49-F238E27FC236}">
                <a16:creationId xmlns:a16="http://schemas.microsoft.com/office/drawing/2014/main" id="{C9A66573-D492-446F-A64E-5FDF7FE57099}"/>
              </a:ext>
            </a:extLst>
          </p:cNvPr>
          <p:cNvSpPr txBox="1">
            <a:spLocks noChangeArrowheads="1"/>
          </p:cNvSpPr>
          <p:nvPr/>
        </p:nvSpPr>
        <p:spPr bwMode="auto">
          <a:xfrm>
            <a:off x="1777390" y="4271523"/>
            <a:ext cx="7493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r"/>
            <a:r>
              <a:rPr lang="en-US" altLang="en-US" sz="1200" i="0">
                <a:latin typeface="Arial" panose="020B0604020202020204" pitchFamily="34" charset="0"/>
              </a:rPr>
              <a:t>Physical</a:t>
            </a:r>
          </a:p>
          <a:p>
            <a:pPr algn="r"/>
            <a:r>
              <a:rPr lang="en-US" altLang="en-US" sz="1200" i="0">
                <a:latin typeface="Arial" panose="020B0604020202020204" pitchFamily="34" charset="0"/>
              </a:rPr>
              <a:t>Layer</a:t>
            </a:r>
          </a:p>
        </p:txBody>
      </p:sp>
      <p:sp>
        <p:nvSpPr>
          <p:cNvPr id="10" name="Text Box 1029">
            <a:extLst>
              <a:ext uri="{FF2B5EF4-FFF2-40B4-BE49-F238E27FC236}">
                <a16:creationId xmlns:a16="http://schemas.microsoft.com/office/drawing/2014/main" id="{45380840-B873-42D1-9C9C-25307E61F838}"/>
              </a:ext>
            </a:extLst>
          </p:cNvPr>
          <p:cNvSpPr txBox="1">
            <a:spLocks noChangeArrowheads="1"/>
          </p:cNvSpPr>
          <p:nvPr/>
        </p:nvSpPr>
        <p:spPr bwMode="auto">
          <a:xfrm rot="21593511">
            <a:off x="1212240" y="3253935"/>
            <a:ext cx="1314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r"/>
            <a:r>
              <a:rPr lang="en-US" altLang="en-US" sz="1200" i="0">
                <a:latin typeface="Arial" panose="020B0604020202020204" pitchFamily="34" charset="0"/>
              </a:rPr>
              <a:t>Medium Access</a:t>
            </a:r>
          </a:p>
          <a:p>
            <a:pPr algn="r"/>
            <a:r>
              <a:rPr lang="en-US" altLang="en-US" sz="1200" i="0">
                <a:latin typeface="Arial" panose="020B0604020202020204" pitchFamily="34" charset="0"/>
              </a:rPr>
              <a:t>Control Sublayer</a:t>
            </a:r>
          </a:p>
        </p:txBody>
      </p:sp>
      <p:sp>
        <p:nvSpPr>
          <p:cNvPr id="11" name="Text Box 1030">
            <a:extLst>
              <a:ext uri="{FF2B5EF4-FFF2-40B4-BE49-F238E27FC236}">
                <a16:creationId xmlns:a16="http://schemas.microsoft.com/office/drawing/2014/main" id="{5E7B841A-5748-4A74-A80F-73CA7B319F6B}"/>
              </a:ext>
            </a:extLst>
          </p:cNvPr>
          <p:cNvSpPr txBox="1">
            <a:spLocks noChangeArrowheads="1"/>
          </p:cNvSpPr>
          <p:nvPr/>
        </p:nvSpPr>
        <p:spPr bwMode="auto">
          <a:xfrm rot="21593511">
            <a:off x="1207477" y="2328423"/>
            <a:ext cx="13144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r"/>
            <a:r>
              <a:rPr lang="en-US" altLang="en-US" sz="1200" i="0">
                <a:latin typeface="Arial" panose="020B0604020202020204" pitchFamily="34" charset="0"/>
              </a:rPr>
              <a:t>Logical Link</a:t>
            </a:r>
          </a:p>
          <a:p>
            <a:pPr algn="r"/>
            <a:r>
              <a:rPr lang="en-US" altLang="en-US" sz="1200" i="0">
                <a:latin typeface="Arial" panose="020B0604020202020204" pitchFamily="34" charset="0"/>
              </a:rPr>
              <a:t>Control Sublayer</a:t>
            </a:r>
          </a:p>
        </p:txBody>
      </p:sp>
      <p:sp>
        <p:nvSpPr>
          <p:cNvPr id="12" name="Text Box 1031">
            <a:extLst>
              <a:ext uri="{FF2B5EF4-FFF2-40B4-BE49-F238E27FC236}">
                <a16:creationId xmlns:a16="http://schemas.microsoft.com/office/drawing/2014/main" id="{A1A3F39F-8021-44A6-B544-3086DEE9E21A}"/>
              </a:ext>
            </a:extLst>
          </p:cNvPr>
          <p:cNvSpPr txBox="1">
            <a:spLocks noChangeArrowheads="1"/>
          </p:cNvSpPr>
          <p:nvPr/>
        </p:nvSpPr>
        <p:spPr bwMode="auto">
          <a:xfrm>
            <a:off x="2350477" y="3947673"/>
            <a:ext cx="4762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4800" i="0"/>
              <a:t>{</a:t>
            </a:r>
          </a:p>
        </p:txBody>
      </p:sp>
      <p:sp>
        <p:nvSpPr>
          <p:cNvPr id="13" name="Text Box 1032">
            <a:extLst>
              <a:ext uri="{FF2B5EF4-FFF2-40B4-BE49-F238E27FC236}">
                <a16:creationId xmlns:a16="http://schemas.microsoft.com/office/drawing/2014/main" id="{70606246-B011-4610-9879-CA8B600A2F46}"/>
              </a:ext>
            </a:extLst>
          </p:cNvPr>
          <p:cNvSpPr txBox="1">
            <a:spLocks noChangeArrowheads="1"/>
          </p:cNvSpPr>
          <p:nvPr/>
        </p:nvSpPr>
        <p:spPr bwMode="auto">
          <a:xfrm>
            <a:off x="2350477" y="2930085"/>
            <a:ext cx="476250" cy="823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4800" i="0"/>
              <a:t>{</a:t>
            </a:r>
          </a:p>
        </p:txBody>
      </p:sp>
      <p:sp>
        <p:nvSpPr>
          <p:cNvPr id="14" name="Text Box 1033">
            <a:extLst>
              <a:ext uri="{FF2B5EF4-FFF2-40B4-BE49-F238E27FC236}">
                <a16:creationId xmlns:a16="http://schemas.microsoft.com/office/drawing/2014/main" id="{ED2CAFE6-E91D-4F3C-BE9D-CC6EC8594BDF}"/>
              </a:ext>
            </a:extLst>
          </p:cNvPr>
          <p:cNvSpPr txBox="1">
            <a:spLocks noChangeArrowheads="1"/>
          </p:cNvSpPr>
          <p:nvPr/>
        </p:nvSpPr>
        <p:spPr bwMode="auto">
          <a:xfrm>
            <a:off x="2350477" y="2023623"/>
            <a:ext cx="476250" cy="823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4800" i="0"/>
              <a:t>{</a:t>
            </a:r>
          </a:p>
        </p:txBody>
      </p:sp>
      <p:sp>
        <p:nvSpPr>
          <p:cNvPr id="15" name="Line 1039">
            <a:extLst>
              <a:ext uri="{FF2B5EF4-FFF2-40B4-BE49-F238E27FC236}">
                <a16:creationId xmlns:a16="http://schemas.microsoft.com/office/drawing/2014/main" id="{ABC7916B-2F51-4EEF-87CB-7B1B206FAB9D}"/>
              </a:ext>
            </a:extLst>
          </p:cNvPr>
          <p:cNvSpPr>
            <a:spLocks noChangeShapeType="1"/>
          </p:cNvSpPr>
          <p:nvPr/>
        </p:nvSpPr>
        <p:spPr bwMode="auto">
          <a:xfrm flipV="1">
            <a:off x="8217877" y="2722123"/>
            <a:ext cx="0" cy="647700"/>
          </a:xfrm>
          <a:prstGeom prst="line">
            <a:avLst/>
          </a:prstGeom>
          <a:noFill/>
          <a:ln w="12700">
            <a:solidFill>
              <a:schemeClr val="tx1"/>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a:p>
        </p:txBody>
      </p:sp>
      <p:sp>
        <p:nvSpPr>
          <p:cNvPr id="16" name="Rectangle 1040">
            <a:extLst>
              <a:ext uri="{FF2B5EF4-FFF2-40B4-BE49-F238E27FC236}">
                <a16:creationId xmlns:a16="http://schemas.microsoft.com/office/drawing/2014/main" id="{9C9FA912-9EDF-4E00-A381-82FD6918EABF}"/>
              </a:ext>
            </a:extLst>
          </p:cNvPr>
          <p:cNvSpPr>
            <a:spLocks noChangeArrowheads="1"/>
          </p:cNvSpPr>
          <p:nvPr/>
        </p:nvSpPr>
        <p:spPr bwMode="auto">
          <a:xfrm>
            <a:off x="1588477" y="5362135"/>
            <a:ext cx="228600" cy="228600"/>
          </a:xfrm>
          <a:prstGeom prst="rect">
            <a:avLst/>
          </a:prstGeom>
          <a:noFill/>
          <a:ln w="12700">
            <a:solidFill>
              <a:schemeClr val="tx1"/>
            </a:solidFill>
            <a:miter lim="800000"/>
            <a:headEnd type="none" w="sm" len="sm"/>
            <a:tailEnd type="non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eaLnBrk="1" hangingPunct="1"/>
            <a:endParaRPr lang="en-GB" altLang="en-US"/>
          </a:p>
        </p:txBody>
      </p:sp>
      <p:sp>
        <p:nvSpPr>
          <p:cNvPr id="17" name="Text Box 1041">
            <a:extLst>
              <a:ext uri="{FF2B5EF4-FFF2-40B4-BE49-F238E27FC236}">
                <a16:creationId xmlns:a16="http://schemas.microsoft.com/office/drawing/2014/main" id="{54069F1A-7D48-40F0-B874-DFA020E07420}"/>
              </a:ext>
            </a:extLst>
          </p:cNvPr>
          <p:cNvSpPr txBox="1">
            <a:spLocks noChangeArrowheads="1"/>
          </p:cNvSpPr>
          <p:nvPr/>
        </p:nvSpPr>
        <p:spPr bwMode="auto">
          <a:xfrm>
            <a:off x="1817077" y="5362135"/>
            <a:ext cx="9826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r>
              <a:rPr lang="en-US" altLang="en-US" sz="1200" i="0"/>
              <a:t>= Other LLC</a:t>
            </a:r>
          </a:p>
        </p:txBody>
      </p:sp>
      <p:sp>
        <p:nvSpPr>
          <p:cNvPr id="18" name="Rectangle 1038">
            <a:extLst>
              <a:ext uri="{FF2B5EF4-FFF2-40B4-BE49-F238E27FC236}">
                <a16:creationId xmlns:a16="http://schemas.microsoft.com/office/drawing/2014/main" id="{ECBC6BF7-2A9C-47A6-9E27-251A3D9136F4}"/>
              </a:ext>
            </a:extLst>
          </p:cNvPr>
          <p:cNvSpPr>
            <a:spLocks noChangeArrowheads="1"/>
          </p:cNvSpPr>
          <p:nvPr/>
        </p:nvSpPr>
        <p:spPr bwMode="auto">
          <a:xfrm>
            <a:off x="7370152" y="2085535"/>
            <a:ext cx="1685925" cy="650875"/>
          </a:xfrm>
          <a:prstGeom prst="rect">
            <a:avLst/>
          </a:prstGeom>
          <a:solidFill>
            <a:schemeClr val="bg1"/>
          </a:solidFill>
          <a:ln w="12700">
            <a:solidFill>
              <a:schemeClr val="tx1"/>
            </a:solidFill>
            <a:miter lim="800000"/>
            <a:headEnd type="none" w="sm" len="sm"/>
            <a:tailEnd type="none" w="sm" len="sm"/>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sz="2400" i="1">
                <a:solidFill>
                  <a:schemeClr val="tx1"/>
                </a:solidFill>
                <a:latin typeface="Times New Roman" panose="02020603050405020304" pitchFamily="18" charset="0"/>
              </a:defRPr>
            </a:lvl1pPr>
            <a:lvl2pPr marL="742950" indent="-285750">
              <a:defRPr sz="2400" i="1">
                <a:solidFill>
                  <a:schemeClr val="tx1"/>
                </a:solidFill>
                <a:latin typeface="Times New Roman" panose="02020603050405020304" pitchFamily="18" charset="0"/>
              </a:defRPr>
            </a:lvl2pPr>
            <a:lvl3pPr marL="1143000" indent="-228600">
              <a:defRPr sz="2400" i="1">
                <a:solidFill>
                  <a:schemeClr val="tx1"/>
                </a:solidFill>
                <a:latin typeface="Times New Roman" panose="02020603050405020304" pitchFamily="18" charset="0"/>
              </a:defRPr>
            </a:lvl3pPr>
            <a:lvl4pPr marL="1600200" indent="-228600">
              <a:defRPr sz="2400" i="1">
                <a:solidFill>
                  <a:schemeClr val="tx1"/>
                </a:solidFill>
                <a:latin typeface="Times New Roman" panose="02020603050405020304" pitchFamily="18" charset="0"/>
              </a:defRPr>
            </a:lvl4pPr>
            <a:lvl5pPr marL="2057400" indent="-228600">
              <a:defRPr sz="2400" i="1">
                <a:solidFill>
                  <a:schemeClr val="tx1"/>
                </a:solidFill>
                <a:latin typeface="Times New Roman" panose="02020603050405020304" pitchFamily="18" charset="0"/>
              </a:defRPr>
            </a:lvl5pPr>
            <a:lvl6pPr marL="2514600" indent="-228600" eaLnBrk="0" fontAlgn="base" hangingPunct="0">
              <a:spcBef>
                <a:spcPct val="0"/>
              </a:spcBef>
              <a:spcAft>
                <a:spcPct val="0"/>
              </a:spcAft>
              <a:defRPr sz="2400" i="1">
                <a:solidFill>
                  <a:schemeClr val="tx1"/>
                </a:solidFill>
                <a:latin typeface="Times New Roman" panose="02020603050405020304" pitchFamily="18" charset="0"/>
              </a:defRPr>
            </a:lvl6pPr>
            <a:lvl7pPr marL="2971800" indent="-228600" eaLnBrk="0" fontAlgn="base" hangingPunct="0">
              <a:spcBef>
                <a:spcPct val="0"/>
              </a:spcBef>
              <a:spcAft>
                <a:spcPct val="0"/>
              </a:spcAft>
              <a:defRPr sz="2400" i="1">
                <a:solidFill>
                  <a:schemeClr val="tx1"/>
                </a:solidFill>
                <a:latin typeface="Times New Roman" panose="02020603050405020304" pitchFamily="18" charset="0"/>
              </a:defRPr>
            </a:lvl7pPr>
            <a:lvl8pPr marL="3429000" indent="-228600" eaLnBrk="0" fontAlgn="base" hangingPunct="0">
              <a:spcBef>
                <a:spcPct val="0"/>
              </a:spcBef>
              <a:spcAft>
                <a:spcPct val="0"/>
              </a:spcAft>
              <a:defRPr sz="2400" i="1">
                <a:solidFill>
                  <a:schemeClr val="tx1"/>
                </a:solidFill>
                <a:latin typeface="Times New Roman" panose="02020603050405020304" pitchFamily="18" charset="0"/>
              </a:defRPr>
            </a:lvl8pPr>
            <a:lvl9pPr marL="3886200" indent="-228600" eaLnBrk="0" fontAlgn="base" hangingPunct="0">
              <a:spcBef>
                <a:spcPct val="0"/>
              </a:spcBef>
              <a:spcAft>
                <a:spcPct val="0"/>
              </a:spcAft>
              <a:defRPr sz="2400" i="1">
                <a:solidFill>
                  <a:schemeClr val="tx1"/>
                </a:solidFill>
                <a:latin typeface="Times New Roman" panose="02020603050405020304" pitchFamily="18" charset="0"/>
              </a:defRPr>
            </a:lvl9pPr>
          </a:lstStyle>
          <a:p>
            <a:pPr algn="ctr"/>
            <a:r>
              <a:rPr lang="en-US" altLang="en-US" sz="1200" i="0"/>
              <a:t>Service Specific</a:t>
            </a:r>
          </a:p>
          <a:p>
            <a:pPr algn="ctr"/>
            <a:r>
              <a:rPr lang="en-US" altLang="en-US" sz="1200" i="0"/>
              <a:t>Convergence Sublayer</a:t>
            </a:r>
          </a:p>
          <a:p>
            <a:pPr algn="ctr"/>
            <a:r>
              <a:rPr lang="en-US" altLang="en-US" sz="1200" i="0"/>
              <a:t>(SSCS)</a:t>
            </a:r>
          </a:p>
        </p:txBody>
      </p:sp>
    </p:spTree>
    <p:extLst>
      <p:ext uri="{BB962C8B-B14F-4D97-AF65-F5344CB8AC3E}">
        <p14:creationId xmlns:p14="http://schemas.microsoft.com/office/powerpoint/2010/main" val="1375093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81368D7-FC2D-472E-88F9-087184D73F99}"/>
              </a:ext>
            </a:extLst>
          </p:cNvPr>
          <p:cNvSpPr/>
          <p:nvPr/>
        </p:nvSpPr>
        <p:spPr>
          <a:xfrm>
            <a:off x="0" y="0"/>
            <a:ext cx="12192000" cy="6858000"/>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2700000" scaled="1"/>
            <a:tileRect/>
          </a:gra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a:p>
        </p:txBody>
      </p:sp>
      <p:sp>
        <p:nvSpPr>
          <p:cNvPr id="2" name="Title 1">
            <a:extLst>
              <a:ext uri="{FF2B5EF4-FFF2-40B4-BE49-F238E27FC236}">
                <a16:creationId xmlns:a16="http://schemas.microsoft.com/office/drawing/2014/main" id="{39327797-4D7C-4A6E-8493-F16BE5AF4BBC}"/>
              </a:ext>
            </a:extLst>
          </p:cNvPr>
          <p:cNvSpPr>
            <a:spLocks noGrp="1"/>
          </p:cNvSpPr>
          <p:nvPr>
            <p:ph type="ctrTitle"/>
          </p:nvPr>
        </p:nvSpPr>
        <p:spPr/>
        <p:txBody>
          <a:bodyPr/>
          <a:lstStyle/>
          <a:p>
            <a:r>
              <a:rPr lang="en-GB" b="1" dirty="0"/>
              <a:t>BLUETOOTH </a:t>
            </a:r>
          </a:p>
        </p:txBody>
      </p:sp>
      <p:sp>
        <p:nvSpPr>
          <p:cNvPr id="3" name="Subtitle 2">
            <a:extLst>
              <a:ext uri="{FF2B5EF4-FFF2-40B4-BE49-F238E27FC236}">
                <a16:creationId xmlns:a16="http://schemas.microsoft.com/office/drawing/2014/main" id="{9D2B5702-AB6A-4E32-AB7D-588915FDF80D}"/>
              </a:ext>
            </a:extLst>
          </p:cNvPr>
          <p:cNvSpPr>
            <a:spLocks noGrp="1"/>
          </p:cNvSpPr>
          <p:nvPr>
            <p:ph type="subTitle" idx="1"/>
          </p:nvPr>
        </p:nvSpPr>
        <p:spPr>
          <a:xfrm>
            <a:off x="1524000" y="4628980"/>
            <a:ext cx="9144000" cy="1655762"/>
          </a:xfrm>
        </p:spPr>
        <p:txBody>
          <a:bodyPr/>
          <a:lstStyle/>
          <a:p>
            <a:r>
              <a:rPr lang="en-GB" b="1" dirty="0"/>
              <a:t>ECE 525E – WIRELESS &amp; MOBILE COMMUNCATION </a:t>
            </a:r>
          </a:p>
          <a:p>
            <a:r>
              <a:rPr lang="en-GB" b="1" dirty="0"/>
              <a:t>Friday, 20 August 2021</a:t>
            </a:r>
          </a:p>
        </p:txBody>
      </p:sp>
    </p:spTree>
    <p:extLst>
      <p:ext uri="{BB962C8B-B14F-4D97-AF65-F5344CB8AC3E}">
        <p14:creationId xmlns:p14="http://schemas.microsoft.com/office/powerpoint/2010/main" val="37802744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0B9B7A-A6A8-4896-89F9-4ED8E4AD2FE2}"/>
              </a:ext>
            </a:extLst>
          </p:cNvPr>
          <p:cNvSpPr>
            <a:spLocks noGrp="1"/>
          </p:cNvSpPr>
          <p:nvPr>
            <p:ph type="title"/>
          </p:nvPr>
        </p:nvSpPr>
        <p:spPr>
          <a:xfrm>
            <a:off x="0" y="18256"/>
            <a:ext cx="12192000" cy="1121228"/>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a:bodyPr>
          <a:lstStyle/>
          <a:p>
            <a:pPr algn="ctr"/>
            <a:r>
              <a:rPr lang="en-GB" dirty="0"/>
              <a:t>WHAT IS BLUETOOTH?</a:t>
            </a:r>
          </a:p>
        </p:txBody>
      </p:sp>
      <p:sp>
        <p:nvSpPr>
          <p:cNvPr id="3" name="Content Placeholder 2">
            <a:extLst>
              <a:ext uri="{FF2B5EF4-FFF2-40B4-BE49-F238E27FC236}">
                <a16:creationId xmlns:a16="http://schemas.microsoft.com/office/drawing/2014/main" id="{DD640702-DD1D-497A-9873-9D0FCB12E44C}"/>
              </a:ext>
            </a:extLst>
          </p:cNvPr>
          <p:cNvSpPr>
            <a:spLocks noGrp="1"/>
          </p:cNvSpPr>
          <p:nvPr>
            <p:ph idx="1"/>
          </p:nvPr>
        </p:nvSpPr>
        <p:spPr>
          <a:xfrm>
            <a:off x="584982" y="1642745"/>
            <a:ext cx="10515600" cy="4351338"/>
          </a:xfrm>
        </p:spPr>
        <p:txBody>
          <a:bodyPr>
            <a:normAutofit/>
          </a:bodyPr>
          <a:lstStyle/>
          <a:p>
            <a:pPr marL="457200" indent="-457200">
              <a:buClr>
                <a:srgbClr val="92D050"/>
              </a:buClr>
              <a:buFont typeface="+mj-lt"/>
              <a:buAutoNum type="arabicPeriod"/>
            </a:pPr>
            <a:r>
              <a:rPr lang="en-US" altLang="en-US" sz="2400" b="1" dirty="0"/>
              <a:t>Bluetooth</a:t>
            </a:r>
            <a:r>
              <a:rPr lang="en-US" altLang="en-US" sz="2400" dirty="0"/>
              <a:t> is a global, RF-based (S-BAND - ISM band: 2.4GHz), short-range, connectivity technology &amp; solution for portable, personal devices</a:t>
            </a:r>
          </a:p>
          <a:p>
            <a:pPr marL="914400" lvl="1" indent="-457200">
              <a:buClr>
                <a:srgbClr val="92D050"/>
              </a:buClr>
              <a:buFont typeface="+mj-lt"/>
              <a:buAutoNum type="alphaLcParenR"/>
            </a:pPr>
            <a:r>
              <a:rPr lang="en-US" altLang="en-US" dirty="0"/>
              <a:t>it is not just a radio</a:t>
            </a:r>
          </a:p>
          <a:p>
            <a:pPr marL="914400" lvl="1" indent="-457200">
              <a:buClr>
                <a:srgbClr val="92D050"/>
              </a:buClr>
              <a:buFont typeface="+mj-lt"/>
              <a:buAutoNum type="alphaLcParenR"/>
            </a:pPr>
            <a:r>
              <a:rPr lang="en-US" altLang="en-US" dirty="0"/>
              <a:t>create piconets on-the-fly (</a:t>
            </a:r>
            <a:r>
              <a:rPr lang="en-US" altLang="en-US" dirty="0" err="1"/>
              <a:t>appr</a:t>
            </a:r>
            <a:r>
              <a:rPr lang="en-US" altLang="en-US" dirty="0"/>
              <a:t>. 1Mbps)</a:t>
            </a:r>
          </a:p>
          <a:p>
            <a:pPr marL="1314450" lvl="2" indent="-457200">
              <a:buClr>
                <a:srgbClr val="92D050"/>
              </a:buClr>
            </a:pPr>
            <a:r>
              <a:rPr lang="en-US" altLang="en-US" sz="2400" dirty="0"/>
              <a:t>piconets may overlap in time and space for high aggregate bandwidth</a:t>
            </a:r>
          </a:p>
          <a:p>
            <a:pPr marL="457200" indent="-457200">
              <a:buClr>
                <a:srgbClr val="92D050"/>
              </a:buClr>
              <a:buFont typeface="+mj-lt"/>
              <a:buAutoNum type="arabicPeriod"/>
            </a:pPr>
            <a:r>
              <a:rPr lang="en-US" altLang="en-US" sz="2400" dirty="0"/>
              <a:t>Bluetooth protocol operates at 2.4GHz in the same unlicensed ISM frequency band where RF protocols like ZigBee and </a:t>
            </a:r>
            <a:r>
              <a:rPr lang="en-US" altLang="en-US" sz="2400" dirty="0" err="1"/>
              <a:t>WiFi</a:t>
            </a:r>
            <a:r>
              <a:rPr lang="en-US" altLang="en-US" sz="2400" dirty="0"/>
              <a:t>.</a:t>
            </a:r>
          </a:p>
          <a:p>
            <a:pPr marL="457200" indent="-457200">
              <a:buClr>
                <a:srgbClr val="92D050"/>
              </a:buClr>
              <a:buFont typeface="+mj-lt"/>
              <a:buAutoNum type="arabicPeriod"/>
            </a:pPr>
            <a:r>
              <a:rPr lang="en-US" altLang="en-US" sz="2400" dirty="0">
                <a:solidFill>
                  <a:srgbClr val="FF0000"/>
                </a:solidFill>
              </a:rPr>
              <a:t>The Bluetooth specification  comprises:</a:t>
            </a:r>
          </a:p>
          <a:p>
            <a:pPr marL="914400" lvl="1" indent="-457200">
              <a:buClr>
                <a:srgbClr val="92D050"/>
              </a:buClr>
              <a:buFont typeface="+mj-lt"/>
              <a:buAutoNum type="alphaLcParenR"/>
            </a:pPr>
            <a:r>
              <a:rPr lang="en-US" altLang="en-US" dirty="0">
                <a:solidFill>
                  <a:srgbClr val="FF0000"/>
                </a:solidFill>
              </a:rPr>
              <a:t>a hardware and  software protocol specification</a:t>
            </a:r>
          </a:p>
          <a:p>
            <a:pPr marL="914400" lvl="1" indent="-457200">
              <a:buClr>
                <a:srgbClr val="92D050"/>
              </a:buClr>
              <a:buFont typeface="+mj-lt"/>
              <a:buAutoNum type="alphaLcParenR"/>
            </a:pPr>
            <a:r>
              <a:rPr lang="en-US" altLang="en-US" dirty="0">
                <a:solidFill>
                  <a:srgbClr val="FF0000"/>
                </a:solidFill>
              </a:rPr>
              <a:t>usage case scenario profiles and interoperability requirements</a:t>
            </a:r>
          </a:p>
          <a:p>
            <a:endParaRPr lang="en-GB" sz="2400" dirty="0"/>
          </a:p>
        </p:txBody>
      </p:sp>
    </p:spTree>
    <p:extLst>
      <p:ext uri="{BB962C8B-B14F-4D97-AF65-F5344CB8AC3E}">
        <p14:creationId xmlns:p14="http://schemas.microsoft.com/office/powerpoint/2010/main" val="88976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 calcmode="lin" valueType="num">
                                      <p:cBhvr additive="base">
                                        <p:cTn id="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anim calcmode="lin" valueType="num">
                                      <p:cBhvr additive="base">
                                        <p:cTn id="1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anim calcmode="lin" valueType="num">
                                      <p:cBhvr additive="base">
                                        <p:cTn id="1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E9D195-CBB5-40C5-A2D8-0FD4B9AD2483}"/>
              </a:ext>
            </a:extLst>
          </p:cNvPr>
          <p:cNvSpPr>
            <a:spLocks noGrp="1"/>
          </p:cNvSpPr>
          <p:nvPr>
            <p:ph type="title"/>
          </p:nvPr>
        </p:nvSpPr>
        <p:spPr>
          <a:xfrm>
            <a:off x="0" y="0"/>
            <a:ext cx="12192000" cy="737191"/>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a:normAutofit/>
          </a:bodyPr>
          <a:lstStyle/>
          <a:p>
            <a:pPr algn="ctr"/>
            <a:r>
              <a:rPr lang="en-GB" dirty="0"/>
              <a:t>BLUETOOTH ARCHITECTURE / 01</a:t>
            </a:r>
          </a:p>
        </p:txBody>
      </p:sp>
      <p:sp>
        <p:nvSpPr>
          <p:cNvPr id="3" name="Content Placeholder 2">
            <a:extLst>
              <a:ext uri="{FF2B5EF4-FFF2-40B4-BE49-F238E27FC236}">
                <a16:creationId xmlns:a16="http://schemas.microsoft.com/office/drawing/2014/main" id="{E2E29E68-9BBA-40C9-9113-729C23721E9A}"/>
              </a:ext>
            </a:extLst>
          </p:cNvPr>
          <p:cNvSpPr>
            <a:spLocks noGrp="1"/>
          </p:cNvSpPr>
          <p:nvPr>
            <p:ph idx="1"/>
          </p:nvPr>
        </p:nvSpPr>
        <p:spPr>
          <a:xfrm>
            <a:off x="140201" y="914400"/>
            <a:ext cx="6924904" cy="5809957"/>
          </a:xfrm>
        </p:spPr>
        <p:txBody>
          <a:bodyPr>
            <a:normAutofit fontScale="77500" lnSpcReduction="20000"/>
          </a:bodyPr>
          <a:lstStyle/>
          <a:p>
            <a:pPr marL="0" indent="0">
              <a:buNone/>
            </a:pPr>
            <a:r>
              <a:rPr lang="en-GB" b="1" u="sng" dirty="0"/>
              <a:t>Communication</a:t>
            </a:r>
          </a:p>
          <a:p>
            <a:r>
              <a:rPr lang="en-GB" dirty="0"/>
              <a:t>Bluetooth communication occurs between a master  and a slave station. A slave can only connect to one master.</a:t>
            </a:r>
          </a:p>
          <a:p>
            <a:r>
              <a:rPr lang="en-GB" dirty="0"/>
              <a:t>Bluetooth radios are symmetric in that the same device may operate as a master and also the slave. </a:t>
            </a:r>
          </a:p>
          <a:p>
            <a:pPr marL="0" indent="0">
              <a:buNone/>
            </a:pPr>
            <a:r>
              <a:rPr lang="en-GB" b="1" u="sng" dirty="0"/>
              <a:t>Piconets</a:t>
            </a:r>
          </a:p>
          <a:p>
            <a:r>
              <a:rPr lang="en-GB" dirty="0"/>
              <a:t>Two or more radio devices together form </a:t>
            </a:r>
            <a:r>
              <a:rPr lang="en-GB" b="1" dirty="0"/>
              <a:t>ad-hoc</a:t>
            </a:r>
            <a:r>
              <a:rPr lang="en-GB" dirty="0"/>
              <a:t> networks called piconets. </a:t>
            </a:r>
          </a:p>
          <a:p>
            <a:r>
              <a:rPr lang="en-GB" dirty="0"/>
              <a:t>All units within a piconet share the same channel. </a:t>
            </a:r>
          </a:p>
          <a:p>
            <a:r>
              <a:rPr lang="en-GB" dirty="0"/>
              <a:t>Each piconet has one master device and one or more slaves. There may be up to seven active slaves at a time within a piconet. </a:t>
            </a:r>
          </a:p>
          <a:p>
            <a:r>
              <a:rPr lang="en-GB" dirty="0"/>
              <a:t> A device may be a master in one piconet and a slave in another or a slave in more than one piconet.</a:t>
            </a:r>
          </a:p>
          <a:p>
            <a:pPr marL="0" indent="0">
              <a:buNone/>
            </a:pPr>
            <a:r>
              <a:rPr lang="en-GB" b="1" u="sng" dirty="0" err="1"/>
              <a:t>Scatternet</a:t>
            </a:r>
            <a:endParaRPr lang="en-GB" b="1" u="sng" dirty="0"/>
          </a:p>
          <a:p>
            <a:r>
              <a:rPr lang="en-GB" dirty="0"/>
              <a:t>Multiple piconets with overlapping coverage areas form a </a:t>
            </a:r>
            <a:r>
              <a:rPr lang="en-GB" dirty="0" err="1"/>
              <a:t>scatternet</a:t>
            </a:r>
            <a:r>
              <a:rPr lang="en-GB" dirty="0"/>
              <a:t>.</a:t>
            </a:r>
          </a:p>
        </p:txBody>
      </p:sp>
      <p:sp>
        <p:nvSpPr>
          <p:cNvPr id="7" name="Oval 6">
            <a:extLst>
              <a:ext uri="{FF2B5EF4-FFF2-40B4-BE49-F238E27FC236}">
                <a16:creationId xmlns:a16="http://schemas.microsoft.com/office/drawing/2014/main" id="{DE2D76A8-3EB7-45DE-9752-3988EF99008E}"/>
              </a:ext>
            </a:extLst>
          </p:cNvPr>
          <p:cNvSpPr/>
          <p:nvPr/>
        </p:nvSpPr>
        <p:spPr>
          <a:xfrm>
            <a:off x="8628659" y="3222194"/>
            <a:ext cx="464456" cy="4644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val 8">
            <a:extLst>
              <a:ext uri="{FF2B5EF4-FFF2-40B4-BE49-F238E27FC236}">
                <a16:creationId xmlns:a16="http://schemas.microsoft.com/office/drawing/2014/main" id="{FD1B3606-D7E5-4910-A965-6A5813805F03}"/>
              </a:ext>
            </a:extLst>
          </p:cNvPr>
          <p:cNvSpPr/>
          <p:nvPr/>
        </p:nvSpPr>
        <p:spPr>
          <a:xfrm>
            <a:off x="10178966" y="3212621"/>
            <a:ext cx="464456" cy="4644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3A1154B0-F2E2-4219-9F88-FC2B3EDED171}"/>
              </a:ext>
            </a:extLst>
          </p:cNvPr>
          <p:cNvSpPr/>
          <p:nvPr/>
        </p:nvSpPr>
        <p:spPr>
          <a:xfrm>
            <a:off x="11076259" y="3895896"/>
            <a:ext cx="464456" cy="4644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Oval 10">
            <a:extLst>
              <a:ext uri="{FF2B5EF4-FFF2-40B4-BE49-F238E27FC236}">
                <a16:creationId xmlns:a16="http://schemas.microsoft.com/office/drawing/2014/main" id="{F5A24CF3-6FD5-4E10-B2F1-3696257FD595}"/>
              </a:ext>
            </a:extLst>
          </p:cNvPr>
          <p:cNvSpPr/>
          <p:nvPr/>
        </p:nvSpPr>
        <p:spPr>
          <a:xfrm>
            <a:off x="11078220" y="2629341"/>
            <a:ext cx="464456" cy="4644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Oval 11">
            <a:extLst>
              <a:ext uri="{FF2B5EF4-FFF2-40B4-BE49-F238E27FC236}">
                <a16:creationId xmlns:a16="http://schemas.microsoft.com/office/drawing/2014/main" id="{ABFA0BCB-941F-404E-9FAC-9DEE78E4E37D}"/>
              </a:ext>
            </a:extLst>
          </p:cNvPr>
          <p:cNvSpPr/>
          <p:nvPr/>
        </p:nvSpPr>
        <p:spPr>
          <a:xfrm>
            <a:off x="7631344" y="3872888"/>
            <a:ext cx="464456" cy="4644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Oval 12">
            <a:extLst>
              <a:ext uri="{FF2B5EF4-FFF2-40B4-BE49-F238E27FC236}">
                <a16:creationId xmlns:a16="http://schemas.microsoft.com/office/drawing/2014/main" id="{972A66D4-5EF2-461F-B8A8-7D6A357E382E}"/>
              </a:ext>
            </a:extLst>
          </p:cNvPr>
          <p:cNvSpPr/>
          <p:nvPr/>
        </p:nvSpPr>
        <p:spPr>
          <a:xfrm>
            <a:off x="7620045" y="2670629"/>
            <a:ext cx="464456" cy="4644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Oval 7">
            <a:extLst>
              <a:ext uri="{FF2B5EF4-FFF2-40B4-BE49-F238E27FC236}">
                <a16:creationId xmlns:a16="http://schemas.microsoft.com/office/drawing/2014/main" id="{700B191B-6641-426D-A600-355D70DBB8F6}"/>
              </a:ext>
            </a:extLst>
          </p:cNvPr>
          <p:cNvSpPr/>
          <p:nvPr/>
        </p:nvSpPr>
        <p:spPr>
          <a:xfrm>
            <a:off x="7120259" y="2033585"/>
            <a:ext cx="2870149" cy="2841674"/>
          </a:xfrm>
          <a:prstGeom prst="ellipse">
            <a:avLst/>
          </a:prstGeom>
          <a:noFill/>
          <a:ln w="285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Oval 14">
            <a:extLst>
              <a:ext uri="{FF2B5EF4-FFF2-40B4-BE49-F238E27FC236}">
                <a16:creationId xmlns:a16="http://schemas.microsoft.com/office/drawing/2014/main" id="{6EA15BCC-055B-488A-B47A-EC5CE364C9E1}"/>
              </a:ext>
            </a:extLst>
          </p:cNvPr>
          <p:cNvSpPr/>
          <p:nvPr/>
        </p:nvSpPr>
        <p:spPr>
          <a:xfrm>
            <a:off x="9181651" y="2008160"/>
            <a:ext cx="2870149" cy="2841674"/>
          </a:xfrm>
          <a:prstGeom prst="ellipse">
            <a:avLst/>
          </a:prstGeom>
          <a:noFill/>
          <a:ln w="28575">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GB"/>
          </a:p>
        </p:txBody>
      </p:sp>
      <p:cxnSp>
        <p:nvCxnSpPr>
          <p:cNvPr id="16" name="Straight Connector 15">
            <a:extLst>
              <a:ext uri="{FF2B5EF4-FFF2-40B4-BE49-F238E27FC236}">
                <a16:creationId xmlns:a16="http://schemas.microsoft.com/office/drawing/2014/main" id="{37FE6274-F034-4A01-BC0D-CB64AEBD2631}"/>
              </a:ext>
            </a:extLst>
          </p:cNvPr>
          <p:cNvCxnSpPr>
            <a:stCxn id="13" idx="5"/>
            <a:endCxn id="7" idx="1"/>
          </p:cNvCxnSpPr>
          <p:nvPr/>
        </p:nvCxnSpPr>
        <p:spPr>
          <a:xfrm>
            <a:off x="8016483" y="3067067"/>
            <a:ext cx="680194" cy="223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BF49493-5B8E-4C78-BF73-EA9FEC69FD53}"/>
              </a:ext>
            </a:extLst>
          </p:cNvPr>
          <p:cNvCxnSpPr>
            <a:stCxn id="7" idx="3"/>
            <a:endCxn id="12" idx="7"/>
          </p:cNvCxnSpPr>
          <p:nvPr/>
        </p:nvCxnSpPr>
        <p:spPr>
          <a:xfrm flipH="1">
            <a:off x="8027782" y="3618632"/>
            <a:ext cx="668895" cy="322274"/>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5AE9DF9-7797-4532-920B-B6B6CA41196B}"/>
              </a:ext>
            </a:extLst>
          </p:cNvPr>
          <p:cNvCxnSpPr>
            <a:stCxn id="9" idx="7"/>
            <a:endCxn id="11" idx="3"/>
          </p:cNvCxnSpPr>
          <p:nvPr/>
        </p:nvCxnSpPr>
        <p:spPr>
          <a:xfrm flipV="1">
            <a:off x="10575404" y="3025779"/>
            <a:ext cx="570834" cy="25486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AEF786B9-A0DF-4705-A9B0-680797CB6A9C}"/>
              </a:ext>
            </a:extLst>
          </p:cNvPr>
          <p:cNvCxnSpPr>
            <a:stCxn id="9" idx="5"/>
            <a:endCxn id="10" idx="1"/>
          </p:cNvCxnSpPr>
          <p:nvPr/>
        </p:nvCxnSpPr>
        <p:spPr>
          <a:xfrm>
            <a:off x="10575404" y="3609059"/>
            <a:ext cx="568873" cy="354855"/>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F600BB55-A56A-4A27-8127-8A8EE223415F}"/>
              </a:ext>
            </a:extLst>
          </p:cNvPr>
          <p:cNvSpPr txBox="1"/>
          <p:nvPr/>
        </p:nvSpPr>
        <p:spPr>
          <a:xfrm>
            <a:off x="7931752" y="1105662"/>
            <a:ext cx="849656" cy="369332"/>
          </a:xfrm>
          <a:prstGeom prst="rect">
            <a:avLst/>
          </a:prstGeom>
          <a:noFill/>
        </p:spPr>
        <p:txBody>
          <a:bodyPr wrap="none" rtlCol="0">
            <a:spAutoFit/>
          </a:bodyPr>
          <a:lstStyle/>
          <a:p>
            <a:r>
              <a:rPr lang="en-GB" dirty="0">
                <a:solidFill>
                  <a:srgbClr val="FF0000"/>
                </a:solidFill>
              </a:rPr>
              <a:t>Master</a:t>
            </a:r>
          </a:p>
        </p:txBody>
      </p:sp>
      <p:sp>
        <p:nvSpPr>
          <p:cNvPr id="26" name="TextBox 25">
            <a:extLst>
              <a:ext uri="{FF2B5EF4-FFF2-40B4-BE49-F238E27FC236}">
                <a16:creationId xmlns:a16="http://schemas.microsoft.com/office/drawing/2014/main" id="{3B5A6C53-F2E6-4FA5-BDCA-20F4F4B45D63}"/>
              </a:ext>
            </a:extLst>
          </p:cNvPr>
          <p:cNvSpPr txBox="1"/>
          <p:nvPr/>
        </p:nvSpPr>
        <p:spPr>
          <a:xfrm>
            <a:off x="11214985" y="1075785"/>
            <a:ext cx="667490" cy="369332"/>
          </a:xfrm>
          <a:prstGeom prst="rect">
            <a:avLst/>
          </a:prstGeom>
          <a:noFill/>
        </p:spPr>
        <p:txBody>
          <a:bodyPr wrap="none" rtlCol="0">
            <a:spAutoFit/>
          </a:bodyPr>
          <a:lstStyle/>
          <a:p>
            <a:r>
              <a:rPr lang="en-GB" dirty="0">
                <a:solidFill>
                  <a:srgbClr val="FF0000"/>
                </a:solidFill>
              </a:rPr>
              <a:t>Slave</a:t>
            </a:r>
          </a:p>
        </p:txBody>
      </p:sp>
      <p:sp>
        <p:nvSpPr>
          <p:cNvPr id="30" name="Oval 29">
            <a:extLst>
              <a:ext uri="{FF2B5EF4-FFF2-40B4-BE49-F238E27FC236}">
                <a16:creationId xmlns:a16="http://schemas.microsoft.com/office/drawing/2014/main" id="{0FC75ADE-7D11-40E7-81E9-974E971F3699}"/>
              </a:ext>
            </a:extLst>
          </p:cNvPr>
          <p:cNvSpPr/>
          <p:nvPr/>
        </p:nvSpPr>
        <p:spPr>
          <a:xfrm>
            <a:off x="9360673" y="3196769"/>
            <a:ext cx="464456" cy="464456"/>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0D3A7817-FD8A-4CE4-A9EF-9F458C0F987F}"/>
              </a:ext>
            </a:extLst>
          </p:cNvPr>
          <p:cNvSpPr txBox="1"/>
          <p:nvPr/>
        </p:nvSpPr>
        <p:spPr>
          <a:xfrm>
            <a:off x="9360673" y="1390727"/>
            <a:ext cx="787075" cy="369332"/>
          </a:xfrm>
          <a:prstGeom prst="rect">
            <a:avLst/>
          </a:prstGeom>
          <a:noFill/>
        </p:spPr>
        <p:txBody>
          <a:bodyPr wrap="none" rtlCol="0">
            <a:spAutoFit/>
          </a:bodyPr>
          <a:lstStyle/>
          <a:p>
            <a:r>
              <a:rPr lang="en-GB" dirty="0">
                <a:solidFill>
                  <a:srgbClr val="FF0000"/>
                </a:solidFill>
              </a:rPr>
              <a:t>Bridge</a:t>
            </a:r>
          </a:p>
        </p:txBody>
      </p:sp>
      <p:cxnSp>
        <p:nvCxnSpPr>
          <p:cNvPr id="1024" name="Straight Arrow Connector 1023">
            <a:extLst>
              <a:ext uri="{FF2B5EF4-FFF2-40B4-BE49-F238E27FC236}">
                <a16:creationId xmlns:a16="http://schemas.microsoft.com/office/drawing/2014/main" id="{BAF09BB4-A6CD-45E6-931F-EEC05EFEDC4C}"/>
              </a:ext>
            </a:extLst>
          </p:cNvPr>
          <p:cNvCxnSpPr>
            <a:stCxn id="25" idx="2"/>
          </p:cNvCxnSpPr>
          <p:nvPr/>
        </p:nvCxnSpPr>
        <p:spPr>
          <a:xfrm>
            <a:off x="8356580" y="1474994"/>
            <a:ext cx="424828" cy="166009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27" name="Straight Arrow Connector 1026">
            <a:extLst>
              <a:ext uri="{FF2B5EF4-FFF2-40B4-BE49-F238E27FC236}">
                <a16:creationId xmlns:a16="http://schemas.microsoft.com/office/drawing/2014/main" id="{E7EAC0D5-684A-4DE3-A8AC-2205DC59FF37}"/>
              </a:ext>
            </a:extLst>
          </p:cNvPr>
          <p:cNvCxnSpPr/>
          <p:nvPr/>
        </p:nvCxnSpPr>
        <p:spPr>
          <a:xfrm>
            <a:off x="9553212" y="1881980"/>
            <a:ext cx="77942" cy="11956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29" name="Straight Arrow Connector 1028">
            <a:extLst>
              <a:ext uri="{FF2B5EF4-FFF2-40B4-BE49-F238E27FC236}">
                <a16:creationId xmlns:a16="http://schemas.microsoft.com/office/drawing/2014/main" id="{04AD2A6F-9BB7-4215-8D7B-52A95A20DA0D}"/>
              </a:ext>
            </a:extLst>
          </p:cNvPr>
          <p:cNvCxnSpPr/>
          <p:nvPr/>
        </p:nvCxnSpPr>
        <p:spPr>
          <a:xfrm flipH="1">
            <a:off x="11308487" y="1474994"/>
            <a:ext cx="396082" cy="99425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31" name="Straight Connector 1030">
            <a:extLst>
              <a:ext uri="{FF2B5EF4-FFF2-40B4-BE49-F238E27FC236}">
                <a16:creationId xmlns:a16="http://schemas.microsoft.com/office/drawing/2014/main" id="{58BD5711-E656-4E88-8C09-58F418BD30A4}"/>
              </a:ext>
            </a:extLst>
          </p:cNvPr>
          <p:cNvCxnSpPr>
            <a:stCxn id="7" idx="6"/>
            <a:endCxn id="30" idx="2"/>
          </p:cNvCxnSpPr>
          <p:nvPr/>
        </p:nvCxnSpPr>
        <p:spPr>
          <a:xfrm flipV="1">
            <a:off x="9093115" y="3428997"/>
            <a:ext cx="267558" cy="25425"/>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33" name="Straight Connector 1032">
            <a:extLst>
              <a:ext uri="{FF2B5EF4-FFF2-40B4-BE49-F238E27FC236}">
                <a16:creationId xmlns:a16="http://schemas.microsoft.com/office/drawing/2014/main" id="{EF76C9F1-7A99-4E9A-8635-9CB2A9BF656F}"/>
              </a:ext>
            </a:extLst>
          </p:cNvPr>
          <p:cNvCxnSpPr>
            <a:stCxn id="30" idx="6"/>
            <a:endCxn id="9" idx="2"/>
          </p:cNvCxnSpPr>
          <p:nvPr/>
        </p:nvCxnSpPr>
        <p:spPr>
          <a:xfrm>
            <a:off x="9825129" y="3428997"/>
            <a:ext cx="353837" cy="15852"/>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034" name="TextBox 1033">
            <a:extLst>
              <a:ext uri="{FF2B5EF4-FFF2-40B4-BE49-F238E27FC236}">
                <a16:creationId xmlns:a16="http://schemas.microsoft.com/office/drawing/2014/main" id="{C891118A-E7FC-4E22-947C-AB4FD36E1CE6}"/>
              </a:ext>
            </a:extLst>
          </p:cNvPr>
          <p:cNvSpPr txBox="1"/>
          <p:nvPr/>
        </p:nvSpPr>
        <p:spPr>
          <a:xfrm>
            <a:off x="8084501" y="5008168"/>
            <a:ext cx="1056764" cy="369332"/>
          </a:xfrm>
          <a:prstGeom prst="rect">
            <a:avLst/>
          </a:prstGeom>
          <a:noFill/>
        </p:spPr>
        <p:txBody>
          <a:bodyPr wrap="none" rtlCol="0">
            <a:spAutoFit/>
          </a:bodyPr>
          <a:lstStyle/>
          <a:p>
            <a:r>
              <a:rPr lang="en-GB" dirty="0"/>
              <a:t>Piconet 1</a:t>
            </a:r>
          </a:p>
        </p:txBody>
      </p:sp>
      <p:sp>
        <p:nvSpPr>
          <p:cNvPr id="43" name="TextBox 42">
            <a:extLst>
              <a:ext uri="{FF2B5EF4-FFF2-40B4-BE49-F238E27FC236}">
                <a16:creationId xmlns:a16="http://schemas.microsoft.com/office/drawing/2014/main" id="{90D60A20-4DF8-49BE-A70D-AB472F44FD87}"/>
              </a:ext>
            </a:extLst>
          </p:cNvPr>
          <p:cNvSpPr txBox="1"/>
          <p:nvPr/>
        </p:nvSpPr>
        <p:spPr>
          <a:xfrm>
            <a:off x="10147748" y="5008168"/>
            <a:ext cx="1056764" cy="369332"/>
          </a:xfrm>
          <a:prstGeom prst="rect">
            <a:avLst/>
          </a:prstGeom>
          <a:noFill/>
        </p:spPr>
        <p:txBody>
          <a:bodyPr wrap="none" rtlCol="0">
            <a:spAutoFit/>
          </a:bodyPr>
          <a:lstStyle/>
          <a:p>
            <a:r>
              <a:rPr lang="en-GB" dirty="0"/>
              <a:t>Piconet 2</a:t>
            </a:r>
          </a:p>
        </p:txBody>
      </p:sp>
      <p:sp>
        <p:nvSpPr>
          <p:cNvPr id="1039" name="TextBox 1038">
            <a:extLst>
              <a:ext uri="{FF2B5EF4-FFF2-40B4-BE49-F238E27FC236}">
                <a16:creationId xmlns:a16="http://schemas.microsoft.com/office/drawing/2014/main" id="{0D0ED2AB-DB1E-45B7-AF4B-3FAC5A73FD6F}"/>
              </a:ext>
            </a:extLst>
          </p:cNvPr>
          <p:cNvSpPr txBox="1"/>
          <p:nvPr/>
        </p:nvSpPr>
        <p:spPr>
          <a:xfrm>
            <a:off x="8864163" y="5614202"/>
            <a:ext cx="1480534" cy="369332"/>
          </a:xfrm>
          <a:prstGeom prst="rect">
            <a:avLst/>
          </a:prstGeom>
          <a:noFill/>
        </p:spPr>
        <p:txBody>
          <a:bodyPr wrap="none" rtlCol="0">
            <a:spAutoFit/>
          </a:bodyPr>
          <a:lstStyle/>
          <a:p>
            <a:r>
              <a:rPr lang="en-GB" b="1" dirty="0"/>
              <a:t>(a) </a:t>
            </a:r>
            <a:r>
              <a:rPr lang="en-GB" b="1" dirty="0" err="1"/>
              <a:t>Scatternet</a:t>
            </a:r>
            <a:endParaRPr lang="en-GB" b="1" dirty="0"/>
          </a:p>
        </p:txBody>
      </p:sp>
    </p:spTree>
    <p:extLst>
      <p:ext uri="{BB962C8B-B14F-4D97-AF65-F5344CB8AC3E}">
        <p14:creationId xmlns:p14="http://schemas.microsoft.com/office/powerpoint/2010/main" val="852887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anim calcmode="lin" valueType="num">
                                      <p:cBhvr additive="base">
                                        <p:cTn id="1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4" end="4"/>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anim calcmode="lin" valueType="num">
                                      <p:cBhvr additive="base">
                                        <p:cTn id="1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5" end="5"/>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 calcmode="lin" valueType="num">
                                      <p:cBhvr additive="base">
                                        <p:cTn id="2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 calcmode="lin" valueType="num">
                                      <p:cBhvr additive="base">
                                        <p:cTn id="2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39">
            <a:extLst>
              <a:ext uri="{FF2B5EF4-FFF2-40B4-BE49-F238E27FC236}">
                <a16:creationId xmlns:a16="http://schemas.microsoft.com/office/drawing/2014/main" id="{3D7A4177-2774-419B-B8D5-E7800962A996}"/>
              </a:ext>
            </a:extLst>
          </p:cNvPr>
          <p:cNvGrpSpPr>
            <a:grpSpLocks/>
          </p:cNvGrpSpPr>
          <p:nvPr/>
        </p:nvGrpSpPr>
        <p:grpSpPr bwMode="auto">
          <a:xfrm>
            <a:off x="8290560" y="1981200"/>
            <a:ext cx="2586038" cy="4267200"/>
            <a:chOff x="3936" y="719"/>
            <a:chExt cx="1533" cy="2688"/>
          </a:xfrm>
        </p:grpSpPr>
        <p:sp>
          <p:nvSpPr>
            <p:cNvPr id="8" name="Oval 2">
              <a:extLst>
                <a:ext uri="{FF2B5EF4-FFF2-40B4-BE49-F238E27FC236}">
                  <a16:creationId xmlns:a16="http://schemas.microsoft.com/office/drawing/2014/main" id="{41C560B4-9E57-4676-8660-5CC266EA0CD9}"/>
                </a:ext>
              </a:extLst>
            </p:cNvPr>
            <p:cNvSpPr>
              <a:spLocks noChangeArrowheads="1"/>
            </p:cNvSpPr>
            <p:nvPr/>
          </p:nvSpPr>
          <p:spPr bwMode="auto">
            <a:xfrm rot="5400000">
              <a:off x="3833" y="1772"/>
              <a:ext cx="1749" cy="1522"/>
            </a:xfrm>
            <a:prstGeom prst="ellipse">
              <a:avLst/>
            </a:prstGeom>
            <a:solidFill>
              <a:srgbClr val="F02EF0"/>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endParaRPr lang="en-GB" altLang="en-US"/>
            </a:p>
          </p:txBody>
        </p:sp>
        <p:sp>
          <p:nvSpPr>
            <p:cNvPr id="9" name="Oval 3">
              <a:extLst>
                <a:ext uri="{FF2B5EF4-FFF2-40B4-BE49-F238E27FC236}">
                  <a16:creationId xmlns:a16="http://schemas.microsoft.com/office/drawing/2014/main" id="{B5CFB813-D53F-4235-B411-5C4C6F7A1659}"/>
                </a:ext>
              </a:extLst>
            </p:cNvPr>
            <p:cNvSpPr>
              <a:spLocks noChangeArrowheads="1"/>
            </p:cNvSpPr>
            <p:nvPr/>
          </p:nvSpPr>
          <p:spPr bwMode="auto">
            <a:xfrm rot="5400000">
              <a:off x="3922" y="733"/>
              <a:ext cx="1549" cy="1522"/>
            </a:xfrm>
            <a:prstGeom prst="ellipse">
              <a:avLst/>
            </a:prstGeom>
            <a:solidFill>
              <a:schemeClr val="accent1">
                <a:alpha val="50195"/>
              </a:schemeClr>
            </a:solidFill>
            <a:ln>
              <a:noFill/>
            </a:ln>
            <a:effectLst/>
            <a:extLst>
              <a:ext uri="{91240B29-F687-4F45-9708-019B960494DF}">
                <a14:hiddenLine xmlns:a14="http://schemas.microsoft.com/office/drawing/2010/main" w="12700">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endParaRPr lang="en-GB" altLang="en-US"/>
            </a:p>
          </p:txBody>
        </p:sp>
        <p:sp>
          <p:nvSpPr>
            <p:cNvPr id="10" name="Line 9">
              <a:extLst>
                <a:ext uri="{FF2B5EF4-FFF2-40B4-BE49-F238E27FC236}">
                  <a16:creationId xmlns:a16="http://schemas.microsoft.com/office/drawing/2014/main" id="{611417D4-BCD8-4616-A5DA-558FF7022506}"/>
                </a:ext>
              </a:extLst>
            </p:cNvPr>
            <p:cNvSpPr>
              <a:spLocks noChangeShapeType="1"/>
            </p:cNvSpPr>
            <p:nvPr/>
          </p:nvSpPr>
          <p:spPr bwMode="auto">
            <a:xfrm rot="5400000">
              <a:off x="4754" y="974"/>
              <a:ext cx="1" cy="319"/>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1" name="Line 10">
              <a:extLst>
                <a:ext uri="{FF2B5EF4-FFF2-40B4-BE49-F238E27FC236}">
                  <a16:creationId xmlns:a16="http://schemas.microsoft.com/office/drawing/2014/main" id="{BDE2928C-2CBD-4072-9CCC-EA533C21B9BF}"/>
                </a:ext>
              </a:extLst>
            </p:cNvPr>
            <p:cNvSpPr>
              <a:spLocks noChangeShapeType="1"/>
            </p:cNvSpPr>
            <p:nvPr/>
          </p:nvSpPr>
          <p:spPr bwMode="auto">
            <a:xfrm rot="5400000">
              <a:off x="4587" y="2755"/>
              <a:ext cx="181" cy="48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2" name="Line 11">
              <a:extLst>
                <a:ext uri="{FF2B5EF4-FFF2-40B4-BE49-F238E27FC236}">
                  <a16:creationId xmlns:a16="http://schemas.microsoft.com/office/drawing/2014/main" id="{D7889045-F197-4588-B5B2-86FEBAC88B00}"/>
                </a:ext>
              </a:extLst>
            </p:cNvPr>
            <p:cNvSpPr>
              <a:spLocks noChangeShapeType="1"/>
            </p:cNvSpPr>
            <p:nvPr/>
          </p:nvSpPr>
          <p:spPr bwMode="auto">
            <a:xfrm rot="5400000" flipV="1">
              <a:off x="4164" y="2041"/>
              <a:ext cx="972" cy="585"/>
            </a:xfrm>
            <a:prstGeom prst="line">
              <a:avLst/>
            </a:prstGeom>
            <a:noFill/>
            <a:ln w="26988">
              <a:solidFill>
                <a:srgbClr val="00FF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3" name="Line 12">
              <a:extLst>
                <a:ext uri="{FF2B5EF4-FFF2-40B4-BE49-F238E27FC236}">
                  <a16:creationId xmlns:a16="http://schemas.microsoft.com/office/drawing/2014/main" id="{15C77E83-0B78-4BA4-8210-92FF7686BE86}"/>
                </a:ext>
              </a:extLst>
            </p:cNvPr>
            <p:cNvSpPr>
              <a:spLocks noChangeShapeType="1"/>
            </p:cNvSpPr>
            <p:nvPr/>
          </p:nvSpPr>
          <p:spPr bwMode="auto">
            <a:xfrm rot="5400000">
              <a:off x="4406" y="1184"/>
              <a:ext cx="524" cy="518"/>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4" name="Line 13">
              <a:extLst>
                <a:ext uri="{FF2B5EF4-FFF2-40B4-BE49-F238E27FC236}">
                  <a16:creationId xmlns:a16="http://schemas.microsoft.com/office/drawing/2014/main" id="{00872E58-CCB8-4194-8389-CF3DDE4A0647}"/>
                </a:ext>
              </a:extLst>
            </p:cNvPr>
            <p:cNvSpPr>
              <a:spLocks noChangeShapeType="1"/>
            </p:cNvSpPr>
            <p:nvPr/>
          </p:nvSpPr>
          <p:spPr bwMode="auto">
            <a:xfrm rot="5400000" flipV="1">
              <a:off x="4830" y="1389"/>
              <a:ext cx="480" cy="127"/>
            </a:xfrm>
            <a:prstGeom prst="line">
              <a:avLst/>
            </a:prstGeom>
            <a:noFill/>
            <a:ln w="26988">
              <a:solidFill>
                <a:srgbClr val="000000"/>
              </a:solidFill>
              <a:round/>
              <a:headEnd/>
              <a:tailEnd/>
            </a:ln>
            <a:extLst>
              <a:ext uri="{909E8E84-426E-40DD-AFC4-6F175D3DCCD1}">
                <a14:hiddenFill xmlns:a14="http://schemas.microsoft.com/office/drawing/2010/main">
                  <a:noFill/>
                </a14:hiddenFill>
              </a:ext>
            </a:extLst>
          </p:spPr>
          <p:txBody>
            <a:bodyPr/>
            <a:lstStyle/>
            <a:p>
              <a:endParaRPr lang="en-GB"/>
            </a:p>
          </p:txBody>
        </p:sp>
        <p:sp>
          <p:nvSpPr>
            <p:cNvPr id="15" name="Freeform 14">
              <a:extLst>
                <a:ext uri="{FF2B5EF4-FFF2-40B4-BE49-F238E27FC236}">
                  <a16:creationId xmlns:a16="http://schemas.microsoft.com/office/drawing/2014/main" id="{315F492F-323D-47E9-91F9-2D682AF5CB9B}"/>
                </a:ext>
              </a:extLst>
            </p:cNvPr>
            <p:cNvSpPr>
              <a:spLocks/>
            </p:cNvSpPr>
            <p:nvPr/>
          </p:nvSpPr>
          <p:spPr bwMode="auto">
            <a:xfrm rot="5400000">
              <a:off x="4914" y="2801"/>
              <a:ext cx="159" cy="158"/>
            </a:xfrm>
            <a:custGeom>
              <a:avLst/>
              <a:gdLst>
                <a:gd name="T0" fmla="*/ 0 w 319"/>
                <a:gd name="T1" fmla="*/ 79 h 317"/>
                <a:gd name="T2" fmla="*/ 1 w 319"/>
                <a:gd name="T3" fmla="*/ 65 h 317"/>
                <a:gd name="T4" fmla="*/ 5 w 319"/>
                <a:gd name="T5" fmla="*/ 52 h 317"/>
                <a:gd name="T6" fmla="*/ 11 w 319"/>
                <a:gd name="T7" fmla="*/ 39 h 317"/>
                <a:gd name="T8" fmla="*/ 19 w 319"/>
                <a:gd name="T9" fmla="*/ 28 h 317"/>
                <a:gd name="T10" fmla="*/ 29 w 319"/>
                <a:gd name="T11" fmla="*/ 18 h 317"/>
                <a:gd name="T12" fmla="*/ 40 w 319"/>
                <a:gd name="T13" fmla="*/ 10 h 317"/>
                <a:gd name="T14" fmla="*/ 52 w 319"/>
                <a:gd name="T15" fmla="*/ 4 h 317"/>
                <a:gd name="T16" fmla="*/ 66 w 319"/>
                <a:gd name="T17" fmla="*/ 1 h 317"/>
                <a:gd name="T18" fmla="*/ 80 w 319"/>
                <a:gd name="T19" fmla="*/ 0 h 317"/>
                <a:gd name="T20" fmla="*/ 93 w 319"/>
                <a:gd name="T21" fmla="*/ 1 h 317"/>
                <a:gd name="T22" fmla="*/ 107 w 319"/>
                <a:gd name="T23" fmla="*/ 4 h 317"/>
                <a:gd name="T24" fmla="*/ 119 w 319"/>
                <a:gd name="T25" fmla="*/ 10 h 317"/>
                <a:gd name="T26" fmla="*/ 130 w 319"/>
                <a:gd name="T27" fmla="*/ 18 h 317"/>
                <a:gd name="T28" fmla="*/ 140 w 319"/>
                <a:gd name="T29" fmla="*/ 28 h 317"/>
                <a:gd name="T30" fmla="*/ 148 w 319"/>
                <a:gd name="T31" fmla="*/ 39 h 317"/>
                <a:gd name="T32" fmla="*/ 154 w 319"/>
                <a:gd name="T33" fmla="*/ 52 h 317"/>
                <a:gd name="T34" fmla="*/ 158 w 319"/>
                <a:gd name="T35" fmla="*/ 65 h 317"/>
                <a:gd name="T36" fmla="*/ 159 w 319"/>
                <a:gd name="T37" fmla="*/ 79 h 317"/>
                <a:gd name="T38" fmla="*/ 158 w 319"/>
                <a:gd name="T39" fmla="*/ 93 h 317"/>
                <a:gd name="T40" fmla="*/ 154 w 319"/>
                <a:gd name="T41" fmla="*/ 106 h 317"/>
                <a:gd name="T42" fmla="*/ 148 w 319"/>
                <a:gd name="T43" fmla="*/ 119 h 317"/>
                <a:gd name="T44" fmla="*/ 140 w 319"/>
                <a:gd name="T45" fmla="*/ 130 h 317"/>
                <a:gd name="T46" fmla="*/ 130 w 319"/>
                <a:gd name="T47" fmla="*/ 140 h 317"/>
                <a:gd name="T48" fmla="*/ 119 w 319"/>
                <a:gd name="T49" fmla="*/ 148 h 317"/>
                <a:gd name="T50" fmla="*/ 107 w 319"/>
                <a:gd name="T51" fmla="*/ 154 h 317"/>
                <a:gd name="T52" fmla="*/ 93 w 319"/>
                <a:gd name="T53" fmla="*/ 158 h 317"/>
                <a:gd name="T54" fmla="*/ 80 w 319"/>
                <a:gd name="T55" fmla="*/ 158 h 317"/>
                <a:gd name="T56" fmla="*/ 66 w 319"/>
                <a:gd name="T57" fmla="*/ 158 h 317"/>
                <a:gd name="T58" fmla="*/ 52 w 319"/>
                <a:gd name="T59" fmla="*/ 154 h 317"/>
                <a:gd name="T60" fmla="*/ 40 w 319"/>
                <a:gd name="T61" fmla="*/ 148 h 317"/>
                <a:gd name="T62" fmla="*/ 29 w 319"/>
                <a:gd name="T63" fmla="*/ 140 h 317"/>
                <a:gd name="T64" fmla="*/ 19 w 319"/>
                <a:gd name="T65" fmla="*/ 130 h 317"/>
                <a:gd name="T66" fmla="*/ 11 w 319"/>
                <a:gd name="T67" fmla="*/ 119 h 317"/>
                <a:gd name="T68" fmla="*/ 5 w 319"/>
                <a:gd name="T69" fmla="*/ 106 h 317"/>
                <a:gd name="T70" fmla="*/ 1 w 319"/>
                <a:gd name="T71" fmla="*/ 93 h 317"/>
                <a:gd name="T72" fmla="*/ 0 w 319"/>
                <a:gd name="T73" fmla="*/ 79 h 3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9" h="317">
                  <a:moveTo>
                    <a:pt x="0" y="158"/>
                  </a:moveTo>
                  <a:lnTo>
                    <a:pt x="3" y="131"/>
                  </a:lnTo>
                  <a:lnTo>
                    <a:pt x="11" y="104"/>
                  </a:lnTo>
                  <a:lnTo>
                    <a:pt x="22" y="79"/>
                  </a:lnTo>
                  <a:lnTo>
                    <a:pt x="38" y="56"/>
                  </a:lnTo>
                  <a:lnTo>
                    <a:pt x="58" y="37"/>
                  </a:lnTo>
                  <a:lnTo>
                    <a:pt x="80" y="21"/>
                  </a:lnTo>
                  <a:lnTo>
                    <a:pt x="105" y="9"/>
                  </a:lnTo>
                  <a:lnTo>
                    <a:pt x="132" y="2"/>
                  </a:lnTo>
                  <a:lnTo>
                    <a:pt x="160" y="0"/>
                  </a:lnTo>
                  <a:lnTo>
                    <a:pt x="187" y="2"/>
                  </a:lnTo>
                  <a:lnTo>
                    <a:pt x="214" y="9"/>
                  </a:lnTo>
                  <a:lnTo>
                    <a:pt x="239" y="21"/>
                  </a:lnTo>
                  <a:lnTo>
                    <a:pt x="261" y="37"/>
                  </a:lnTo>
                  <a:lnTo>
                    <a:pt x="281" y="56"/>
                  </a:lnTo>
                  <a:lnTo>
                    <a:pt x="297" y="79"/>
                  </a:lnTo>
                  <a:lnTo>
                    <a:pt x="309" y="104"/>
                  </a:lnTo>
                  <a:lnTo>
                    <a:pt x="316" y="131"/>
                  </a:lnTo>
                  <a:lnTo>
                    <a:pt x="319" y="158"/>
                  </a:lnTo>
                  <a:lnTo>
                    <a:pt x="316" y="186"/>
                  </a:lnTo>
                  <a:lnTo>
                    <a:pt x="309" y="213"/>
                  </a:lnTo>
                  <a:lnTo>
                    <a:pt x="297" y="238"/>
                  </a:lnTo>
                  <a:lnTo>
                    <a:pt x="281" y="260"/>
                  </a:lnTo>
                  <a:lnTo>
                    <a:pt x="261" y="281"/>
                  </a:lnTo>
                  <a:lnTo>
                    <a:pt x="239" y="297"/>
                  </a:lnTo>
                  <a:lnTo>
                    <a:pt x="214" y="308"/>
                  </a:lnTo>
                  <a:lnTo>
                    <a:pt x="187" y="316"/>
                  </a:lnTo>
                  <a:lnTo>
                    <a:pt x="160" y="317"/>
                  </a:lnTo>
                  <a:lnTo>
                    <a:pt x="132" y="316"/>
                  </a:lnTo>
                  <a:lnTo>
                    <a:pt x="105" y="308"/>
                  </a:lnTo>
                  <a:lnTo>
                    <a:pt x="80" y="297"/>
                  </a:lnTo>
                  <a:lnTo>
                    <a:pt x="58" y="281"/>
                  </a:lnTo>
                  <a:lnTo>
                    <a:pt x="38" y="260"/>
                  </a:lnTo>
                  <a:lnTo>
                    <a:pt x="22" y="238"/>
                  </a:lnTo>
                  <a:lnTo>
                    <a:pt x="11" y="213"/>
                  </a:lnTo>
                  <a:lnTo>
                    <a:pt x="3" y="186"/>
                  </a:lnTo>
                  <a:lnTo>
                    <a:pt x="0" y="158"/>
                  </a:lnTo>
                  <a:close/>
                </a:path>
              </a:pathLst>
            </a:custGeom>
            <a:solidFill>
              <a:srgbClr val="00FFFF"/>
            </a:solidFill>
            <a:ln w="6350">
              <a:solidFill>
                <a:srgbClr val="000000"/>
              </a:solidFill>
              <a:prstDash val="solid"/>
              <a:round/>
              <a:headEnd/>
              <a:tailEnd/>
            </a:ln>
          </p:spPr>
          <p:txBody>
            <a:bodyPr/>
            <a:lstStyle/>
            <a:p>
              <a:endParaRPr lang="en-GB"/>
            </a:p>
          </p:txBody>
        </p:sp>
        <p:sp>
          <p:nvSpPr>
            <p:cNvPr id="16" name="Rectangle 15">
              <a:extLst>
                <a:ext uri="{FF2B5EF4-FFF2-40B4-BE49-F238E27FC236}">
                  <a16:creationId xmlns:a16="http://schemas.microsoft.com/office/drawing/2014/main" id="{7C179E70-4A82-4EB0-9C3C-CB16793F350E}"/>
                </a:ext>
              </a:extLst>
            </p:cNvPr>
            <p:cNvSpPr>
              <a:spLocks noChangeArrowheads="1"/>
            </p:cNvSpPr>
            <p:nvPr/>
          </p:nvSpPr>
          <p:spPr bwMode="auto">
            <a:xfrm>
              <a:off x="4954" y="2822"/>
              <a:ext cx="7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M</a:t>
              </a:r>
              <a:endParaRPr lang="en-US" altLang="en-US" sz="1200"/>
            </a:p>
          </p:txBody>
        </p:sp>
        <p:sp>
          <p:nvSpPr>
            <p:cNvPr id="17" name="Freeform 16">
              <a:extLst>
                <a:ext uri="{FF2B5EF4-FFF2-40B4-BE49-F238E27FC236}">
                  <a16:creationId xmlns:a16="http://schemas.microsoft.com/office/drawing/2014/main" id="{6BD5D1FB-3B42-49A8-B7D7-BF68B98C0920}"/>
                </a:ext>
              </a:extLst>
            </p:cNvPr>
            <p:cNvSpPr>
              <a:spLocks/>
            </p:cNvSpPr>
            <p:nvPr/>
          </p:nvSpPr>
          <p:spPr bwMode="auto">
            <a:xfrm rot="5400000">
              <a:off x="4914" y="1055"/>
              <a:ext cx="159" cy="158"/>
            </a:xfrm>
            <a:custGeom>
              <a:avLst/>
              <a:gdLst>
                <a:gd name="T0" fmla="*/ 0 w 317"/>
                <a:gd name="T1" fmla="*/ 79 h 317"/>
                <a:gd name="T2" fmla="*/ 2 w 317"/>
                <a:gd name="T3" fmla="*/ 65 h 317"/>
                <a:gd name="T4" fmla="*/ 5 w 317"/>
                <a:gd name="T5" fmla="*/ 52 h 317"/>
                <a:gd name="T6" fmla="*/ 11 w 317"/>
                <a:gd name="T7" fmla="*/ 39 h 317"/>
                <a:gd name="T8" fmla="*/ 19 w 317"/>
                <a:gd name="T9" fmla="*/ 28 h 317"/>
                <a:gd name="T10" fmla="*/ 29 w 317"/>
                <a:gd name="T11" fmla="*/ 18 h 317"/>
                <a:gd name="T12" fmla="*/ 40 w 317"/>
                <a:gd name="T13" fmla="*/ 10 h 317"/>
                <a:gd name="T14" fmla="*/ 53 w 317"/>
                <a:gd name="T15" fmla="*/ 4 h 317"/>
                <a:gd name="T16" fmla="*/ 66 w 317"/>
                <a:gd name="T17" fmla="*/ 1 h 317"/>
                <a:gd name="T18" fmla="*/ 80 w 317"/>
                <a:gd name="T19" fmla="*/ 0 h 317"/>
                <a:gd name="T20" fmla="*/ 94 w 317"/>
                <a:gd name="T21" fmla="*/ 1 h 317"/>
                <a:gd name="T22" fmla="*/ 107 w 317"/>
                <a:gd name="T23" fmla="*/ 4 h 317"/>
                <a:gd name="T24" fmla="*/ 119 w 317"/>
                <a:gd name="T25" fmla="*/ 10 h 317"/>
                <a:gd name="T26" fmla="*/ 131 w 317"/>
                <a:gd name="T27" fmla="*/ 18 h 317"/>
                <a:gd name="T28" fmla="*/ 141 w 317"/>
                <a:gd name="T29" fmla="*/ 28 h 317"/>
                <a:gd name="T30" fmla="*/ 148 w 317"/>
                <a:gd name="T31" fmla="*/ 39 h 317"/>
                <a:gd name="T32" fmla="*/ 154 w 317"/>
                <a:gd name="T33" fmla="*/ 52 h 317"/>
                <a:gd name="T34" fmla="*/ 158 w 317"/>
                <a:gd name="T35" fmla="*/ 65 h 317"/>
                <a:gd name="T36" fmla="*/ 159 w 317"/>
                <a:gd name="T37" fmla="*/ 79 h 317"/>
                <a:gd name="T38" fmla="*/ 158 w 317"/>
                <a:gd name="T39" fmla="*/ 93 h 317"/>
                <a:gd name="T40" fmla="*/ 154 w 317"/>
                <a:gd name="T41" fmla="*/ 106 h 317"/>
                <a:gd name="T42" fmla="*/ 148 w 317"/>
                <a:gd name="T43" fmla="*/ 119 h 317"/>
                <a:gd name="T44" fmla="*/ 141 w 317"/>
                <a:gd name="T45" fmla="*/ 130 h 317"/>
                <a:gd name="T46" fmla="*/ 131 w 317"/>
                <a:gd name="T47" fmla="*/ 140 h 317"/>
                <a:gd name="T48" fmla="*/ 119 w 317"/>
                <a:gd name="T49" fmla="*/ 148 h 317"/>
                <a:gd name="T50" fmla="*/ 107 w 317"/>
                <a:gd name="T51" fmla="*/ 154 h 317"/>
                <a:gd name="T52" fmla="*/ 94 w 317"/>
                <a:gd name="T53" fmla="*/ 158 h 317"/>
                <a:gd name="T54" fmla="*/ 80 w 317"/>
                <a:gd name="T55" fmla="*/ 158 h 317"/>
                <a:gd name="T56" fmla="*/ 66 w 317"/>
                <a:gd name="T57" fmla="*/ 158 h 317"/>
                <a:gd name="T58" fmla="*/ 53 w 317"/>
                <a:gd name="T59" fmla="*/ 154 h 317"/>
                <a:gd name="T60" fmla="*/ 40 w 317"/>
                <a:gd name="T61" fmla="*/ 148 h 317"/>
                <a:gd name="T62" fmla="*/ 29 w 317"/>
                <a:gd name="T63" fmla="*/ 140 h 317"/>
                <a:gd name="T64" fmla="*/ 19 w 317"/>
                <a:gd name="T65" fmla="*/ 130 h 317"/>
                <a:gd name="T66" fmla="*/ 11 w 317"/>
                <a:gd name="T67" fmla="*/ 119 h 317"/>
                <a:gd name="T68" fmla="*/ 5 w 317"/>
                <a:gd name="T69" fmla="*/ 106 h 317"/>
                <a:gd name="T70" fmla="*/ 2 w 317"/>
                <a:gd name="T71" fmla="*/ 93 h 317"/>
                <a:gd name="T72" fmla="*/ 0 w 317"/>
                <a:gd name="T73" fmla="*/ 79 h 3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7" h="317">
                  <a:moveTo>
                    <a:pt x="0" y="158"/>
                  </a:moveTo>
                  <a:lnTo>
                    <a:pt x="3" y="131"/>
                  </a:lnTo>
                  <a:lnTo>
                    <a:pt x="10" y="104"/>
                  </a:lnTo>
                  <a:lnTo>
                    <a:pt x="22" y="79"/>
                  </a:lnTo>
                  <a:lnTo>
                    <a:pt x="38" y="56"/>
                  </a:lnTo>
                  <a:lnTo>
                    <a:pt x="57" y="37"/>
                  </a:lnTo>
                  <a:lnTo>
                    <a:pt x="79" y="21"/>
                  </a:lnTo>
                  <a:lnTo>
                    <a:pt x="105" y="9"/>
                  </a:lnTo>
                  <a:lnTo>
                    <a:pt x="132" y="2"/>
                  </a:lnTo>
                  <a:lnTo>
                    <a:pt x="159" y="0"/>
                  </a:lnTo>
                  <a:lnTo>
                    <a:pt x="187" y="2"/>
                  </a:lnTo>
                  <a:lnTo>
                    <a:pt x="214" y="9"/>
                  </a:lnTo>
                  <a:lnTo>
                    <a:pt x="238" y="21"/>
                  </a:lnTo>
                  <a:lnTo>
                    <a:pt x="261" y="37"/>
                  </a:lnTo>
                  <a:lnTo>
                    <a:pt x="281" y="56"/>
                  </a:lnTo>
                  <a:lnTo>
                    <a:pt x="296" y="79"/>
                  </a:lnTo>
                  <a:lnTo>
                    <a:pt x="308" y="104"/>
                  </a:lnTo>
                  <a:lnTo>
                    <a:pt x="315" y="131"/>
                  </a:lnTo>
                  <a:lnTo>
                    <a:pt x="317" y="158"/>
                  </a:lnTo>
                  <a:lnTo>
                    <a:pt x="315" y="186"/>
                  </a:lnTo>
                  <a:lnTo>
                    <a:pt x="308" y="213"/>
                  </a:lnTo>
                  <a:lnTo>
                    <a:pt x="296" y="238"/>
                  </a:lnTo>
                  <a:lnTo>
                    <a:pt x="281" y="260"/>
                  </a:lnTo>
                  <a:lnTo>
                    <a:pt x="261" y="281"/>
                  </a:lnTo>
                  <a:lnTo>
                    <a:pt x="238" y="297"/>
                  </a:lnTo>
                  <a:lnTo>
                    <a:pt x="214" y="308"/>
                  </a:lnTo>
                  <a:lnTo>
                    <a:pt x="187" y="316"/>
                  </a:lnTo>
                  <a:lnTo>
                    <a:pt x="159" y="317"/>
                  </a:lnTo>
                  <a:lnTo>
                    <a:pt x="132" y="316"/>
                  </a:lnTo>
                  <a:lnTo>
                    <a:pt x="105" y="308"/>
                  </a:lnTo>
                  <a:lnTo>
                    <a:pt x="79" y="297"/>
                  </a:lnTo>
                  <a:lnTo>
                    <a:pt x="57" y="281"/>
                  </a:lnTo>
                  <a:lnTo>
                    <a:pt x="38" y="260"/>
                  </a:lnTo>
                  <a:lnTo>
                    <a:pt x="22" y="238"/>
                  </a:lnTo>
                  <a:lnTo>
                    <a:pt x="10" y="213"/>
                  </a:lnTo>
                  <a:lnTo>
                    <a:pt x="3" y="186"/>
                  </a:lnTo>
                  <a:lnTo>
                    <a:pt x="0" y="158"/>
                  </a:lnTo>
                  <a:close/>
                </a:path>
              </a:pathLst>
            </a:custGeom>
            <a:solidFill>
              <a:srgbClr val="00FFFF"/>
            </a:solidFill>
            <a:ln w="6350">
              <a:solidFill>
                <a:srgbClr val="000000"/>
              </a:solidFill>
              <a:prstDash val="solid"/>
              <a:round/>
              <a:headEnd/>
              <a:tailEnd/>
            </a:ln>
          </p:spPr>
          <p:txBody>
            <a:bodyPr/>
            <a:lstStyle/>
            <a:p>
              <a:endParaRPr lang="en-GB"/>
            </a:p>
          </p:txBody>
        </p:sp>
        <p:sp>
          <p:nvSpPr>
            <p:cNvPr id="18" name="Rectangle 17">
              <a:extLst>
                <a:ext uri="{FF2B5EF4-FFF2-40B4-BE49-F238E27FC236}">
                  <a16:creationId xmlns:a16="http://schemas.microsoft.com/office/drawing/2014/main" id="{8C5B8B82-EF10-49AB-9AC5-2C5FD692AF24}"/>
                </a:ext>
              </a:extLst>
            </p:cNvPr>
            <p:cNvSpPr>
              <a:spLocks noChangeArrowheads="1"/>
            </p:cNvSpPr>
            <p:nvPr/>
          </p:nvSpPr>
          <p:spPr bwMode="auto">
            <a:xfrm>
              <a:off x="4953" y="1076"/>
              <a:ext cx="76"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M</a:t>
              </a:r>
              <a:endParaRPr lang="en-US" altLang="en-US" sz="1200"/>
            </a:p>
          </p:txBody>
        </p:sp>
        <p:sp>
          <p:nvSpPr>
            <p:cNvPr id="19" name="Freeform 18">
              <a:extLst>
                <a:ext uri="{FF2B5EF4-FFF2-40B4-BE49-F238E27FC236}">
                  <a16:creationId xmlns:a16="http://schemas.microsoft.com/office/drawing/2014/main" id="{BB327E18-2A5A-4C13-8AB7-F41FEB0313AE}"/>
                </a:ext>
              </a:extLst>
            </p:cNvPr>
            <p:cNvSpPr>
              <a:spLocks/>
            </p:cNvSpPr>
            <p:nvPr/>
          </p:nvSpPr>
          <p:spPr bwMode="auto">
            <a:xfrm rot="5400000">
              <a:off x="5072" y="1689"/>
              <a:ext cx="159" cy="159"/>
            </a:xfrm>
            <a:custGeom>
              <a:avLst/>
              <a:gdLst>
                <a:gd name="T0" fmla="*/ 0 w 318"/>
                <a:gd name="T1" fmla="*/ 80 h 318"/>
                <a:gd name="T2" fmla="*/ 2 w 318"/>
                <a:gd name="T3" fmla="*/ 66 h 318"/>
                <a:gd name="T4" fmla="*/ 5 w 318"/>
                <a:gd name="T5" fmla="*/ 53 h 318"/>
                <a:gd name="T6" fmla="*/ 11 w 318"/>
                <a:gd name="T7" fmla="*/ 40 h 318"/>
                <a:gd name="T8" fmla="*/ 19 w 318"/>
                <a:gd name="T9" fmla="*/ 29 h 318"/>
                <a:gd name="T10" fmla="*/ 29 w 318"/>
                <a:gd name="T11" fmla="*/ 19 h 318"/>
                <a:gd name="T12" fmla="*/ 40 w 318"/>
                <a:gd name="T13" fmla="*/ 11 h 318"/>
                <a:gd name="T14" fmla="*/ 53 w 318"/>
                <a:gd name="T15" fmla="*/ 5 h 318"/>
                <a:gd name="T16" fmla="*/ 66 w 318"/>
                <a:gd name="T17" fmla="*/ 2 h 318"/>
                <a:gd name="T18" fmla="*/ 80 w 318"/>
                <a:gd name="T19" fmla="*/ 0 h 318"/>
                <a:gd name="T20" fmla="*/ 94 w 318"/>
                <a:gd name="T21" fmla="*/ 2 h 318"/>
                <a:gd name="T22" fmla="*/ 107 w 318"/>
                <a:gd name="T23" fmla="*/ 5 h 318"/>
                <a:gd name="T24" fmla="*/ 119 w 318"/>
                <a:gd name="T25" fmla="*/ 11 h 318"/>
                <a:gd name="T26" fmla="*/ 131 w 318"/>
                <a:gd name="T27" fmla="*/ 19 h 318"/>
                <a:gd name="T28" fmla="*/ 140 w 318"/>
                <a:gd name="T29" fmla="*/ 29 h 318"/>
                <a:gd name="T30" fmla="*/ 148 w 318"/>
                <a:gd name="T31" fmla="*/ 40 h 318"/>
                <a:gd name="T32" fmla="*/ 154 w 318"/>
                <a:gd name="T33" fmla="*/ 53 h 318"/>
                <a:gd name="T34" fmla="*/ 158 w 318"/>
                <a:gd name="T35" fmla="*/ 66 h 318"/>
                <a:gd name="T36" fmla="*/ 159 w 318"/>
                <a:gd name="T37" fmla="*/ 80 h 318"/>
                <a:gd name="T38" fmla="*/ 158 w 318"/>
                <a:gd name="T39" fmla="*/ 94 h 318"/>
                <a:gd name="T40" fmla="*/ 154 w 318"/>
                <a:gd name="T41" fmla="*/ 107 h 318"/>
                <a:gd name="T42" fmla="*/ 148 w 318"/>
                <a:gd name="T43" fmla="*/ 119 h 318"/>
                <a:gd name="T44" fmla="*/ 140 w 318"/>
                <a:gd name="T45" fmla="*/ 131 h 318"/>
                <a:gd name="T46" fmla="*/ 131 w 318"/>
                <a:gd name="T47" fmla="*/ 141 h 318"/>
                <a:gd name="T48" fmla="*/ 119 w 318"/>
                <a:gd name="T49" fmla="*/ 148 h 318"/>
                <a:gd name="T50" fmla="*/ 107 w 318"/>
                <a:gd name="T51" fmla="*/ 154 h 318"/>
                <a:gd name="T52" fmla="*/ 94 w 318"/>
                <a:gd name="T53" fmla="*/ 158 h 318"/>
                <a:gd name="T54" fmla="*/ 80 w 318"/>
                <a:gd name="T55" fmla="*/ 159 h 318"/>
                <a:gd name="T56" fmla="*/ 66 w 318"/>
                <a:gd name="T57" fmla="*/ 158 h 318"/>
                <a:gd name="T58" fmla="*/ 53 w 318"/>
                <a:gd name="T59" fmla="*/ 154 h 318"/>
                <a:gd name="T60" fmla="*/ 40 w 318"/>
                <a:gd name="T61" fmla="*/ 148 h 318"/>
                <a:gd name="T62" fmla="*/ 29 w 318"/>
                <a:gd name="T63" fmla="*/ 141 h 318"/>
                <a:gd name="T64" fmla="*/ 19 w 318"/>
                <a:gd name="T65" fmla="*/ 131 h 318"/>
                <a:gd name="T66" fmla="*/ 11 w 318"/>
                <a:gd name="T67" fmla="*/ 119 h 318"/>
                <a:gd name="T68" fmla="*/ 5 w 318"/>
                <a:gd name="T69" fmla="*/ 107 h 318"/>
                <a:gd name="T70" fmla="*/ 2 w 318"/>
                <a:gd name="T71" fmla="*/ 94 h 318"/>
                <a:gd name="T72" fmla="*/ 0 w 318"/>
                <a:gd name="T73" fmla="*/ 80 h 3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8" h="318">
                  <a:moveTo>
                    <a:pt x="0" y="159"/>
                  </a:moveTo>
                  <a:lnTo>
                    <a:pt x="3" y="132"/>
                  </a:lnTo>
                  <a:lnTo>
                    <a:pt x="10" y="105"/>
                  </a:lnTo>
                  <a:lnTo>
                    <a:pt x="22" y="79"/>
                  </a:lnTo>
                  <a:lnTo>
                    <a:pt x="38" y="57"/>
                  </a:lnTo>
                  <a:lnTo>
                    <a:pt x="57" y="38"/>
                  </a:lnTo>
                  <a:lnTo>
                    <a:pt x="80" y="22"/>
                  </a:lnTo>
                  <a:lnTo>
                    <a:pt x="105" y="10"/>
                  </a:lnTo>
                  <a:lnTo>
                    <a:pt x="131" y="3"/>
                  </a:lnTo>
                  <a:lnTo>
                    <a:pt x="159" y="0"/>
                  </a:lnTo>
                  <a:lnTo>
                    <a:pt x="187" y="3"/>
                  </a:lnTo>
                  <a:lnTo>
                    <a:pt x="213" y="10"/>
                  </a:lnTo>
                  <a:lnTo>
                    <a:pt x="238" y="22"/>
                  </a:lnTo>
                  <a:lnTo>
                    <a:pt x="261" y="38"/>
                  </a:lnTo>
                  <a:lnTo>
                    <a:pt x="280" y="57"/>
                  </a:lnTo>
                  <a:lnTo>
                    <a:pt x="296" y="79"/>
                  </a:lnTo>
                  <a:lnTo>
                    <a:pt x="308" y="105"/>
                  </a:lnTo>
                  <a:lnTo>
                    <a:pt x="315" y="132"/>
                  </a:lnTo>
                  <a:lnTo>
                    <a:pt x="318" y="159"/>
                  </a:lnTo>
                  <a:lnTo>
                    <a:pt x="315" y="187"/>
                  </a:lnTo>
                  <a:lnTo>
                    <a:pt x="308" y="214"/>
                  </a:lnTo>
                  <a:lnTo>
                    <a:pt x="296" y="238"/>
                  </a:lnTo>
                  <a:lnTo>
                    <a:pt x="280" y="261"/>
                  </a:lnTo>
                  <a:lnTo>
                    <a:pt x="261" y="281"/>
                  </a:lnTo>
                  <a:lnTo>
                    <a:pt x="238" y="296"/>
                  </a:lnTo>
                  <a:lnTo>
                    <a:pt x="213" y="308"/>
                  </a:lnTo>
                  <a:lnTo>
                    <a:pt x="187" y="315"/>
                  </a:lnTo>
                  <a:lnTo>
                    <a:pt x="159" y="318"/>
                  </a:lnTo>
                  <a:lnTo>
                    <a:pt x="131" y="315"/>
                  </a:lnTo>
                  <a:lnTo>
                    <a:pt x="105" y="308"/>
                  </a:lnTo>
                  <a:lnTo>
                    <a:pt x="80" y="296"/>
                  </a:lnTo>
                  <a:lnTo>
                    <a:pt x="57" y="281"/>
                  </a:lnTo>
                  <a:lnTo>
                    <a:pt x="38" y="261"/>
                  </a:lnTo>
                  <a:lnTo>
                    <a:pt x="22" y="238"/>
                  </a:lnTo>
                  <a:lnTo>
                    <a:pt x="10" y="214"/>
                  </a:lnTo>
                  <a:lnTo>
                    <a:pt x="3" y="187"/>
                  </a:lnTo>
                  <a:lnTo>
                    <a:pt x="0" y="159"/>
                  </a:lnTo>
                  <a:close/>
                </a:path>
              </a:pathLst>
            </a:custGeom>
            <a:solidFill>
              <a:srgbClr val="00FFFF"/>
            </a:solidFill>
            <a:ln w="6350">
              <a:solidFill>
                <a:srgbClr val="000000"/>
              </a:solidFill>
              <a:prstDash val="solid"/>
              <a:round/>
              <a:headEnd/>
              <a:tailEnd/>
            </a:ln>
          </p:spPr>
          <p:txBody>
            <a:bodyPr/>
            <a:lstStyle/>
            <a:p>
              <a:endParaRPr lang="en-GB"/>
            </a:p>
          </p:txBody>
        </p:sp>
        <p:sp>
          <p:nvSpPr>
            <p:cNvPr id="20" name="Rectangle 19">
              <a:extLst>
                <a:ext uri="{FF2B5EF4-FFF2-40B4-BE49-F238E27FC236}">
                  <a16:creationId xmlns:a16="http://schemas.microsoft.com/office/drawing/2014/main" id="{83C3948C-5123-4995-A4D4-21D0D60D874D}"/>
                </a:ext>
              </a:extLst>
            </p:cNvPr>
            <p:cNvSpPr>
              <a:spLocks noChangeArrowheads="1"/>
            </p:cNvSpPr>
            <p:nvPr/>
          </p:nvSpPr>
          <p:spPr bwMode="auto">
            <a:xfrm>
              <a:off x="5120" y="1711"/>
              <a:ext cx="6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S</a:t>
              </a:r>
              <a:endParaRPr lang="en-US" altLang="en-US" sz="1200"/>
            </a:p>
          </p:txBody>
        </p:sp>
        <p:sp>
          <p:nvSpPr>
            <p:cNvPr id="21" name="Freeform 20">
              <a:extLst>
                <a:ext uri="{FF2B5EF4-FFF2-40B4-BE49-F238E27FC236}">
                  <a16:creationId xmlns:a16="http://schemas.microsoft.com/office/drawing/2014/main" id="{8ED3420B-866F-421F-8355-4B699EEB04F1}"/>
                </a:ext>
              </a:extLst>
            </p:cNvPr>
            <p:cNvSpPr>
              <a:spLocks/>
            </p:cNvSpPr>
            <p:nvPr/>
          </p:nvSpPr>
          <p:spPr bwMode="auto">
            <a:xfrm rot="5400000">
              <a:off x="4278" y="1689"/>
              <a:ext cx="159" cy="159"/>
            </a:xfrm>
            <a:custGeom>
              <a:avLst/>
              <a:gdLst>
                <a:gd name="T0" fmla="*/ 0 w 318"/>
                <a:gd name="T1" fmla="*/ 80 h 318"/>
                <a:gd name="T2" fmla="*/ 2 w 318"/>
                <a:gd name="T3" fmla="*/ 66 h 318"/>
                <a:gd name="T4" fmla="*/ 5 w 318"/>
                <a:gd name="T5" fmla="*/ 53 h 318"/>
                <a:gd name="T6" fmla="*/ 11 w 318"/>
                <a:gd name="T7" fmla="*/ 40 h 318"/>
                <a:gd name="T8" fmla="*/ 19 w 318"/>
                <a:gd name="T9" fmla="*/ 29 h 318"/>
                <a:gd name="T10" fmla="*/ 29 w 318"/>
                <a:gd name="T11" fmla="*/ 19 h 318"/>
                <a:gd name="T12" fmla="*/ 40 w 318"/>
                <a:gd name="T13" fmla="*/ 11 h 318"/>
                <a:gd name="T14" fmla="*/ 53 w 318"/>
                <a:gd name="T15" fmla="*/ 5 h 318"/>
                <a:gd name="T16" fmla="*/ 66 w 318"/>
                <a:gd name="T17" fmla="*/ 2 h 318"/>
                <a:gd name="T18" fmla="*/ 80 w 318"/>
                <a:gd name="T19" fmla="*/ 0 h 318"/>
                <a:gd name="T20" fmla="*/ 94 w 318"/>
                <a:gd name="T21" fmla="*/ 2 h 318"/>
                <a:gd name="T22" fmla="*/ 107 w 318"/>
                <a:gd name="T23" fmla="*/ 5 h 318"/>
                <a:gd name="T24" fmla="*/ 119 w 318"/>
                <a:gd name="T25" fmla="*/ 11 h 318"/>
                <a:gd name="T26" fmla="*/ 131 w 318"/>
                <a:gd name="T27" fmla="*/ 19 h 318"/>
                <a:gd name="T28" fmla="*/ 140 w 318"/>
                <a:gd name="T29" fmla="*/ 29 h 318"/>
                <a:gd name="T30" fmla="*/ 148 w 318"/>
                <a:gd name="T31" fmla="*/ 40 h 318"/>
                <a:gd name="T32" fmla="*/ 154 w 318"/>
                <a:gd name="T33" fmla="*/ 53 h 318"/>
                <a:gd name="T34" fmla="*/ 158 w 318"/>
                <a:gd name="T35" fmla="*/ 66 h 318"/>
                <a:gd name="T36" fmla="*/ 159 w 318"/>
                <a:gd name="T37" fmla="*/ 80 h 318"/>
                <a:gd name="T38" fmla="*/ 158 w 318"/>
                <a:gd name="T39" fmla="*/ 94 h 318"/>
                <a:gd name="T40" fmla="*/ 154 w 318"/>
                <a:gd name="T41" fmla="*/ 107 h 318"/>
                <a:gd name="T42" fmla="*/ 148 w 318"/>
                <a:gd name="T43" fmla="*/ 120 h 318"/>
                <a:gd name="T44" fmla="*/ 140 w 318"/>
                <a:gd name="T45" fmla="*/ 131 h 318"/>
                <a:gd name="T46" fmla="*/ 131 w 318"/>
                <a:gd name="T47" fmla="*/ 141 h 318"/>
                <a:gd name="T48" fmla="*/ 119 w 318"/>
                <a:gd name="T49" fmla="*/ 148 h 318"/>
                <a:gd name="T50" fmla="*/ 107 w 318"/>
                <a:gd name="T51" fmla="*/ 154 h 318"/>
                <a:gd name="T52" fmla="*/ 94 w 318"/>
                <a:gd name="T53" fmla="*/ 159 h 318"/>
                <a:gd name="T54" fmla="*/ 80 w 318"/>
                <a:gd name="T55" fmla="*/ 159 h 318"/>
                <a:gd name="T56" fmla="*/ 66 w 318"/>
                <a:gd name="T57" fmla="*/ 159 h 318"/>
                <a:gd name="T58" fmla="*/ 53 w 318"/>
                <a:gd name="T59" fmla="*/ 154 h 318"/>
                <a:gd name="T60" fmla="*/ 40 w 318"/>
                <a:gd name="T61" fmla="*/ 148 h 318"/>
                <a:gd name="T62" fmla="*/ 29 w 318"/>
                <a:gd name="T63" fmla="*/ 141 h 318"/>
                <a:gd name="T64" fmla="*/ 19 w 318"/>
                <a:gd name="T65" fmla="*/ 131 h 318"/>
                <a:gd name="T66" fmla="*/ 11 w 318"/>
                <a:gd name="T67" fmla="*/ 120 h 318"/>
                <a:gd name="T68" fmla="*/ 5 w 318"/>
                <a:gd name="T69" fmla="*/ 107 h 318"/>
                <a:gd name="T70" fmla="*/ 2 w 318"/>
                <a:gd name="T71" fmla="*/ 94 h 318"/>
                <a:gd name="T72" fmla="*/ 0 w 318"/>
                <a:gd name="T73" fmla="*/ 80 h 3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8" h="318">
                  <a:moveTo>
                    <a:pt x="0" y="159"/>
                  </a:moveTo>
                  <a:lnTo>
                    <a:pt x="3" y="132"/>
                  </a:lnTo>
                  <a:lnTo>
                    <a:pt x="10" y="105"/>
                  </a:lnTo>
                  <a:lnTo>
                    <a:pt x="22" y="80"/>
                  </a:lnTo>
                  <a:lnTo>
                    <a:pt x="38" y="57"/>
                  </a:lnTo>
                  <a:lnTo>
                    <a:pt x="57" y="38"/>
                  </a:lnTo>
                  <a:lnTo>
                    <a:pt x="80" y="22"/>
                  </a:lnTo>
                  <a:lnTo>
                    <a:pt x="105" y="10"/>
                  </a:lnTo>
                  <a:lnTo>
                    <a:pt x="131" y="3"/>
                  </a:lnTo>
                  <a:lnTo>
                    <a:pt x="159" y="0"/>
                  </a:lnTo>
                  <a:lnTo>
                    <a:pt x="187" y="3"/>
                  </a:lnTo>
                  <a:lnTo>
                    <a:pt x="213" y="10"/>
                  </a:lnTo>
                  <a:lnTo>
                    <a:pt x="238" y="22"/>
                  </a:lnTo>
                  <a:lnTo>
                    <a:pt x="261" y="38"/>
                  </a:lnTo>
                  <a:lnTo>
                    <a:pt x="280" y="57"/>
                  </a:lnTo>
                  <a:lnTo>
                    <a:pt x="296" y="80"/>
                  </a:lnTo>
                  <a:lnTo>
                    <a:pt x="308" y="105"/>
                  </a:lnTo>
                  <a:lnTo>
                    <a:pt x="315" y="132"/>
                  </a:lnTo>
                  <a:lnTo>
                    <a:pt x="318" y="159"/>
                  </a:lnTo>
                  <a:lnTo>
                    <a:pt x="315" y="187"/>
                  </a:lnTo>
                  <a:lnTo>
                    <a:pt x="308" y="214"/>
                  </a:lnTo>
                  <a:lnTo>
                    <a:pt x="296" y="239"/>
                  </a:lnTo>
                  <a:lnTo>
                    <a:pt x="280" y="261"/>
                  </a:lnTo>
                  <a:lnTo>
                    <a:pt x="261" y="282"/>
                  </a:lnTo>
                  <a:lnTo>
                    <a:pt x="238" y="296"/>
                  </a:lnTo>
                  <a:lnTo>
                    <a:pt x="213" y="308"/>
                  </a:lnTo>
                  <a:lnTo>
                    <a:pt x="187" y="317"/>
                  </a:lnTo>
                  <a:lnTo>
                    <a:pt x="159" y="318"/>
                  </a:lnTo>
                  <a:lnTo>
                    <a:pt x="131" y="317"/>
                  </a:lnTo>
                  <a:lnTo>
                    <a:pt x="105" y="308"/>
                  </a:lnTo>
                  <a:lnTo>
                    <a:pt x="80" y="296"/>
                  </a:lnTo>
                  <a:lnTo>
                    <a:pt x="57" y="282"/>
                  </a:lnTo>
                  <a:lnTo>
                    <a:pt x="38" y="261"/>
                  </a:lnTo>
                  <a:lnTo>
                    <a:pt x="22" y="239"/>
                  </a:lnTo>
                  <a:lnTo>
                    <a:pt x="10" y="214"/>
                  </a:lnTo>
                  <a:lnTo>
                    <a:pt x="3" y="187"/>
                  </a:lnTo>
                  <a:lnTo>
                    <a:pt x="0" y="159"/>
                  </a:lnTo>
                  <a:close/>
                </a:path>
              </a:pathLst>
            </a:custGeom>
            <a:solidFill>
              <a:srgbClr val="00FFFF"/>
            </a:solidFill>
            <a:ln w="6350">
              <a:solidFill>
                <a:srgbClr val="000000"/>
              </a:solidFill>
              <a:prstDash val="solid"/>
              <a:round/>
              <a:headEnd/>
              <a:tailEnd/>
            </a:ln>
          </p:spPr>
          <p:txBody>
            <a:bodyPr/>
            <a:lstStyle/>
            <a:p>
              <a:endParaRPr lang="en-GB"/>
            </a:p>
          </p:txBody>
        </p:sp>
        <p:sp>
          <p:nvSpPr>
            <p:cNvPr id="22" name="Rectangle 21">
              <a:extLst>
                <a:ext uri="{FF2B5EF4-FFF2-40B4-BE49-F238E27FC236}">
                  <a16:creationId xmlns:a16="http://schemas.microsoft.com/office/drawing/2014/main" id="{C7B4B1D5-9607-41E9-B2B5-9E2751EE0C3D}"/>
                </a:ext>
              </a:extLst>
            </p:cNvPr>
            <p:cNvSpPr>
              <a:spLocks noChangeArrowheads="1"/>
            </p:cNvSpPr>
            <p:nvPr/>
          </p:nvSpPr>
          <p:spPr bwMode="auto">
            <a:xfrm>
              <a:off x="4308" y="1720"/>
              <a:ext cx="6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S</a:t>
              </a:r>
              <a:endParaRPr lang="en-US" altLang="en-US" sz="1200"/>
            </a:p>
          </p:txBody>
        </p:sp>
        <p:sp>
          <p:nvSpPr>
            <p:cNvPr id="23" name="Freeform 22">
              <a:extLst>
                <a:ext uri="{FF2B5EF4-FFF2-40B4-BE49-F238E27FC236}">
                  <a16:creationId xmlns:a16="http://schemas.microsoft.com/office/drawing/2014/main" id="{707A484C-D87F-487D-A333-F67A50D9D6ED}"/>
                </a:ext>
              </a:extLst>
            </p:cNvPr>
            <p:cNvSpPr>
              <a:spLocks/>
            </p:cNvSpPr>
            <p:nvPr/>
          </p:nvSpPr>
          <p:spPr bwMode="auto">
            <a:xfrm rot="5400000">
              <a:off x="4279" y="3038"/>
              <a:ext cx="158" cy="159"/>
            </a:xfrm>
            <a:custGeom>
              <a:avLst/>
              <a:gdLst>
                <a:gd name="T0" fmla="*/ 0 w 318"/>
                <a:gd name="T1" fmla="*/ 80 h 318"/>
                <a:gd name="T2" fmla="*/ 1 w 318"/>
                <a:gd name="T3" fmla="*/ 66 h 318"/>
                <a:gd name="T4" fmla="*/ 5 w 318"/>
                <a:gd name="T5" fmla="*/ 53 h 318"/>
                <a:gd name="T6" fmla="*/ 11 w 318"/>
                <a:gd name="T7" fmla="*/ 40 h 318"/>
                <a:gd name="T8" fmla="*/ 18 w 318"/>
                <a:gd name="T9" fmla="*/ 29 h 318"/>
                <a:gd name="T10" fmla="*/ 28 w 318"/>
                <a:gd name="T11" fmla="*/ 19 h 318"/>
                <a:gd name="T12" fmla="*/ 40 w 318"/>
                <a:gd name="T13" fmla="*/ 11 h 318"/>
                <a:gd name="T14" fmla="*/ 52 w 318"/>
                <a:gd name="T15" fmla="*/ 5 h 318"/>
                <a:gd name="T16" fmla="*/ 65 w 318"/>
                <a:gd name="T17" fmla="*/ 2 h 318"/>
                <a:gd name="T18" fmla="*/ 79 w 318"/>
                <a:gd name="T19" fmla="*/ 0 h 318"/>
                <a:gd name="T20" fmla="*/ 92 w 318"/>
                <a:gd name="T21" fmla="*/ 2 h 318"/>
                <a:gd name="T22" fmla="*/ 106 w 318"/>
                <a:gd name="T23" fmla="*/ 5 h 318"/>
                <a:gd name="T24" fmla="*/ 118 w 318"/>
                <a:gd name="T25" fmla="*/ 11 h 318"/>
                <a:gd name="T26" fmla="*/ 130 w 318"/>
                <a:gd name="T27" fmla="*/ 19 h 318"/>
                <a:gd name="T28" fmla="*/ 139 w 318"/>
                <a:gd name="T29" fmla="*/ 29 h 318"/>
                <a:gd name="T30" fmla="*/ 147 w 318"/>
                <a:gd name="T31" fmla="*/ 40 h 318"/>
                <a:gd name="T32" fmla="*/ 153 w 318"/>
                <a:gd name="T33" fmla="*/ 53 h 318"/>
                <a:gd name="T34" fmla="*/ 157 w 318"/>
                <a:gd name="T35" fmla="*/ 66 h 318"/>
                <a:gd name="T36" fmla="*/ 158 w 318"/>
                <a:gd name="T37" fmla="*/ 80 h 318"/>
                <a:gd name="T38" fmla="*/ 157 w 318"/>
                <a:gd name="T39" fmla="*/ 94 h 318"/>
                <a:gd name="T40" fmla="*/ 153 w 318"/>
                <a:gd name="T41" fmla="*/ 107 h 318"/>
                <a:gd name="T42" fmla="*/ 147 w 318"/>
                <a:gd name="T43" fmla="*/ 120 h 318"/>
                <a:gd name="T44" fmla="*/ 139 w 318"/>
                <a:gd name="T45" fmla="*/ 131 h 318"/>
                <a:gd name="T46" fmla="*/ 130 w 318"/>
                <a:gd name="T47" fmla="*/ 141 h 318"/>
                <a:gd name="T48" fmla="*/ 118 w 318"/>
                <a:gd name="T49" fmla="*/ 148 h 318"/>
                <a:gd name="T50" fmla="*/ 106 w 318"/>
                <a:gd name="T51" fmla="*/ 154 h 318"/>
                <a:gd name="T52" fmla="*/ 92 w 318"/>
                <a:gd name="T53" fmla="*/ 159 h 318"/>
                <a:gd name="T54" fmla="*/ 79 w 318"/>
                <a:gd name="T55" fmla="*/ 159 h 318"/>
                <a:gd name="T56" fmla="*/ 65 w 318"/>
                <a:gd name="T57" fmla="*/ 159 h 318"/>
                <a:gd name="T58" fmla="*/ 52 w 318"/>
                <a:gd name="T59" fmla="*/ 154 h 318"/>
                <a:gd name="T60" fmla="*/ 40 w 318"/>
                <a:gd name="T61" fmla="*/ 148 h 318"/>
                <a:gd name="T62" fmla="*/ 28 w 318"/>
                <a:gd name="T63" fmla="*/ 141 h 318"/>
                <a:gd name="T64" fmla="*/ 18 w 318"/>
                <a:gd name="T65" fmla="*/ 131 h 318"/>
                <a:gd name="T66" fmla="*/ 11 w 318"/>
                <a:gd name="T67" fmla="*/ 120 h 318"/>
                <a:gd name="T68" fmla="*/ 5 w 318"/>
                <a:gd name="T69" fmla="*/ 107 h 318"/>
                <a:gd name="T70" fmla="*/ 1 w 318"/>
                <a:gd name="T71" fmla="*/ 94 h 318"/>
                <a:gd name="T72" fmla="*/ 0 w 318"/>
                <a:gd name="T73" fmla="*/ 80 h 3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8" h="318">
                  <a:moveTo>
                    <a:pt x="0" y="159"/>
                  </a:moveTo>
                  <a:lnTo>
                    <a:pt x="3" y="132"/>
                  </a:lnTo>
                  <a:lnTo>
                    <a:pt x="10" y="105"/>
                  </a:lnTo>
                  <a:lnTo>
                    <a:pt x="22" y="80"/>
                  </a:lnTo>
                  <a:lnTo>
                    <a:pt x="37" y="57"/>
                  </a:lnTo>
                  <a:lnTo>
                    <a:pt x="57" y="38"/>
                  </a:lnTo>
                  <a:lnTo>
                    <a:pt x="80" y="22"/>
                  </a:lnTo>
                  <a:lnTo>
                    <a:pt x="104" y="10"/>
                  </a:lnTo>
                  <a:lnTo>
                    <a:pt x="131" y="3"/>
                  </a:lnTo>
                  <a:lnTo>
                    <a:pt x="159" y="0"/>
                  </a:lnTo>
                  <a:lnTo>
                    <a:pt x="186" y="3"/>
                  </a:lnTo>
                  <a:lnTo>
                    <a:pt x="213" y="10"/>
                  </a:lnTo>
                  <a:lnTo>
                    <a:pt x="238" y="22"/>
                  </a:lnTo>
                  <a:lnTo>
                    <a:pt x="261" y="38"/>
                  </a:lnTo>
                  <a:lnTo>
                    <a:pt x="280" y="57"/>
                  </a:lnTo>
                  <a:lnTo>
                    <a:pt x="296" y="80"/>
                  </a:lnTo>
                  <a:lnTo>
                    <a:pt x="308" y="105"/>
                  </a:lnTo>
                  <a:lnTo>
                    <a:pt x="315" y="132"/>
                  </a:lnTo>
                  <a:lnTo>
                    <a:pt x="318" y="159"/>
                  </a:lnTo>
                  <a:lnTo>
                    <a:pt x="315" y="187"/>
                  </a:lnTo>
                  <a:lnTo>
                    <a:pt x="308" y="214"/>
                  </a:lnTo>
                  <a:lnTo>
                    <a:pt x="296" y="239"/>
                  </a:lnTo>
                  <a:lnTo>
                    <a:pt x="280" y="261"/>
                  </a:lnTo>
                  <a:lnTo>
                    <a:pt x="261" y="282"/>
                  </a:lnTo>
                  <a:lnTo>
                    <a:pt x="238" y="296"/>
                  </a:lnTo>
                  <a:lnTo>
                    <a:pt x="213" y="308"/>
                  </a:lnTo>
                  <a:lnTo>
                    <a:pt x="186" y="317"/>
                  </a:lnTo>
                  <a:lnTo>
                    <a:pt x="159" y="318"/>
                  </a:lnTo>
                  <a:lnTo>
                    <a:pt x="131" y="317"/>
                  </a:lnTo>
                  <a:lnTo>
                    <a:pt x="104" y="308"/>
                  </a:lnTo>
                  <a:lnTo>
                    <a:pt x="80" y="296"/>
                  </a:lnTo>
                  <a:lnTo>
                    <a:pt x="57" y="282"/>
                  </a:lnTo>
                  <a:lnTo>
                    <a:pt x="37" y="261"/>
                  </a:lnTo>
                  <a:lnTo>
                    <a:pt x="22" y="239"/>
                  </a:lnTo>
                  <a:lnTo>
                    <a:pt x="10" y="214"/>
                  </a:lnTo>
                  <a:lnTo>
                    <a:pt x="3" y="187"/>
                  </a:lnTo>
                  <a:lnTo>
                    <a:pt x="0" y="159"/>
                  </a:lnTo>
                  <a:close/>
                </a:path>
              </a:pathLst>
            </a:custGeom>
            <a:solidFill>
              <a:srgbClr val="00FFFF"/>
            </a:solidFill>
            <a:ln w="6350">
              <a:solidFill>
                <a:srgbClr val="000000"/>
              </a:solidFill>
              <a:prstDash val="solid"/>
              <a:round/>
              <a:headEnd/>
              <a:tailEnd/>
            </a:ln>
          </p:spPr>
          <p:txBody>
            <a:bodyPr/>
            <a:lstStyle/>
            <a:p>
              <a:endParaRPr lang="en-GB"/>
            </a:p>
          </p:txBody>
        </p:sp>
        <p:sp>
          <p:nvSpPr>
            <p:cNvPr id="24" name="Rectangle 23">
              <a:extLst>
                <a:ext uri="{FF2B5EF4-FFF2-40B4-BE49-F238E27FC236}">
                  <a16:creationId xmlns:a16="http://schemas.microsoft.com/office/drawing/2014/main" id="{60470684-C8A4-46C9-B1FD-1308DA800170}"/>
                </a:ext>
              </a:extLst>
            </p:cNvPr>
            <p:cNvSpPr>
              <a:spLocks noChangeArrowheads="1"/>
            </p:cNvSpPr>
            <p:nvPr/>
          </p:nvSpPr>
          <p:spPr bwMode="auto">
            <a:xfrm>
              <a:off x="4325" y="3061"/>
              <a:ext cx="6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S</a:t>
              </a:r>
              <a:endParaRPr lang="en-US" altLang="en-US" sz="1200"/>
            </a:p>
          </p:txBody>
        </p:sp>
        <p:sp>
          <p:nvSpPr>
            <p:cNvPr id="25" name="Freeform 24">
              <a:extLst>
                <a:ext uri="{FF2B5EF4-FFF2-40B4-BE49-F238E27FC236}">
                  <a16:creationId xmlns:a16="http://schemas.microsoft.com/office/drawing/2014/main" id="{02FB431E-32C0-4F6F-9974-FCF2B2E4875E}"/>
                </a:ext>
              </a:extLst>
            </p:cNvPr>
            <p:cNvSpPr>
              <a:spLocks/>
            </p:cNvSpPr>
            <p:nvPr/>
          </p:nvSpPr>
          <p:spPr bwMode="auto">
            <a:xfrm rot="5400000">
              <a:off x="4437" y="1055"/>
              <a:ext cx="159" cy="158"/>
            </a:xfrm>
            <a:custGeom>
              <a:avLst/>
              <a:gdLst>
                <a:gd name="T0" fmla="*/ 0 w 317"/>
                <a:gd name="T1" fmla="*/ 79 h 317"/>
                <a:gd name="T2" fmla="*/ 2 w 317"/>
                <a:gd name="T3" fmla="*/ 65 h 317"/>
                <a:gd name="T4" fmla="*/ 5 w 317"/>
                <a:gd name="T5" fmla="*/ 52 h 317"/>
                <a:gd name="T6" fmla="*/ 11 w 317"/>
                <a:gd name="T7" fmla="*/ 39 h 317"/>
                <a:gd name="T8" fmla="*/ 19 w 317"/>
                <a:gd name="T9" fmla="*/ 28 h 317"/>
                <a:gd name="T10" fmla="*/ 29 w 317"/>
                <a:gd name="T11" fmla="*/ 19 h 317"/>
                <a:gd name="T12" fmla="*/ 40 w 317"/>
                <a:gd name="T13" fmla="*/ 11 h 317"/>
                <a:gd name="T14" fmla="*/ 53 w 317"/>
                <a:gd name="T15" fmla="*/ 5 h 317"/>
                <a:gd name="T16" fmla="*/ 66 w 317"/>
                <a:gd name="T17" fmla="*/ 1 h 317"/>
                <a:gd name="T18" fmla="*/ 80 w 317"/>
                <a:gd name="T19" fmla="*/ 0 h 317"/>
                <a:gd name="T20" fmla="*/ 94 w 317"/>
                <a:gd name="T21" fmla="*/ 1 h 317"/>
                <a:gd name="T22" fmla="*/ 107 w 317"/>
                <a:gd name="T23" fmla="*/ 5 h 317"/>
                <a:gd name="T24" fmla="*/ 119 w 317"/>
                <a:gd name="T25" fmla="*/ 11 h 317"/>
                <a:gd name="T26" fmla="*/ 131 w 317"/>
                <a:gd name="T27" fmla="*/ 19 h 317"/>
                <a:gd name="T28" fmla="*/ 141 w 317"/>
                <a:gd name="T29" fmla="*/ 28 h 317"/>
                <a:gd name="T30" fmla="*/ 148 w 317"/>
                <a:gd name="T31" fmla="*/ 39 h 317"/>
                <a:gd name="T32" fmla="*/ 154 w 317"/>
                <a:gd name="T33" fmla="*/ 52 h 317"/>
                <a:gd name="T34" fmla="*/ 158 w 317"/>
                <a:gd name="T35" fmla="*/ 65 h 317"/>
                <a:gd name="T36" fmla="*/ 159 w 317"/>
                <a:gd name="T37" fmla="*/ 79 h 317"/>
                <a:gd name="T38" fmla="*/ 158 w 317"/>
                <a:gd name="T39" fmla="*/ 93 h 317"/>
                <a:gd name="T40" fmla="*/ 154 w 317"/>
                <a:gd name="T41" fmla="*/ 106 h 317"/>
                <a:gd name="T42" fmla="*/ 148 w 317"/>
                <a:gd name="T43" fmla="*/ 119 h 317"/>
                <a:gd name="T44" fmla="*/ 141 w 317"/>
                <a:gd name="T45" fmla="*/ 130 h 317"/>
                <a:gd name="T46" fmla="*/ 131 w 317"/>
                <a:gd name="T47" fmla="*/ 140 h 317"/>
                <a:gd name="T48" fmla="*/ 119 w 317"/>
                <a:gd name="T49" fmla="*/ 148 h 317"/>
                <a:gd name="T50" fmla="*/ 107 w 317"/>
                <a:gd name="T51" fmla="*/ 154 h 317"/>
                <a:gd name="T52" fmla="*/ 94 w 317"/>
                <a:gd name="T53" fmla="*/ 157 h 317"/>
                <a:gd name="T54" fmla="*/ 80 w 317"/>
                <a:gd name="T55" fmla="*/ 158 h 317"/>
                <a:gd name="T56" fmla="*/ 66 w 317"/>
                <a:gd name="T57" fmla="*/ 157 h 317"/>
                <a:gd name="T58" fmla="*/ 53 w 317"/>
                <a:gd name="T59" fmla="*/ 154 h 317"/>
                <a:gd name="T60" fmla="*/ 40 w 317"/>
                <a:gd name="T61" fmla="*/ 148 h 317"/>
                <a:gd name="T62" fmla="*/ 29 w 317"/>
                <a:gd name="T63" fmla="*/ 140 h 317"/>
                <a:gd name="T64" fmla="*/ 19 w 317"/>
                <a:gd name="T65" fmla="*/ 130 h 317"/>
                <a:gd name="T66" fmla="*/ 11 w 317"/>
                <a:gd name="T67" fmla="*/ 119 h 317"/>
                <a:gd name="T68" fmla="*/ 5 w 317"/>
                <a:gd name="T69" fmla="*/ 106 h 317"/>
                <a:gd name="T70" fmla="*/ 2 w 317"/>
                <a:gd name="T71" fmla="*/ 93 h 317"/>
                <a:gd name="T72" fmla="*/ 0 w 317"/>
                <a:gd name="T73" fmla="*/ 79 h 317"/>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7" h="317">
                  <a:moveTo>
                    <a:pt x="0" y="159"/>
                  </a:moveTo>
                  <a:lnTo>
                    <a:pt x="3" y="131"/>
                  </a:lnTo>
                  <a:lnTo>
                    <a:pt x="10" y="105"/>
                  </a:lnTo>
                  <a:lnTo>
                    <a:pt x="22" y="79"/>
                  </a:lnTo>
                  <a:lnTo>
                    <a:pt x="38" y="57"/>
                  </a:lnTo>
                  <a:lnTo>
                    <a:pt x="57" y="38"/>
                  </a:lnTo>
                  <a:lnTo>
                    <a:pt x="79" y="22"/>
                  </a:lnTo>
                  <a:lnTo>
                    <a:pt x="105" y="10"/>
                  </a:lnTo>
                  <a:lnTo>
                    <a:pt x="132" y="3"/>
                  </a:lnTo>
                  <a:lnTo>
                    <a:pt x="159" y="0"/>
                  </a:lnTo>
                  <a:lnTo>
                    <a:pt x="187" y="3"/>
                  </a:lnTo>
                  <a:lnTo>
                    <a:pt x="214" y="10"/>
                  </a:lnTo>
                  <a:lnTo>
                    <a:pt x="238" y="22"/>
                  </a:lnTo>
                  <a:lnTo>
                    <a:pt x="261" y="38"/>
                  </a:lnTo>
                  <a:lnTo>
                    <a:pt x="281" y="57"/>
                  </a:lnTo>
                  <a:lnTo>
                    <a:pt x="296" y="79"/>
                  </a:lnTo>
                  <a:lnTo>
                    <a:pt x="308" y="105"/>
                  </a:lnTo>
                  <a:lnTo>
                    <a:pt x="315" y="131"/>
                  </a:lnTo>
                  <a:lnTo>
                    <a:pt x="317" y="159"/>
                  </a:lnTo>
                  <a:lnTo>
                    <a:pt x="315" y="187"/>
                  </a:lnTo>
                  <a:lnTo>
                    <a:pt x="308" y="213"/>
                  </a:lnTo>
                  <a:lnTo>
                    <a:pt x="296" y="238"/>
                  </a:lnTo>
                  <a:lnTo>
                    <a:pt x="281" y="261"/>
                  </a:lnTo>
                  <a:lnTo>
                    <a:pt x="261" y="280"/>
                  </a:lnTo>
                  <a:lnTo>
                    <a:pt x="238" y="296"/>
                  </a:lnTo>
                  <a:lnTo>
                    <a:pt x="214" y="308"/>
                  </a:lnTo>
                  <a:lnTo>
                    <a:pt x="187" y="315"/>
                  </a:lnTo>
                  <a:lnTo>
                    <a:pt x="159" y="317"/>
                  </a:lnTo>
                  <a:lnTo>
                    <a:pt x="132" y="315"/>
                  </a:lnTo>
                  <a:lnTo>
                    <a:pt x="105" y="308"/>
                  </a:lnTo>
                  <a:lnTo>
                    <a:pt x="79" y="296"/>
                  </a:lnTo>
                  <a:lnTo>
                    <a:pt x="57" y="280"/>
                  </a:lnTo>
                  <a:lnTo>
                    <a:pt x="38" y="261"/>
                  </a:lnTo>
                  <a:lnTo>
                    <a:pt x="22" y="238"/>
                  </a:lnTo>
                  <a:lnTo>
                    <a:pt x="10" y="213"/>
                  </a:lnTo>
                  <a:lnTo>
                    <a:pt x="3" y="187"/>
                  </a:lnTo>
                  <a:lnTo>
                    <a:pt x="0" y="159"/>
                  </a:lnTo>
                  <a:close/>
                </a:path>
              </a:pathLst>
            </a:custGeom>
            <a:solidFill>
              <a:srgbClr val="00FFFF"/>
            </a:solidFill>
            <a:ln w="6350">
              <a:solidFill>
                <a:srgbClr val="000000"/>
              </a:solidFill>
              <a:prstDash val="solid"/>
              <a:round/>
              <a:headEnd/>
              <a:tailEnd/>
            </a:ln>
          </p:spPr>
          <p:txBody>
            <a:bodyPr/>
            <a:lstStyle/>
            <a:p>
              <a:endParaRPr lang="en-GB"/>
            </a:p>
          </p:txBody>
        </p:sp>
        <p:sp>
          <p:nvSpPr>
            <p:cNvPr id="26" name="Rectangle 25">
              <a:extLst>
                <a:ext uri="{FF2B5EF4-FFF2-40B4-BE49-F238E27FC236}">
                  <a16:creationId xmlns:a16="http://schemas.microsoft.com/office/drawing/2014/main" id="{06ED88F1-C6AC-48F7-8F48-F7BFDF63F2EC}"/>
                </a:ext>
              </a:extLst>
            </p:cNvPr>
            <p:cNvSpPr>
              <a:spLocks noChangeArrowheads="1"/>
            </p:cNvSpPr>
            <p:nvPr/>
          </p:nvSpPr>
          <p:spPr bwMode="auto">
            <a:xfrm>
              <a:off x="4484" y="1076"/>
              <a:ext cx="6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S</a:t>
              </a:r>
              <a:endParaRPr lang="en-US" altLang="en-US" sz="1200"/>
            </a:p>
          </p:txBody>
        </p:sp>
        <p:sp>
          <p:nvSpPr>
            <p:cNvPr id="27" name="Freeform 26">
              <a:extLst>
                <a:ext uri="{FF2B5EF4-FFF2-40B4-BE49-F238E27FC236}">
                  <a16:creationId xmlns:a16="http://schemas.microsoft.com/office/drawing/2014/main" id="{4FE428A9-7304-4251-A97B-AB435DE15AE0}"/>
                </a:ext>
              </a:extLst>
            </p:cNvPr>
            <p:cNvSpPr>
              <a:spLocks/>
            </p:cNvSpPr>
            <p:nvPr/>
          </p:nvSpPr>
          <p:spPr bwMode="auto">
            <a:xfrm rot="5400000">
              <a:off x="4954" y="2355"/>
              <a:ext cx="158" cy="159"/>
            </a:xfrm>
            <a:custGeom>
              <a:avLst/>
              <a:gdLst>
                <a:gd name="T0" fmla="*/ 0 w 317"/>
                <a:gd name="T1" fmla="*/ 79 h 319"/>
                <a:gd name="T2" fmla="*/ 1 w 317"/>
                <a:gd name="T3" fmla="*/ 66 h 319"/>
                <a:gd name="T4" fmla="*/ 4 w 317"/>
                <a:gd name="T5" fmla="*/ 52 h 319"/>
                <a:gd name="T6" fmla="*/ 10 w 317"/>
                <a:gd name="T7" fmla="*/ 40 h 319"/>
                <a:gd name="T8" fmla="*/ 18 w 317"/>
                <a:gd name="T9" fmla="*/ 29 h 319"/>
                <a:gd name="T10" fmla="*/ 28 w 317"/>
                <a:gd name="T11" fmla="*/ 19 h 319"/>
                <a:gd name="T12" fmla="*/ 39 w 317"/>
                <a:gd name="T13" fmla="*/ 11 h 319"/>
                <a:gd name="T14" fmla="*/ 52 w 317"/>
                <a:gd name="T15" fmla="*/ 5 h 319"/>
                <a:gd name="T16" fmla="*/ 65 w 317"/>
                <a:gd name="T17" fmla="*/ 1 h 319"/>
                <a:gd name="T18" fmla="*/ 79 w 317"/>
                <a:gd name="T19" fmla="*/ 0 h 319"/>
                <a:gd name="T20" fmla="*/ 92 w 317"/>
                <a:gd name="T21" fmla="*/ 1 h 319"/>
                <a:gd name="T22" fmla="*/ 106 w 317"/>
                <a:gd name="T23" fmla="*/ 5 h 319"/>
                <a:gd name="T24" fmla="*/ 119 w 317"/>
                <a:gd name="T25" fmla="*/ 11 h 319"/>
                <a:gd name="T26" fmla="*/ 130 w 317"/>
                <a:gd name="T27" fmla="*/ 19 h 319"/>
                <a:gd name="T28" fmla="*/ 139 w 317"/>
                <a:gd name="T29" fmla="*/ 29 h 319"/>
                <a:gd name="T30" fmla="*/ 147 w 317"/>
                <a:gd name="T31" fmla="*/ 40 h 319"/>
                <a:gd name="T32" fmla="*/ 154 w 317"/>
                <a:gd name="T33" fmla="*/ 52 h 319"/>
                <a:gd name="T34" fmla="*/ 157 w 317"/>
                <a:gd name="T35" fmla="*/ 66 h 319"/>
                <a:gd name="T36" fmla="*/ 158 w 317"/>
                <a:gd name="T37" fmla="*/ 79 h 319"/>
                <a:gd name="T38" fmla="*/ 157 w 317"/>
                <a:gd name="T39" fmla="*/ 93 h 319"/>
                <a:gd name="T40" fmla="*/ 154 w 317"/>
                <a:gd name="T41" fmla="*/ 107 h 319"/>
                <a:gd name="T42" fmla="*/ 147 w 317"/>
                <a:gd name="T43" fmla="*/ 120 h 319"/>
                <a:gd name="T44" fmla="*/ 139 w 317"/>
                <a:gd name="T45" fmla="*/ 130 h 319"/>
                <a:gd name="T46" fmla="*/ 130 w 317"/>
                <a:gd name="T47" fmla="*/ 140 h 319"/>
                <a:gd name="T48" fmla="*/ 119 w 317"/>
                <a:gd name="T49" fmla="*/ 148 h 319"/>
                <a:gd name="T50" fmla="*/ 106 w 317"/>
                <a:gd name="T51" fmla="*/ 154 h 319"/>
                <a:gd name="T52" fmla="*/ 92 w 317"/>
                <a:gd name="T53" fmla="*/ 158 h 319"/>
                <a:gd name="T54" fmla="*/ 79 w 317"/>
                <a:gd name="T55" fmla="*/ 159 h 319"/>
                <a:gd name="T56" fmla="*/ 65 w 317"/>
                <a:gd name="T57" fmla="*/ 158 h 319"/>
                <a:gd name="T58" fmla="*/ 52 w 317"/>
                <a:gd name="T59" fmla="*/ 154 h 319"/>
                <a:gd name="T60" fmla="*/ 39 w 317"/>
                <a:gd name="T61" fmla="*/ 148 h 319"/>
                <a:gd name="T62" fmla="*/ 28 w 317"/>
                <a:gd name="T63" fmla="*/ 140 h 319"/>
                <a:gd name="T64" fmla="*/ 18 w 317"/>
                <a:gd name="T65" fmla="*/ 130 h 319"/>
                <a:gd name="T66" fmla="*/ 10 w 317"/>
                <a:gd name="T67" fmla="*/ 120 h 319"/>
                <a:gd name="T68" fmla="*/ 4 w 317"/>
                <a:gd name="T69" fmla="*/ 107 h 319"/>
                <a:gd name="T70" fmla="*/ 1 w 317"/>
                <a:gd name="T71" fmla="*/ 93 h 319"/>
                <a:gd name="T72" fmla="*/ 0 w 317"/>
                <a:gd name="T73" fmla="*/ 79 h 3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7" h="319">
                  <a:moveTo>
                    <a:pt x="0" y="159"/>
                  </a:moveTo>
                  <a:lnTo>
                    <a:pt x="2" y="132"/>
                  </a:lnTo>
                  <a:lnTo>
                    <a:pt x="9" y="105"/>
                  </a:lnTo>
                  <a:lnTo>
                    <a:pt x="21" y="80"/>
                  </a:lnTo>
                  <a:lnTo>
                    <a:pt x="36" y="58"/>
                  </a:lnTo>
                  <a:lnTo>
                    <a:pt x="56" y="38"/>
                  </a:lnTo>
                  <a:lnTo>
                    <a:pt x="79" y="22"/>
                  </a:lnTo>
                  <a:lnTo>
                    <a:pt x="105" y="10"/>
                  </a:lnTo>
                  <a:lnTo>
                    <a:pt x="130" y="3"/>
                  </a:lnTo>
                  <a:lnTo>
                    <a:pt x="158" y="0"/>
                  </a:lnTo>
                  <a:lnTo>
                    <a:pt x="185" y="3"/>
                  </a:lnTo>
                  <a:lnTo>
                    <a:pt x="212" y="10"/>
                  </a:lnTo>
                  <a:lnTo>
                    <a:pt x="238" y="22"/>
                  </a:lnTo>
                  <a:lnTo>
                    <a:pt x="260" y="38"/>
                  </a:lnTo>
                  <a:lnTo>
                    <a:pt x="279" y="58"/>
                  </a:lnTo>
                  <a:lnTo>
                    <a:pt x="295" y="80"/>
                  </a:lnTo>
                  <a:lnTo>
                    <a:pt x="308" y="105"/>
                  </a:lnTo>
                  <a:lnTo>
                    <a:pt x="314" y="132"/>
                  </a:lnTo>
                  <a:lnTo>
                    <a:pt x="317" y="159"/>
                  </a:lnTo>
                  <a:lnTo>
                    <a:pt x="314" y="187"/>
                  </a:lnTo>
                  <a:lnTo>
                    <a:pt x="308" y="214"/>
                  </a:lnTo>
                  <a:lnTo>
                    <a:pt x="295" y="240"/>
                  </a:lnTo>
                  <a:lnTo>
                    <a:pt x="279" y="261"/>
                  </a:lnTo>
                  <a:lnTo>
                    <a:pt x="260" y="281"/>
                  </a:lnTo>
                  <a:lnTo>
                    <a:pt x="238" y="297"/>
                  </a:lnTo>
                  <a:lnTo>
                    <a:pt x="212" y="308"/>
                  </a:lnTo>
                  <a:lnTo>
                    <a:pt x="185" y="316"/>
                  </a:lnTo>
                  <a:lnTo>
                    <a:pt x="158" y="319"/>
                  </a:lnTo>
                  <a:lnTo>
                    <a:pt x="130" y="316"/>
                  </a:lnTo>
                  <a:lnTo>
                    <a:pt x="105" y="308"/>
                  </a:lnTo>
                  <a:lnTo>
                    <a:pt x="79" y="297"/>
                  </a:lnTo>
                  <a:lnTo>
                    <a:pt x="56" y="281"/>
                  </a:lnTo>
                  <a:lnTo>
                    <a:pt x="36" y="261"/>
                  </a:lnTo>
                  <a:lnTo>
                    <a:pt x="21" y="240"/>
                  </a:lnTo>
                  <a:lnTo>
                    <a:pt x="9" y="214"/>
                  </a:lnTo>
                  <a:lnTo>
                    <a:pt x="2" y="187"/>
                  </a:lnTo>
                  <a:lnTo>
                    <a:pt x="0" y="159"/>
                  </a:lnTo>
                  <a:close/>
                </a:path>
              </a:pathLst>
            </a:custGeom>
            <a:solidFill>
              <a:srgbClr val="00FFFF"/>
            </a:solidFill>
            <a:ln w="6350">
              <a:solidFill>
                <a:srgbClr val="000000"/>
              </a:solidFill>
              <a:prstDash val="solid"/>
              <a:round/>
              <a:headEnd/>
              <a:tailEnd/>
            </a:ln>
          </p:spPr>
          <p:txBody>
            <a:bodyPr/>
            <a:lstStyle/>
            <a:p>
              <a:endParaRPr lang="en-GB"/>
            </a:p>
          </p:txBody>
        </p:sp>
        <p:sp>
          <p:nvSpPr>
            <p:cNvPr id="28" name="Rectangle 27">
              <a:extLst>
                <a:ext uri="{FF2B5EF4-FFF2-40B4-BE49-F238E27FC236}">
                  <a16:creationId xmlns:a16="http://schemas.microsoft.com/office/drawing/2014/main" id="{25C3335F-3BA3-49B6-873F-8CDBCDEBB53F}"/>
                </a:ext>
              </a:extLst>
            </p:cNvPr>
            <p:cNvSpPr>
              <a:spLocks noChangeArrowheads="1"/>
            </p:cNvSpPr>
            <p:nvPr/>
          </p:nvSpPr>
          <p:spPr bwMode="auto">
            <a:xfrm>
              <a:off x="5000" y="2378"/>
              <a:ext cx="61"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P</a:t>
              </a:r>
              <a:endParaRPr lang="en-US" altLang="en-US" sz="1200"/>
            </a:p>
          </p:txBody>
        </p:sp>
        <p:sp>
          <p:nvSpPr>
            <p:cNvPr id="29" name="Freeform 28">
              <a:extLst>
                <a:ext uri="{FF2B5EF4-FFF2-40B4-BE49-F238E27FC236}">
                  <a16:creationId xmlns:a16="http://schemas.microsoft.com/office/drawing/2014/main" id="{A89ADC1B-645C-4B65-ABA2-727138514A4C}"/>
                </a:ext>
              </a:extLst>
            </p:cNvPr>
            <p:cNvSpPr>
              <a:spLocks/>
            </p:cNvSpPr>
            <p:nvPr/>
          </p:nvSpPr>
          <p:spPr bwMode="auto">
            <a:xfrm rot="5400000">
              <a:off x="4707" y="1641"/>
              <a:ext cx="159" cy="160"/>
            </a:xfrm>
            <a:custGeom>
              <a:avLst/>
              <a:gdLst>
                <a:gd name="T0" fmla="*/ 0 w 317"/>
                <a:gd name="T1" fmla="*/ 80 h 319"/>
                <a:gd name="T2" fmla="*/ 2 w 317"/>
                <a:gd name="T3" fmla="*/ 66 h 319"/>
                <a:gd name="T4" fmla="*/ 5 w 317"/>
                <a:gd name="T5" fmla="*/ 53 h 319"/>
                <a:gd name="T6" fmla="*/ 11 w 317"/>
                <a:gd name="T7" fmla="*/ 41 h 319"/>
                <a:gd name="T8" fmla="*/ 18 w 317"/>
                <a:gd name="T9" fmla="*/ 29 h 319"/>
                <a:gd name="T10" fmla="*/ 28 w 317"/>
                <a:gd name="T11" fmla="*/ 19 h 319"/>
                <a:gd name="T12" fmla="*/ 40 w 317"/>
                <a:gd name="T13" fmla="*/ 11 h 319"/>
                <a:gd name="T14" fmla="*/ 53 w 317"/>
                <a:gd name="T15" fmla="*/ 6 h 319"/>
                <a:gd name="T16" fmla="*/ 65 w 317"/>
                <a:gd name="T17" fmla="*/ 2 h 319"/>
                <a:gd name="T18" fmla="*/ 80 w 317"/>
                <a:gd name="T19" fmla="*/ 0 h 319"/>
                <a:gd name="T20" fmla="*/ 93 w 317"/>
                <a:gd name="T21" fmla="*/ 2 h 319"/>
                <a:gd name="T22" fmla="*/ 106 w 317"/>
                <a:gd name="T23" fmla="*/ 6 h 319"/>
                <a:gd name="T24" fmla="*/ 119 w 317"/>
                <a:gd name="T25" fmla="*/ 11 h 319"/>
                <a:gd name="T26" fmla="*/ 131 w 317"/>
                <a:gd name="T27" fmla="*/ 19 h 319"/>
                <a:gd name="T28" fmla="*/ 140 w 317"/>
                <a:gd name="T29" fmla="*/ 29 h 319"/>
                <a:gd name="T30" fmla="*/ 148 w 317"/>
                <a:gd name="T31" fmla="*/ 41 h 319"/>
                <a:gd name="T32" fmla="*/ 154 w 317"/>
                <a:gd name="T33" fmla="*/ 53 h 319"/>
                <a:gd name="T34" fmla="*/ 157 w 317"/>
                <a:gd name="T35" fmla="*/ 66 h 319"/>
                <a:gd name="T36" fmla="*/ 159 w 317"/>
                <a:gd name="T37" fmla="*/ 80 h 319"/>
                <a:gd name="T38" fmla="*/ 157 w 317"/>
                <a:gd name="T39" fmla="*/ 94 h 319"/>
                <a:gd name="T40" fmla="*/ 154 w 317"/>
                <a:gd name="T41" fmla="*/ 107 h 319"/>
                <a:gd name="T42" fmla="*/ 148 w 317"/>
                <a:gd name="T43" fmla="*/ 120 h 319"/>
                <a:gd name="T44" fmla="*/ 140 w 317"/>
                <a:gd name="T45" fmla="*/ 132 h 319"/>
                <a:gd name="T46" fmla="*/ 131 w 317"/>
                <a:gd name="T47" fmla="*/ 141 h 319"/>
                <a:gd name="T48" fmla="*/ 119 w 317"/>
                <a:gd name="T49" fmla="*/ 149 h 319"/>
                <a:gd name="T50" fmla="*/ 106 w 317"/>
                <a:gd name="T51" fmla="*/ 155 h 319"/>
                <a:gd name="T52" fmla="*/ 93 w 317"/>
                <a:gd name="T53" fmla="*/ 158 h 319"/>
                <a:gd name="T54" fmla="*/ 80 w 317"/>
                <a:gd name="T55" fmla="*/ 160 h 319"/>
                <a:gd name="T56" fmla="*/ 65 w 317"/>
                <a:gd name="T57" fmla="*/ 158 h 319"/>
                <a:gd name="T58" fmla="*/ 53 w 317"/>
                <a:gd name="T59" fmla="*/ 155 h 319"/>
                <a:gd name="T60" fmla="*/ 40 w 317"/>
                <a:gd name="T61" fmla="*/ 149 h 319"/>
                <a:gd name="T62" fmla="*/ 28 w 317"/>
                <a:gd name="T63" fmla="*/ 141 h 319"/>
                <a:gd name="T64" fmla="*/ 18 w 317"/>
                <a:gd name="T65" fmla="*/ 132 h 319"/>
                <a:gd name="T66" fmla="*/ 11 w 317"/>
                <a:gd name="T67" fmla="*/ 120 h 319"/>
                <a:gd name="T68" fmla="*/ 5 w 317"/>
                <a:gd name="T69" fmla="*/ 107 h 319"/>
                <a:gd name="T70" fmla="*/ 2 w 317"/>
                <a:gd name="T71" fmla="*/ 94 h 319"/>
                <a:gd name="T72" fmla="*/ 0 w 317"/>
                <a:gd name="T73" fmla="*/ 80 h 31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7" h="319">
                  <a:moveTo>
                    <a:pt x="0" y="160"/>
                  </a:moveTo>
                  <a:lnTo>
                    <a:pt x="3" y="132"/>
                  </a:lnTo>
                  <a:lnTo>
                    <a:pt x="9" y="105"/>
                  </a:lnTo>
                  <a:lnTo>
                    <a:pt x="21" y="81"/>
                  </a:lnTo>
                  <a:lnTo>
                    <a:pt x="36" y="58"/>
                  </a:lnTo>
                  <a:lnTo>
                    <a:pt x="56" y="38"/>
                  </a:lnTo>
                  <a:lnTo>
                    <a:pt x="79" y="22"/>
                  </a:lnTo>
                  <a:lnTo>
                    <a:pt x="105" y="11"/>
                  </a:lnTo>
                  <a:lnTo>
                    <a:pt x="130" y="3"/>
                  </a:lnTo>
                  <a:lnTo>
                    <a:pt x="159" y="0"/>
                  </a:lnTo>
                  <a:lnTo>
                    <a:pt x="185" y="3"/>
                  </a:lnTo>
                  <a:lnTo>
                    <a:pt x="212" y="11"/>
                  </a:lnTo>
                  <a:lnTo>
                    <a:pt x="238" y="22"/>
                  </a:lnTo>
                  <a:lnTo>
                    <a:pt x="261" y="38"/>
                  </a:lnTo>
                  <a:lnTo>
                    <a:pt x="279" y="58"/>
                  </a:lnTo>
                  <a:lnTo>
                    <a:pt x="296" y="81"/>
                  </a:lnTo>
                  <a:lnTo>
                    <a:pt x="308" y="105"/>
                  </a:lnTo>
                  <a:lnTo>
                    <a:pt x="314" y="132"/>
                  </a:lnTo>
                  <a:lnTo>
                    <a:pt x="317" y="160"/>
                  </a:lnTo>
                  <a:lnTo>
                    <a:pt x="314" y="187"/>
                  </a:lnTo>
                  <a:lnTo>
                    <a:pt x="308" y="214"/>
                  </a:lnTo>
                  <a:lnTo>
                    <a:pt x="296" y="240"/>
                  </a:lnTo>
                  <a:lnTo>
                    <a:pt x="279" y="263"/>
                  </a:lnTo>
                  <a:lnTo>
                    <a:pt x="261" y="282"/>
                  </a:lnTo>
                  <a:lnTo>
                    <a:pt x="238" y="298"/>
                  </a:lnTo>
                  <a:lnTo>
                    <a:pt x="212" y="310"/>
                  </a:lnTo>
                  <a:lnTo>
                    <a:pt x="185" y="316"/>
                  </a:lnTo>
                  <a:lnTo>
                    <a:pt x="159" y="319"/>
                  </a:lnTo>
                  <a:lnTo>
                    <a:pt x="130" y="316"/>
                  </a:lnTo>
                  <a:lnTo>
                    <a:pt x="105" y="310"/>
                  </a:lnTo>
                  <a:lnTo>
                    <a:pt x="79" y="298"/>
                  </a:lnTo>
                  <a:lnTo>
                    <a:pt x="56" y="282"/>
                  </a:lnTo>
                  <a:lnTo>
                    <a:pt x="36" y="263"/>
                  </a:lnTo>
                  <a:lnTo>
                    <a:pt x="21" y="240"/>
                  </a:lnTo>
                  <a:lnTo>
                    <a:pt x="9" y="214"/>
                  </a:lnTo>
                  <a:lnTo>
                    <a:pt x="3" y="187"/>
                  </a:lnTo>
                  <a:lnTo>
                    <a:pt x="0" y="160"/>
                  </a:lnTo>
                  <a:close/>
                </a:path>
              </a:pathLst>
            </a:custGeom>
            <a:solidFill>
              <a:srgbClr val="00FFFF"/>
            </a:solidFill>
            <a:ln w="6350">
              <a:solidFill>
                <a:srgbClr val="000000"/>
              </a:solidFill>
              <a:prstDash val="solid"/>
              <a:round/>
              <a:headEnd/>
              <a:tailEnd/>
            </a:ln>
          </p:spPr>
          <p:txBody>
            <a:bodyPr/>
            <a:lstStyle/>
            <a:p>
              <a:endParaRPr lang="en-GB"/>
            </a:p>
          </p:txBody>
        </p:sp>
        <p:sp>
          <p:nvSpPr>
            <p:cNvPr id="30" name="Rectangle 29">
              <a:extLst>
                <a:ext uri="{FF2B5EF4-FFF2-40B4-BE49-F238E27FC236}">
                  <a16:creationId xmlns:a16="http://schemas.microsoft.com/office/drawing/2014/main" id="{9CEA6D87-CF42-40C2-8177-80006296D8C4}"/>
                </a:ext>
              </a:extLst>
            </p:cNvPr>
            <p:cNvSpPr>
              <a:spLocks noChangeArrowheads="1"/>
            </p:cNvSpPr>
            <p:nvPr/>
          </p:nvSpPr>
          <p:spPr bwMode="auto">
            <a:xfrm>
              <a:off x="4735" y="1663"/>
              <a:ext cx="9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dirty="0" err="1">
                  <a:solidFill>
                    <a:srgbClr val="000000"/>
                  </a:solidFill>
                </a:rPr>
                <a:t>sb</a:t>
              </a:r>
              <a:endParaRPr lang="en-US" altLang="en-US" sz="1200" dirty="0"/>
            </a:p>
          </p:txBody>
        </p:sp>
        <p:sp>
          <p:nvSpPr>
            <p:cNvPr id="31" name="Freeform 30">
              <a:extLst>
                <a:ext uri="{FF2B5EF4-FFF2-40B4-BE49-F238E27FC236}">
                  <a16:creationId xmlns:a16="http://schemas.microsoft.com/office/drawing/2014/main" id="{8FFB0917-CE65-448E-BA91-9C91481ECA4A}"/>
                </a:ext>
              </a:extLst>
            </p:cNvPr>
            <p:cNvSpPr>
              <a:spLocks/>
            </p:cNvSpPr>
            <p:nvPr/>
          </p:nvSpPr>
          <p:spPr bwMode="auto">
            <a:xfrm rot="5400000">
              <a:off x="4365" y="2554"/>
              <a:ext cx="159" cy="159"/>
            </a:xfrm>
            <a:custGeom>
              <a:avLst/>
              <a:gdLst>
                <a:gd name="T0" fmla="*/ 0 w 317"/>
                <a:gd name="T1" fmla="*/ 79 h 318"/>
                <a:gd name="T2" fmla="*/ 2 w 317"/>
                <a:gd name="T3" fmla="*/ 66 h 318"/>
                <a:gd name="T4" fmla="*/ 5 w 317"/>
                <a:gd name="T5" fmla="*/ 53 h 318"/>
                <a:gd name="T6" fmla="*/ 11 w 317"/>
                <a:gd name="T7" fmla="*/ 40 h 318"/>
                <a:gd name="T8" fmla="*/ 19 w 317"/>
                <a:gd name="T9" fmla="*/ 29 h 318"/>
                <a:gd name="T10" fmla="*/ 29 w 317"/>
                <a:gd name="T11" fmla="*/ 19 h 318"/>
                <a:gd name="T12" fmla="*/ 40 w 317"/>
                <a:gd name="T13" fmla="*/ 11 h 318"/>
                <a:gd name="T14" fmla="*/ 53 w 317"/>
                <a:gd name="T15" fmla="*/ 5 h 318"/>
                <a:gd name="T16" fmla="*/ 66 w 317"/>
                <a:gd name="T17" fmla="*/ 1 h 318"/>
                <a:gd name="T18" fmla="*/ 80 w 317"/>
                <a:gd name="T19" fmla="*/ 0 h 318"/>
                <a:gd name="T20" fmla="*/ 94 w 317"/>
                <a:gd name="T21" fmla="*/ 1 h 318"/>
                <a:gd name="T22" fmla="*/ 107 w 317"/>
                <a:gd name="T23" fmla="*/ 5 h 318"/>
                <a:gd name="T24" fmla="*/ 119 w 317"/>
                <a:gd name="T25" fmla="*/ 11 h 318"/>
                <a:gd name="T26" fmla="*/ 131 w 317"/>
                <a:gd name="T27" fmla="*/ 19 h 318"/>
                <a:gd name="T28" fmla="*/ 141 w 317"/>
                <a:gd name="T29" fmla="*/ 29 h 318"/>
                <a:gd name="T30" fmla="*/ 148 w 317"/>
                <a:gd name="T31" fmla="*/ 40 h 318"/>
                <a:gd name="T32" fmla="*/ 154 w 317"/>
                <a:gd name="T33" fmla="*/ 53 h 318"/>
                <a:gd name="T34" fmla="*/ 158 w 317"/>
                <a:gd name="T35" fmla="*/ 66 h 318"/>
                <a:gd name="T36" fmla="*/ 159 w 317"/>
                <a:gd name="T37" fmla="*/ 79 h 318"/>
                <a:gd name="T38" fmla="*/ 158 w 317"/>
                <a:gd name="T39" fmla="*/ 94 h 318"/>
                <a:gd name="T40" fmla="*/ 154 w 317"/>
                <a:gd name="T41" fmla="*/ 107 h 318"/>
                <a:gd name="T42" fmla="*/ 148 w 317"/>
                <a:gd name="T43" fmla="*/ 120 h 318"/>
                <a:gd name="T44" fmla="*/ 141 w 317"/>
                <a:gd name="T45" fmla="*/ 131 h 318"/>
                <a:gd name="T46" fmla="*/ 131 w 317"/>
                <a:gd name="T47" fmla="*/ 141 h 318"/>
                <a:gd name="T48" fmla="*/ 119 w 317"/>
                <a:gd name="T49" fmla="*/ 149 h 318"/>
                <a:gd name="T50" fmla="*/ 107 w 317"/>
                <a:gd name="T51" fmla="*/ 154 h 318"/>
                <a:gd name="T52" fmla="*/ 94 w 317"/>
                <a:gd name="T53" fmla="*/ 158 h 318"/>
                <a:gd name="T54" fmla="*/ 80 w 317"/>
                <a:gd name="T55" fmla="*/ 159 h 318"/>
                <a:gd name="T56" fmla="*/ 66 w 317"/>
                <a:gd name="T57" fmla="*/ 158 h 318"/>
                <a:gd name="T58" fmla="*/ 53 w 317"/>
                <a:gd name="T59" fmla="*/ 154 h 318"/>
                <a:gd name="T60" fmla="*/ 40 w 317"/>
                <a:gd name="T61" fmla="*/ 149 h 318"/>
                <a:gd name="T62" fmla="*/ 29 w 317"/>
                <a:gd name="T63" fmla="*/ 141 h 318"/>
                <a:gd name="T64" fmla="*/ 19 w 317"/>
                <a:gd name="T65" fmla="*/ 131 h 318"/>
                <a:gd name="T66" fmla="*/ 11 w 317"/>
                <a:gd name="T67" fmla="*/ 120 h 318"/>
                <a:gd name="T68" fmla="*/ 5 w 317"/>
                <a:gd name="T69" fmla="*/ 107 h 318"/>
                <a:gd name="T70" fmla="*/ 2 w 317"/>
                <a:gd name="T71" fmla="*/ 94 h 318"/>
                <a:gd name="T72" fmla="*/ 0 w 317"/>
                <a:gd name="T73" fmla="*/ 79 h 3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7" h="318">
                  <a:moveTo>
                    <a:pt x="0" y="158"/>
                  </a:moveTo>
                  <a:lnTo>
                    <a:pt x="3" y="131"/>
                  </a:lnTo>
                  <a:lnTo>
                    <a:pt x="10" y="105"/>
                  </a:lnTo>
                  <a:lnTo>
                    <a:pt x="22" y="79"/>
                  </a:lnTo>
                  <a:lnTo>
                    <a:pt x="38" y="57"/>
                  </a:lnTo>
                  <a:lnTo>
                    <a:pt x="57" y="37"/>
                  </a:lnTo>
                  <a:lnTo>
                    <a:pt x="80" y="21"/>
                  </a:lnTo>
                  <a:lnTo>
                    <a:pt x="105" y="9"/>
                  </a:lnTo>
                  <a:lnTo>
                    <a:pt x="132" y="2"/>
                  </a:lnTo>
                  <a:lnTo>
                    <a:pt x="159" y="0"/>
                  </a:lnTo>
                  <a:lnTo>
                    <a:pt x="187" y="2"/>
                  </a:lnTo>
                  <a:lnTo>
                    <a:pt x="214" y="9"/>
                  </a:lnTo>
                  <a:lnTo>
                    <a:pt x="238" y="21"/>
                  </a:lnTo>
                  <a:lnTo>
                    <a:pt x="261" y="37"/>
                  </a:lnTo>
                  <a:lnTo>
                    <a:pt x="281" y="57"/>
                  </a:lnTo>
                  <a:lnTo>
                    <a:pt x="296" y="79"/>
                  </a:lnTo>
                  <a:lnTo>
                    <a:pt x="308" y="105"/>
                  </a:lnTo>
                  <a:lnTo>
                    <a:pt x="316" y="131"/>
                  </a:lnTo>
                  <a:lnTo>
                    <a:pt x="317" y="158"/>
                  </a:lnTo>
                  <a:lnTo>
                    <a:pt x="316" y="187"/>
                  </a:lnTo>
                  <a:lnTo>
                    <a:pt x="308" y="213"/>
                  </a:lnTo>
                  <a:lnTo>
                    <a:pt x="296" y="239"/>
                  </a:lnTo>
                  <a:lnTo>
                    <a:pt x="281" y="261"/>
                  </a:lnTo>
                  <a:lnTo>
                    <a:pt x="261" y="281"/>
                  </a:lnTo>
                  <a:lnTo>
                    <a:pt x="238" y="297"/>
                  </a:lnTo>
                  <a:lnTo>
                    <a:pt x="214" y="308"/>
                  </a:lnTo>
                  <a:lnTo>
                    <a:pt x="187" y="316"/>
                  </a:lnTo>
                  <a:lnTo>
                    <a:pt x="159" y="318"/>
                  </a:lnTo>
                  <a:lnTo>
                    <a:pt x="132" y="316"/>
                  </a:lnTo>
                  <a:lnTo>
                    <a:pt x="105" y="308"/>
                  </a:lnTo>
                  <a:lnTo>
                    <a:pt x="80" y="297"/>
                  </a:lnTo>
                  <a:lnTo>
                    <a:pt x="57" y="281"/>
                  </a:lnTo>
                  <a:lnTo>
                    <a:pt x="38" y="261"/>
                  </a:lnTo>
                  <a:lnTo>
                    <a:pt x="22" y="239"/>
                  </a:lnTo>
                  <a:lnTo>
                    <a:pt x="10" y="213"/>
                  </a:lnTo>
                  <a:lnTo>
                    <a:pt x="3" y="187"/>
                  </a:lnTo>
                  <a:lnTo>
                    <a:pt x="0" y="158"/>
                  </a:lnTo>
                  <a:close/>
                </a:path>
              </a:pathLst>
            </a:custGeom>
            <a:solidFill>
              <a:srgbClr val="00FFFF"/>
            </a:solidFill>
            <a:ln w="6350">
              <a:solidFill>
                <a:srgbClr val="000000"/>
              </a:solidFill>
              <a:prstDash val="solid"/>
              <a:round/>
              <a:headEnd/>
              <a:tailEnd/>
            </a:ln>
          </p:spPr>
          <p:txBody>
            <a:bodyPr/>
            <a:lstStyle/>
            <a:p>
              <a:endParaRPr lang="en-GB"/>
            </a:p>
          </p:txBody>
        </p:sp>
        <p:sp>
          <p:nvSpPr>
            <p:cNvPr id="32" name="Rectangle 31">
              <a:extLst>
                <a:ext uri="{FF2B5EF4-FFF2-40B4-BE49-F238E27FC236}">
                  <a16:creationId xmlns:a16="http://schemas.microsoft.com/office/drawing/2014/main" id="{A6BDA23E-84B1-415F-835A-07D2697816BD}"/>
                </a:ext>
              </a:extLst>
            </p:cNvPr>
            <p:cNvSpPr>
              <a:spLocks noChangeArrowheads="1"/>
            </p:cNvSpPr>
            <p:nvPr/>
          </p:nvSpPr>
          <p:spPr bwMode="auto">
            <a:xfrm>
              <a:off x="4394" y="2576"/>
              <a:ext cx="95"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sb</a:t>
              </a:r>
              <a:endParaRPr lang="en-US" altLang="en-US" sz="1200"/>
            </a:p>
          </p:txBody>
        </p:sp>
        <p:sp>
          <p:nvSpPr>
            <p:cNvPr id="33" name="Freeform 32">
              <a:extLst>
                <a:ext uri="{FF2B5EF4-FFF2-40B4-BE49-F238E27FC236}">
                  <a16:creationId xmlns:a16="http://schemas.microsoft.com/office/drawing/2014/main" id="{614E3DB5-D9DD-4F71-A237-6956059E7046}"/>
                </a:ext>
              </a:extLst>
            </p:cNvPr>
            <p:cNvSpPr>
              <a:spLocks/>
            </p:cNvSpPr>
            <p:nvPr/>
          </p:nvSpPr>
          <p:spPr bwMode="auto">
            <a:xfrm rot="5400000">
              <a:off x="4700" y="2157"/>
              <a:ext cx="158" cy="160"/>
            </a:xfrm>
            <a:custGeom>
              <a:avLst/>
              <a:gdLst>
                <a:gd name="T0" fmla="*/ 0 w 317"/>
                <a:gd name="T1" fmla="*/ 79 h 318"/>
                <a:gd name="T2" fmla="*/ 1 w 317"/>
                <a:gd name="T3" fmla="*/ 66 h 318"/>
                <a:gd name="T4" fmla="*/ 5 w 317"/>
                <a:gd name="T5" fmla="*/ 52 h 318"/>
                <a:gd name="T6" fmla="*/ 10 w 317"/>
                <a:gd name="T7" fmla="*/ 40 h 318"/>
                <a:gd name="T8" fmla="*/ 18 w 317"/>
                <a:gd name="T9" fmla="*/ 28 h 318"/>
                <a:gd name="T10" fmla="*/ 28 w 317"/>
                <a:gd name="T11" fmla="*/ 19 h 318"/>
                <a:gd name="T12" fmla="*/ 40 w 317"/>
                <a:gd name="T13" fmla="*/ 11 h 318"/>
                <a:gd name="T14" fmla="*/ 52 w 317"/>
                <a:gd name="T15" fmla="*/ 5 h 318"/>
                <a:gd name="T16" fmla="*/ 65 w 317"/>
                <a:gd name="T17" fmla="*/ 1 h 318"/>
                <a:gd name="T18" fmla="*/ 79 w 317"/>
                <a:gd name="T19" fmla="*/ 0 h 318"/>
                <a:gd name="T20" fmla="*/ 93 w 317"/>
                <a:gd name="T21" fmla="*/ 1 h 318"/>
                <a:gd name="T22" fmla="*/ 106 w 317"/>
                <a:gd name="T23" fmla="*/ 5 h 318"/>
                <a:gd name="T24" fmla="*/ 119 w 317"/>
                <a:gd name="T25" fmla="*/ 11 h 318"/>
                <a:gd name="T26" fmla="*/ 130 w 317"/>
                <a:gd name="T27" fmla="*/ 19 h 318"/>
                <a:gd name="T28" fmla="*/ 140 w 317"/>
                <a:gd name="T29" fmla="*/ 28 h 318"/>
                <a:gd name="T30" fmla="*/ 148 w 317"/>
                <a:gd name="T31" fmla="*/ 40 h 318"/>
                <a:gd name="T32" fmla="*/ 154 w 317"/>
                <a:gd name="T33" fmla="*/ 52 h 318"/>
                <a:gd name="T34" fmla="*/ 157 w 317"/>
                <a:gd name="T35" fmla="*/ 66 h 318"/>
                <a:gd name="T36" fmla="*/ 158 w 317"/>
                <a:gd name="T37" fmla="*/ 79 h 318"/>
                <a:gd name="T38" fmla="*/ 157 w 317"/>
                <a:gd name="T39" fmla="*/ 94 h 318"/>
                <a:gd name="T40" fmla="*/ 154 w 317"/>
                <a:gd name="T41" fmla="*/ 107 h 318"/>
                <a:gd name="T42" fmla="*/ 148 w 317"/>
                <a:gd name="T43" fmla="*/ 120 h 318"/>
                <a:gd name="T44" fmla="*/ 140 w 317"/>
                <a:gd name="T45" fmla="*/ 131 h 318"/>
                <a:gd name="T46" fmla="*/ 130 w 317"/>
                <a:gd name="T47" fmla="*/ 141 h 318"/>
                <a:gd name="T48" fmla="*/ 119 w 317"/>
                <a:gd name="T49" fmla="*/ 149 h 318"/>
                <a:gd name="T50" fmla="*/ 106 w 317"/>
                <a:gd name="T51" fmla="*/ 155 h 318"/>
                <a:gd name="T52" fmla="*/ 93 w 317"/>
                <a:gd name="T53" fmla="*/ 159 h 318"/>
                <a:gd name="T54" fmla="*/ 79 w 317"/>
                <a:gd name="T55" fmla="*/ 160 h 318"/>
                <a:gd name="T56" fmla="*/ 65 w 317"/>
                <a:gd name="T57" fmla="*/ 159 h 318"/>
                <a:gd name="T58" fmla="*/ 52 w 317"/>
                <a:gd name="T59" fmla="*/ 155 h 318"/>
                <a:gd name="T60" fmla="*/ 40 w 317"/>
                <a:gd name="T61" fmla="*/ 149 h 318"/>
                <a:gd name="T62" fmla="*/ 28 w 317"/>
                <a:gd name="T63" fmla="*/ 141 h 318"/>
                <a:gd name="T64" fmla="*/ 18 w 317"/>
                <a:gd name="T65" fmla="*/ 131 h 318"/>
                <a:gd name="T66" fmla="*/ 10 w 317"/>
                <a:gd name="T67" fmla="*/ 120 h 318"/>
                <a:gd name="T68" fmla="*/ 5 w 317"/>
                <a:gd name="T69" fmla="*/ 107 h 318"/>
                <a:gd name="T70" fmla="*/ 1 w 317"/>
                <a:gd name="T71" fmla="*/ 94 h 318"/>
                <a:gd name="T72" fmla="*/ 0 w 317"/>
                <a:gd name="T73" fmla="*/ 79 h 3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7" h="318">
                  <a:moveTo>
                    <a:pt x="0" y="158"/>
                  </a:moveTo>
                  <a:lnTo>
                    <a:pt x="2" y="131"/>
                  </a:lnTo>
                  <a:lnTo>
                    <a:pt x="10" y="104"/>
                  </a:lnTo>
                  <a:lnTo>
                    <a:pt x="20" y="79"/>
                  </a:lnTo>
                  <a:lnTo>
                    <a:pt x="36" y="56"/>
                  </a:lnTo>
                  <a:lnTo>
                    <a:pt x="57" y="37"/>
                  </a:lnTo>
                  <a:lnTo>
                    <a:pt x="80" y="21"/>
                  </a:lnTo>
                  <a:lnTo>
                    <a:pt x="104" y="9"/>
                  </a:lnTo>
                  <a:lnTo>
                    <a:pt x="131" y="2"/>
                  </a:lnTo>
                  <a:lnTo>
                    <a:pt x="159" y="0"/>
                  </a:lnTo>
                  <a:lnTo>
                    <a:pt x="186" y="2"/>
                  </a:lnTo>
                  <a:lnTo>
                    <a:pt x="213" y="9"/>
                  </a:lnTo>
                  <a:lnTo>
                    <a:pt x="238" y="21"/>
                  </a:lnTo>
                  <a:lnTo>
                    <a:pt x="261" y="37"/>
                  </a:lnTo>
                  <a:lnTo>
                    <a:pt x="280" y="56"/>
                  </a:lnTo>
                  <a:lnTo>
                    <a:pt x="296" y="79"/>
                  </a:lnTo>
                  <a:lnTo>
                    <a:pt x="308" y="104"/>
                  </a:lnTo>
                  <a:lnTo>
                    <a:pt x="315" y="131"/>
                  </a:lnTo>
                  <a:lnTo>
                    <a:pt x="317" y="158"/>
                  </a:lnTo>
                  <a:lnTo>
                    <a:pt x="315" y="187"/>
                  </a:lnTo>
                  <a:lnTo>
                    <a:pt x="308" y="213"/>
                  </a:lnTo>
                  <a:lnTo>
                    <a:pt x="296" y="238"/>
                  </a:lnTo>
                  <a:lnTo>
                    <a:pt x="280" y="260"/>
                  </a:lnTo>
                  <a:lnTo>
                    <a:pt x="261" y="281"/>
                  </a:lnTo>
                  <a:lnTo>
                    <a:pt x="238" y="297"/>
                  </a:lnTo>
                  <a:lnTo>
                    <a:pt x="213" y="308"/>
                  </a:lnTo>
                  <a:lnTo>
                    <a:pt x="186" y="316"/>
                  </a:lnTo>
                  <a:lnTo>
                    <a:pt x="159" y="318"/>
                  </a:lnTo>
                  <a:lnTo>
                    <a:pt x="131" y="316"/>
                  </a:lnTo>
                  <a:lnTo>
                    <a:pt x="104" y="308"/>
                  </a:lnTo>
                  <a:lnTo>
                    <a:pt x="80" y="297"/>
                  </a:lnTo>
                  <a:lnTo>
                    <a:pt x="57" y="281"/>
                  </a:lnTo>
                  <a:lnTo>
                    <a:pt x="36" y="260"/>
                  </a:lnTo>
                  <a:lnTo>
                    <a:pt x="20" y="238"/>
                  </a:lnTo>
                  <a:lnTo>
                    <a:pt x="10" y="213"/>
                  </a:lnTo>
                  <a:lnTo>
                    <a:pt x="2" y="187"/>
                  </a:lnTo>
                  <a:lnTo>
                    <a:pt x="0" y="158"/>
                  </a:lnTo>
                  <a:close/>
                </a:path>
              </a:pathLst>
            </a:custGeom>
            <a:solidFill>
              <a:srgbClr val="00FFFF"/>
            </a:solidFill>
            <a:ln w="6350">
              <a:solidFill>
                <a:srgbClr val="000000"/>
              </a:solidFill>
              <a:prstDash val="solid"/>
              <a:round/>
              <a:headEnd/>
              <a:tailEnd/>
            </a:ln>
          </p:spPr>
          <p:txBody>
            <a:bodyPr/>
            <a:lstStyle/>
            <a:p>
              <a:endParaRPr lang="en-GB"/>
            </a:p>
          </p:txBody>
        </p:sp>
        <p:sp>
          <p:nvSpPr>
            <p:cNvPr id="34" name="Rectangle 33">
              <a:extLst>
                <a:ext uri="{FF2B5EF4-FFF2-40B4-BE49-F238E27FC236}">
                  <a16:creationId xmlns:a16="http://schemas.microsoft.com/office/drawing/2014/main" id="{8E759797-F246-4620-BB5F-94E05D0A9672}"/>
                </a:ext>
              </a:extLst>
            </p:cNvPr>
            <p:cNvSpPr>
              <a:spLocks noChangeArrowheads="1"/>
            </p:cNvSpPr>
            <p:nvPr/>
          </p:nvSpPr>
          <p:spPr bwMode="auto">
            <a:xfrm>
              <a:off x="4747" y="2180"/>
              <a:ext cx="6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P</a:t>
              </a:r>
              <a:endParaRPr lang="en-US" altLang="en-US" sz="1200"/>
            </a:p>
          </p:txBody>
        </p:sp>
        <p:sp>
          <p:nvSpPr>
            <p:cNvPr id="35" name="Freeform 34">
              <a:extLst>
                <a:ext uri="{FF2B5EF4-FFF2-40B4-BE49-F238E27FC236}">
                  <a16:creationId xmlns:a16="http://schemas.microsoft.com/office/drawing/2014/main" id="{DA5DD47A-2101-4A36-98E8-2B09DF011478}"/>
                </a:ext>
              </a:extLst>
            </p:cNvPr>
            <p:cNvSpPr>
              <a:spLocks/>
            </p:cNvSpPr>
            <p:nvPr/>
          </p:nvSpPr>
          <p:spPr bwMode="auto">
            <a:xfrm rot="5400000">
              <a:off x="4310" y="1285"/>
              <a:ext cx="159" cy="158"/>
            </a:xfrm>
            <a:custGeom>
              <a:avLst/>
              <a:gdLst>
                <a:gd name="T0" fmla="*/ 0 w 318"/>
                <a:gd name="T1" fmla="*/ 79 h 318"/>
                <a:gd name="T2" fmla="*/ 2 w 318"/>
                <a:gd name="T3" fmla="*/ 66 h 318"/>
                <a:gd name="T4" fmla="*/ 5 w 318"/>
                <a:gd name="T5" fmla="*/ 52 h 318"/>
                <a:gd name="T6" fmla="*/ 11 w 318"/>
                <a:gd name="T7" fmla="*/ 40 h 318"/>
                <a:gd name="T8" fmla="*/ 19 w 318"/>
                <a:gd name="T9" fmla="*/ 28 h 318"/>
                <a:gd name="T10" fmla="*/ 29 w 318"/>
                <a:gd name="T11" fmla="*/ 19 h 318"/>
                <a:gd name="T12" fmla="*/ 40 w 318"/>
                <a:gd name="T13" fmla="*/ 11 h 318"/>
                <a:gd name="T14" fmla="*/ 53 w 318"/>
                <a:gd name="T15" fmla="*/ 5 h 318"/>
                <a:gd name="T16" fmla="*/ 66 w 318"/>
                <a:gd name="T17" fmla="*/ 1 h 318"/>
                <a:gd name="T18" fmla="*/ 79 w 318"/>
                <a:gd name="T19" fmla="*/ 0 h 318"/>
                <a:gd name="T20" fmla="*/ 94 w 318"/>
                <a:gd name="T21" fmla="*/ 1 h 318"/>
                <a:gd name="T22" fmla="*/ 107 w 318"/>
                <a:gd name="T23" fmla="*/ 5 h 318"/>
                <a:gd name="T24" fmla="*/ 119 w 318"/>
                <a:gd name="T25" fmla="*/ 11 h 318"/>
                <a:gd name="T26" fmla="*/ 131 w 318"/>
                <a:gd name="T27" fmla="*/ 19 h 318"/>
                <a:gd name="T28" fmla="*/ 141 w 318"/>
                <a:gd name="T29" fmla="*/ 28 h 318"/>
                <a:gd name="T30" fmla="*/ 149 w 318"/>
                <a:gd name="T31" fmla="*/ 40 h 318"/>
                <a:gd name="T32" fmla="*/ 154 w 318"/>
                <a:gd name="T33" fmla="*/ 52 h 318"/>
                <a:gd name="T34" fmla="*/ 158 w 318"/>
                <a:gd name="T35" fmla="*/ 66 h 318"/>
                <a:gd name="T36" fmla="*/ 159 w 318"/>
                <a:gd name="T37" fmla="*/ 79 h 318"/>
                <a:gd name="T38" fmla="*/ 158 w 318"/>
                <a:gd name="T39" fmla="*/ 93 h 318"/>
                <a:gd name="T40" fmla="*/ 154 w 318"/>
                <a:gd name="T41" fmla="*/ 106 h 318"/>
                <a:gd name="T42" fmla="*/ 149 w 318"/>
                <a:gd name="T43" fmla="*/ 118 h 318"/>
                <a:gd name="T44" fmla="*/ 141 w 318"/>
                <a:gd name="T45" fmla="*/ 130 h 318"/>
                <a:gd name="T46" fmla="*/ 131 w 318"/>
                <a:gd name="T47" fmla="*/ 140 h 318"/>
                <a:gd name="T48" fmla="*/ 119 w 318"/>
                <a:gd name="T49" fmla="*/ 147 h 318"/>
                <a:gd name="T50" fmla="*/ 107 w 318"/>
                <a:gd name="T51" fmla="*/ 153 h 318"/>
                <a:gd name="T52" fmla="*/ 94 w 318"/>
                <a:gd name="T53" fmla="*/ 157 h 318"/>
                <a:gd name="T54" fmla="*/ 79 w 318"/>
                <a:gd name="T55" fmla="*/ 158 h 318"/>
                <a:gd name="T56" fmla="*/ 66 w 318"/>
                <a:gd name="T57" fmla="*/ 157 h 318"/>
                <a:gd name="T58" fmla="*/ 53 w 318"/>
                <a:gd name="T59" fmla="*/ 153 h 318"/>
                <a:gd name="T60" fmla="*/ 40 w 318"/>
                <a:gd name="T61" fmla="*/ 147 h 318"/>
                <a:gd name="T62" fmla="*/ 29 w 318"/>
                <a:gd name="T63" fmla="*/ 140 h 318"/>
                <a:gd name="T64" fmla="*/ 19 w 318"/>
                <a:gd name="T65" fmla="*/ 130 h 318"/>
                <a:gd name="T66" fmla="*/ 11 w 318"/>
                <a:gd name="T67" fmla="*/ 118 h 318"/>
                <a:gd name="T68" fmla="*/ 5 w 318"/>
                <a:gd name="T69" fmla="*/ 106 h 318"/>
                <a:gd name="T70" fmla="*/ 2 w 318"/>
                <a:gd name="T71" fmla="*/ 93 h 318"/>
                <a:gd name="T72" fmla="*/ 0 w 318"/>
                <a:gd name="T73" fmla="*/ 79 h 31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318" h="318">
                  <a:moveTo>
                    <a:pt x="0" y="159"/>
                  </a:moveTo>
                  <a:lnTo>
                    <a:pt x="3" y="132"/>
                  </a:lnTo>
                  <a:lnTo>
                    <a:pt x="9" y="105"/>
                  </a:lnTo>
                  <a:lnTo>
                    <a:pt x="21" y="80"/>
                  </a:lnTo>
                  <a:lnTo>
                    <a:pt x="37" y="57"/>
                  </a:lnTo>
                  <a:lnTo>
                    <a:pt x="58" y="38"/>
                  </a:lnTo>
                  <a:lnTo>
                    <a:pt x="79" y="22"/>
                  </a:lnTo>
                  <a:lnTo>
                    <a:pt x="105" y="10"/>
                  </a:lnTo>
                  <a:lnTo>
                    <a:pt x="132" y="3"/>
                  </a:lnTo>
                  <a:lnTo>
                    <a:pt x="158" y="0"/>
                  </a:lnTo>
                  <a:lnTo>
                    <a:pt x="187" y="3"/>
                  </a:lnTo>
                  <a:lnTo>
                    <a:pt x="214" y="10"/>
                  </a:lnTo>
                  <a:lnTo>
                    <a:pt x="238" y="22"/>
                  </a:lnTo>
                  <a:lnTo>
                    <a:pt x="261" y="38"/>
                  </a:lnTo>
                  <a:lnTo>
                    <a:pt x="281" y="57"/>
                  </a:lnTo>
                  <a:lnTo>
                    <a:pt x="297" y="80"/>
                  </a:lnTo>
                  <a:lnTo>
                    <a:pt x="308" y="105"/>
                  </a:lnTo>
                  <a:lnTo>
                    <a:pt x="316" y="132"/>
                  </a:lnTo>
                  <a:lnTo>
                    <a:pt x="318" y="159"/>
                  </a:lnTo>
                  <a:lnTo>
                    <a:pt x="316" y="187"/>
                  </a:lnTo>
                  <a:lnTo>
                    <a:pt x="308" y="214"/>
                  </a:lnTo>
                  <a:lnTo>
                    <a:pt x="297" y="238"/>
                  </a:lnTo>
                  <a:lnTo>
                    <a:pt x="281" y="261"/>
                  </a:lnTo>
                  <a:lnTo>
                    <a:pt x="261" y="281"/>
                  </a:lnTo>
                  <a:lnTo>
                    <a:pt x="238" y="296"/>
                  </a:lnTo>
                  <a:lnTo>
                    <a:pt x="214" y="308"/>
                  </a:lnTo>
                  <a:lnTo>
                    <a:pt x="187" y="315"/>
                  </a:lnTo>
                  <a:lnTo>
                    <a:pt x="158" y="318"/>
                  </a:lnTo>
                  <a:lnTo>
                    <a:pt x="132" y="315"/>
                  </a:lnTo>
                  <a:lnTo>
                    <a:pt x="105" y="308"/>
                  </a:lnTo>
                  <a:lnTo>
                    <a:pt x="79" y="296"/>
                  </a:lnTo>
                  <a:lnTo>
                    <a:pt x="58" y="281"/>
                  </a:lnTo>
                  <a:lnTo>
                    <a:pt x="37" y="261"/>
                  </a:lnTo>
                  <a:lnTo>
                    <a:pt x="21" y="238"/>
                  </a:lnTo>
                  <a:lnTo>
                    <a:pt x="9" y="214"/>
                  </a:lnTo>
                  <a:lnTo>
                    <a:pt x="3" y="187"/>
                  </a:lnTo>
                  <a:lnTo>
                    <a:pt x="0" y="159"/>
                  </a:lnTo>
                  <a:close/>
                </a:path>
              </a:pathLst>
            </a:custGeom>
            <a:solidFill>
              <a:srgbClr val="00FFFF"/>
            </a:solidFill>
            <a:ln w="6350">
              <a:solidFill>
                <a:srgbClr val="000000"/>
              </a:solidFill>
              <a:prstDash val="solid"/>
              <a:round/>
              <a:headEnd/>
              <a:tailEnd/>
            </a:ln>
          </p:spPr>
          <p:txBody>
            <a:bodyPr/>
            <a:lstStyle/>
            <a:p>
              <a:endParaRPr lang="en-GB"/>
            </a:p>
          </p:txBody>
        </p:sp>
        <p:sp>
          <p:nvSpPr>
            <p:cNvPr id="36" name="Rectangle 35">
              <a:extLst>
                <a:ext uri="{FF2B5EF4-FFF2-40B4-BE49-F238E27FC236}">
                  <a16:creationId xmlns:a16="http://schemas.microsoft.com/office/drawing/2014/main" id="{39C80DAD-4C23-4065-B190-699AA0121D12}"/>
                </a:ext>
              </a:extLst>
            </p:cNvPr>
            <p:cNvSpPr>
              <a:spLocks noChangeArrowheads="1"/>
            </p:cNvSpPr>
            <p:nvPr/>
          </p:nvSpPr>
          <p:spPr bwMode="auto">
            <a:xfrm>
              <a:off x="4357" y="1315"/>
              <a:ext cx="60" cy="1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lgn="r">
                <a:defRPr sz="2000">
                  <a:solidFill>
                    <a:schemeClr val="tx1"/>
                  </a:solidFill>
                  <a:latin typeface="Arial" panose="020B0604020202020204" pitchFamily="34" charset="0"/>
                </a:defRPr>
              </a:lvl1pPr>
              <a:lvl2pPr marL="742950" indent="-285750" algn="r">
                <a:defRPr sz="2000">
                  <a:solidFill>
                    <a:schemeClr val="tx1"/>
                  </a:solidFill>
                  <a:latin typeface="Arial" panose="020B0604020202020204" pitchFamily="34" charset="0"/>
                </a:defRPr>
              </a:lvl2pPr>
              <a:lvl3pPr marL="1143000" indent="-228600" algn="r">
                <a:defRPr sz="2000">
                  <a:solidFill>
                    <a:schemeClr val="tx1"/>
                  </a:solidFill>
                  <a:latin typeface="Arial" panose="020B0604020202020204" pitchFamily="34" charset="0"/>
                </a:defRPr>
              </a:lvl3pPr>
              <a:lvl4pPr marL="1600200" indent="-228600" algn="r">
                <a:defRPr sz="2000">
                  <a:solidFill>
                    <a:schemeClr val="tx1"/>
                  </a:solidFill>
                  <a:latin typeface="Arial" panose="020B0604020202020204" pitchFamily="34" charset="0"/>
                </a:defRPr>
              </a:lvl4pPr>
              <a:lvl5pPr marL="2057400" indent="-228600" algn="r">
                <a:defRPr sz="2000">
                  <a:solidFill>
                    <a:schemeClr val="tx1"/>
                  </a:solidFill>
                  <a:latin typeface="Arial" panose="020B0604020202020204" pitchFamily="34" charset="0"/>
                </a:defRPr>
              </a:lvl5pPr>
              <a:lvl6pPr marL="2514600" indent="-228600" algn="r" eaLnBrk="0" fontAlgn="base" hangingPunct="0">
                <a:spcBef>
                  <a:spcPct val="0"/>
                </a:spcBef>
                <a:spcAft>
                  <a:spcPct val="0"/>
                </a:spcAft>
                <a:defRPr sz="2000">
                  <a:solidFill>
                    <a:schemeClr val="tx1"/>
                  </a:solidFill>
                  <a:latin typeface="Arial" panose="020B0604020202020204" pitchFamily="34" charset="0"/>
                </a:defRPr>
              </a:lvl6pPr>
              <a:lvl7pPr marL="2971800" indent="-228600" algn="r" eaLnBrk="0" fontAlgn="base" hangingPunct="0">
                <a:spcBef>
                  <a:spcPct val="0"/>
                </a:spcBef>
                <a:spcAft>
                  <a:spcPct val="0"/>
                </a:spcAft>
                <a:defRPr sz="2000">
                  <a:solidFill>
                    <a:schemeClr val="tx1"/>
                  </a:solidFill>
                  <a:latin typeface="Arial" panose="020B0604020202020204" pitchFamily="34" charset="0"/>
                </a:defRPr>
              </a:lvl7pPr>
              <a:lvl8pPr marL="3429000" indent="-228600" algn="r" eaLnBrk="0" fontAlgn="base" hangingPunct="0">
                <a:spcBef>
                  <a:spcPct val="0"/>
                </a:spcBef>
                <a:spcAft>
                  <a:spcPct val="0"/>
                </a:spcAft>
                <a:defRPr sz="2000">
                  <a:solidFill>
                    <a:schemeClr val="tx1"/>
                  </a:solidFill>
                  <a:latin typeface="Arial" panose="020B0604020202020204" pitchFamily="34" charset="0"/>
                </a:defRPr>
              </a:lvl8pPr>
              <a:lvl9pPr marL="3886200" indent="-228600" algn="r" eaLnBrk="0" fontAlgn="base" hangingPunct="0">
                <a:spcBef>
                  <a:spcPct val="0"/>
                </a:spcBef>
                <a:spcAft>
                  <a:spcPct val="0"/>
                </a:spcAft>
                <a:defRPr sz="2000">
                  <a:solidFill>
                    <a:schemeClr val="tx1"/>
                  </a:solidFill>
                  <a:latin typeface="Arial" panose="020B0604020202020204" pitchFamily="34" charset="0"/>
                </a:defRPr>
              </a:lvl9pPr>
            </a:lstStyle>
            <a:p>
              <a:pPr algn="l"/>
              <a:r>
                <a:rPr lang="en-US" altLang="en-US" sz="1200">
                  <a:solidFill>
                    <a:srgbClr val="000000"/>
                  </a:solidFill>
                </a:rPr>
                <a:t>P</a:t>
              </a:r>
              <a:endParaRPr lang="en-US" altLang="en-US" sz="1200"/>
            </a:p>
          </p:txBody>
        </p:sp>
      </p:grpSp>
      <p:sp>
        <p:nvSpPr>
          <p:cNvPr id="37" name="Rectangle 37">
            <a:extLst>
              <a:ext uri="{FF2B5EF4-FFF2-40B4-BE49-F238E27FC236}">
                <a16:creationId xmlns:a16="http://schemas.microsoft.com/office/drawing/2014/main" id="{B30897A0-BF25-47F3-85D5-22B15AE81E64}"/>
              </a:ext>
            </a:extLst>
          </p:cNvPr>
          <p:cNvSpPr txBox="1">
            <a:spLocks noChangeArrowheads="1"/>
          </p:cNvSpPr>
          <p:nvPr/>
        </p:nvSpPr>
        <p:spPr>
          <a:xfrm>
            <a:off x="393895" y="956603"/>
            <a:ext cx="5936567" cy="558487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altLang="en-US" sz="2400" b="1" u="sng" dirty="0"/>
              <a:t>Radio designation</a:t>
            </a:r>
          </a:p>
          <a:p>
            <a:pPr lvl="1"/>
            <a:r>
              <a:rPr lang="en-US" altLang="en-US" dirty="0"/>
              <a:t>Connected radios can be master or slave</a:t>
            </a:r>
          </a:p>
          <a:p>
            <a:pPr lvl="1"/>
            <a:r>
              <a:rPr lang="en-US" altLang="en-US" dirty="0"/>
              <a:t>Radios are symmetric (same radio can be master or slave)</a:t>
            </a:r>
          </a:p>
          <a:p>
            <a:pPr marL="0" indent="0">
              <a:buNone/>
            </a:pPr>
            <a:r>
              <a:rPr lang="en-US" altLang="en-US" sz="2400" b="1" u="sng" dirty="0"/>
              <a:t>Piconet</a:t>
            </a:r>
          </a:p>
          <a:p>
            <a:pPr lvl="1"/>
            <a:r>
              <a:rPr lang="en-US" altLang="en-US" dirty="0"/>
              <a:t>Master can connect to 7 simultaneous or 200+ inactive (parked) slaves per piconet</a:t>
            </a:r>
          </a:p>
          <a:p>
            <a:pPr lvl="1"/>
            <a:r>
              <a:rPr lang="en-US" altLang="en-US" dirty="0"/>
              <a:t>Each piconet has maximum channel capacity of 1 </a:t>
            </a:r>
            <a:r>
              <a:rPr lang="en-US" altLang="en-US" dirty="0" err="1"/>
              <a:t>Mbps</a:t>
            </a:r>
            <a:r>
              <a:rPr lang="en-US" altLang="en-US" dirty="0"/>
              <a:t>.</a:t>
            </a:r>
          </a:p>
          <a:p>
            <a:pPr lvl="1"/>
            <a:r>
              <a:rPr lang="en-US" altLang="en-US" dirty="0"/>
              <a:t>Unique hopping pattern/ID </a:t>
            </a:r>
          </a:p>
          <a:p>
            <a:pPr marL="0" indent="0">
              <a:buNone/>
            </a:pPr>
            <a:r>
              <a:rPr lang="en-US" altLang="en-US" sz="2400" b="1" u="sng" dirty="0" err="1"/>
              <a:t>Scatternet</a:t>
            </a:r>
            <a:endParaRPr lang="en-US" altLang="en-US" sz="2400" b="1" u="sng" dirty="0"/>
          </a:p>
          <a:p>
            <a:pPr lvl="1"/>
            <a:r>
              <a:rPr lang="en-US" altLang="en-US" dirty="0"/>
              <a:t>High capacity system</a:t>
            </a:r>
          </a:p>
          <a:p>
            <a:pPr lvl="1"/>
            <a:r>
              <a:rPr lang="en-US" altLang="en-US" dirty="0"/>
              <a:t>Minimal impact with up to 10 piconets within range</a:t>
            </a:r>
          </a:p>
        </p:txBody>
      </p:sp>
      <p:sp>
        <p:nvSpPr>
          <p:cNvPr id="40" name="Title 1">
            <a:extLst>
              <a:ext uri="{FF2B5EF4-FFF2-40B4-BE49-F238E27FC236}">
                <a16:creationId xmlns:a16="http://schemas.microsoft.com/office/drawing/2014/main" id="{43745002-0182-4C17-88CA-358DECB6BB95}"/>
              </a:ext>
            </a:extLst>
          </p:cNvPr>
          <p:cNvSpPr>
            <a:spLocks noGrp="1"/>
          </p:cNvSpPr>
          <p:nvPr>
            <p:ph type="title"/>
          </p:nvPr>
        </p:nvSpPr>
        <p:spPr>
          <a:xfrm>
            <a:off x="0" y="0"/>
            <a:ext cx="12192000" cy="737191"/>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a:normAutofit/>
          </a:bodyPr>
          <a:lstStyle/>
          <a:p>
            <a:pPr algn="ctr"/>
            <a:r>
              <a:rPr lang="en-GB" dirty="0"/>
              <a:t>BLUETOOTH ARCHITECTURE / 02</a:t>
            </a:r>
          </a:p>
        </p:txBody>
      </p:sp>
    </p:spTree>
    <p:extLst>
      <p:ext uri="{BB962C8B-B14F-4D97-AF65-F5344CB8AC3E}">
        <p14:creationId xmlns:p14="http://schemas.microsoft.com/office/powerpoint/2010/main" val="427830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7">
                                            <p:txEl>
                                              <p:pRg st="3" end="3"/>
                                            </p:txEl>
                                          </p:spTgt>
                                        </p:tgtEl>
                                        <p:attrNameLst>
                                          <p:attrName>style.visibility</p:attrName>
                                        </p:attrNameLst>
                                      </p:cBhvr>
                                      <p:to>
                                        <p:strVal val="visible"/>
                                      </p:to>
                                    </p:set>
                                    <p:animEffect transition="in" filter="fade">
                                      <p:cBhvr>
                                        <p:cTn id="7" dur="1000"/>
                                        <p:tgtEl>
                                          <p:spTgt spid="37">
                                            <p:txEl>
                                              <p:pRg st="3" end="3"/>
                                            </p:txEl>
                                          </p:spTgt>
                                        </p:tgtEl>
                                      </p:cBhvr>
                                    </p:animEffect>
                                    <p:anim calcmode="lin" valueType="num">
                                      <p:cBhvr>
                                        <p:cTn id="8" dur="1000" fill="hold"/>
                                        <p:tgtEl>
                                          <p:spTgt spid="37">
                                            <p:txEl>
                                              <p:pRg st="3" end="3"/>
                                            </p:txEl>
                                          </p:spTgt>
                                        </p:tgtEl>
                                        <p:attrNameLst>
                                          <p:attrName>ppt_x</p:attrName>
                                        </p:attrNameLst>
                                      </p:cBhvr>
                                      <p:tavLst>
                                        <p:tav tm="0">
                                          <p:val>
                                            <p:strVal val="#ppt_x"/>
                                          </p:val>
                                        </p:tav>
                                        <p:tav tm="100000">
                                          <p:val>
                                            <p:strVal val="#ppt_x"/>
                                          </p:val>
                                        </p:tav>
                                      </p:tavLst>
                                    </p:anim>
                                    <p:anim calcmode="lin" valueType="num">
                                      <p:cBhvr>
                                        <p:cTn id="9" dur="1000" fill="hold"/>
                                        <p:tgtEl>
                                          <p:spTgt spid="37">
                                            <p:txEl>
                                              <p:pRg st="3" end="3"/>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7">
                                            <p:txEl>
                                              <p:pRg st="4" end="4"/>
                                            </p:txEl>
                                          </p:spTgt>
                                        </p:tgtEl>
                                        <p:attrNameLst>
                                          <p:attrName>style.visibility</p:attrName>
                                        </p:attrNameLst>
                                      </p:cBhvr>
                                      <p:to>
                                        <p:strVal val="visible"/>
                                      </p:to>
                                    </p:set>
                                    <p:animEffect transition="in" filter="fade">
                                      <p:cBhvr>
                                        <p:cTn id="12" dur="1000"/>
                                        <p:tgtEl>
                                          <p:spTgt spid="37">
                                            <p:txEl>
                                              <p:pRg st="4" end="4"/>
                                            </p:txEl>
                                          </p:spTgt>
                                        </p:tgtEl>
                                      </p:cBhvr>
                                    </p:animEffect>
                                    <p:anim calcmode="lin" valueType="num">
                                      <p:cBhvr>
                                        <p:cTn id="13" dur="1000" fill="hold"/>
                                        <p:tgtEl>
                                          <p:spTgt spid="37">
                                            <p:txEl>
                                              <p:pRg st="4" end="4"/>
                                            </p:txEl>
                                          </p:spTgt>
                                        </p:tgtEl>
                                        <p:attrNameLst>
                                          <p:attrName>ppt_x</p:attrName>
                                        </p:attrNameLst>
                                      </p:cBhvr>
                                      <p:tavLst>
                                        <p:tav tm="0">
                                          <p:val>
                                            <p:strVal val="#ppt_x"/>
                                          </p:val>
                                        </p:tav>
                                        <p:tav tm="100000">
                                          <p:val>
                                            <p:strVal val="#ppt_x"/>
                                          </p:val>
                                        </p:tav>
                                      </p:tavLst>
                                    </p:anim>
                                    <p:anim calcmode="lin" valueType="num">
                                      <p:cBhvr>
                                        <p:cTn id="14" dur="1000" fill="hold"/>
                                        <p:tgtEl>
                                          <p:spTgt spid="37">
                                            <p:txEl>
                                              <p:pRg st="4" end="4"/>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7">
                                            <p:txEl>
                                              <p:pRg st="5" end="5"/>
                                            </p:txEl>
                                          </p:spTgt>
                                        </p:tgtEl>
                                        <p:attrNameLst>
                                          <p:attrName>style.visibility</p:attrName>
                                        </p:attrNameLst>
                                      </p:cBhvr>
                                      <p:to>
                                        <p:strVal val="visible"/>
                                      </p:to>
                                    </p:set>
                                    <p:animEffect transition="in" filter="fade">
                                      <p:cBhvr>
                                        <p:cTn id="17" dur="1000"/>
                                        <p:tgtEl>
                                          <p:spTgt spid="37">
                                            <p:txEl>
                                              <p:pRg st="5" end="5"/>
                                            </p:txEl>
                                          </p:spTgt>
                                        </p:tgtEl>
                                      </p:cBhvr>
                                    </p:animEffect>
                                    <p:anim calcmode="lin" valueType="num">
                                      <p:cBhvr>
                                        <p:cTn id="18" dur="1000" fill="hold"/>
                                        <p:tgtEl>
                                          <p:spTgt spid="37">
                                            <p:txEl>
                                              <p:pRg st="5" end="5"/>
                                            </p:txEl>
                                          </p:spTgt>
                                        </p:tgtEl>
                                        <p:attrNameLst>
                                          <p:attrName>ppt_x</p:attrName>
                                        </p:attrNameLst>
                                      </p:cBhvr>
                                      <p:tavLst>
                                        <p:tav tm="0">
                                          <p:val>
                                            <p:strVal val="#ppt_x"/>
                                          </p:val>
                                        </p:tav>
                                        <p:tav tm="100000">
                                          <p:val>
                                            <p:strVal val="#ppt_x"/>
                                          </p:val>
                                        </p:tav>
                                      </p:tavLst>
                                    </p:anim>
                                    <p:anim calcmode="lin" valueType="num">
                                      <p:cBhvr>
                                        <p:cTn id="19" dur="1000" fill="hold"/>
                                        <p:tgtEl>
                                          <p:spTgt spid="37">
                                            <p:txEl>
                                              <p:pRg st="5" end="5"/>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7">
                                            <p:txEl>
                                              <p:pRg st="6" end="6"/>
                                            </p:txEl>
                                          </p:spTgt>
                                        </p:tgtEl>
                                        <p:attrNameLst>
                                          <p:attrName>style.visibility</p:attrName>
                                        </p:attrNameLst>
                                      </p:cBhvr>
                                      <p:to>
                                        <p:strVal val="visible"/>
                                      </p:to>
                                    </p:set>
                                    <p:animEffect transition="in" filter="fade">
                                      <p:cBhvr>
                                        <p:cTn id="22" dur="1000"/>
                                        <p:tgtEl>
                                          <p:spTgt spid="37">
                                            <p:txEl>
                                              <p:pRg st="6" end="6"/>
                                            </p:txEl>
                                          </p:spTgt>
                                        </p:tgtEl>
                                      </p:cBhvr>
                                    </p:animEffect>
                                    <p:anim calcmode="lin" valueType="num">
                                      <p:cBhvr>
                                        <p:cTn id="23" dur="1000" fill="hold"/>
                                        <p:tgtEl>
                                          <p:spTgt spid="37">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7">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7">
                                            <p:txEl>
                                              <p:pRg st="7" end="7"/>
                                            </p:txEl>
                                          </p:spTgt>
                                        </p:tgtEl>
                                        <p:attrNameLst>
                                          <p:attrName>style.visibility</p:attrName>
                                        </p:attrNameLst>
                                      </p:cBhvr>
                                      <p:to>
                                        <p:strVal val="visible"/>
                                      </p:to>
                                    </p:set>
                                    <p:anim calcmode="lin" valueType="num">
                                      <p:cBhvr additive="base">
                                        <p:cTn id="29" dur="500" fill="hold"/>
                                        <p:tgtEl>
                                          <p:spTgt spid="37">
                                            <p:txEl>
                                              <p:pRg st="7" end="7"/>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7">
                                            <p:txEl>
                                              <p:pRg st="7" end="7"/>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7">
                                            <p:txEl>
                                              <p:pRg st="8" end="8"/>
                                            </p:txEl>
                                          </p:spTgt>
                                        </p:tgtEl>
                                        <p:attrNameLst>
                                          <p:attrName>style.visibility</p:attrName>
                                        </p:attrNameLst>
                                      </p:cBhvr>
                                      <p:to>
                                        <p:strVal val="visible"/>
                                      </p:to>
                                    </p:set>
                                    <p:anim calcmode="lin" valueType="num">
                                      <p:cBhvr additive="base">
                                        <p:cTn id="33" dur="500" fill="hold"/>
                                        <p:tgtEl>
                                          <p:spTgt spid="37">
                                            <p:txEl>
                                              <p:pRg st="8" end="8"/>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7">
                                            <p:txEl>
                                              <p:pRg st="8" end="8"/>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7">
                                            <p:txEl>
                                              <p:pRg st="9" end="9"/>
                                            </p:txEl>
                                          </p:spTgt>
                                        </p:tgtEl>
                                        <p:attrNameLst>
                                          <p:attrName>style.visibility</p:attrName>
                                        </p:attrNameLst>
                                      </p:cBhvr>
                                      <p:to>
                                        <p:strVal val="visible"/>
                                      </p:to>
                                    </p:set>
                                    <p:anim calcmode="lin" valueType="num">
                                      <p:cBhvr additive="base">
                                        <p:cTn id="37" dur="500" fill="hold"/>
                                        <p:tgtEl>
                                          <p:spTgt spid="37">
                                            <p:txEl>
                                              <p:pRg st="9" end="9"/>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7">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99AFC-F6AF-449F-8947-74AA91832C7E}"/>
              </a:ext>
            </a:extLst>
          </p:cNvPr>
          <p:cNvSpPr>
            <a:spLocks noGrp="1"/>
          </p:cNvSpPr>
          <p:nvPr>
            <p:ph type="title"/>
          </p:nvPr>
        </p:nvSpPr>
        <p:spPr>
          <a:xfrm>
            <a:off x="0" y="0"/>
            <a:ext cx="12192000" cy="563667"/>
          </a:xfr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0" scaled="1"/>
            <a:tileRect/>
          </a:gradFill>
          <a:ln>
            <a:solidFill>
              <a:srgbClr val="FFFF00"/>
            </a:solidFill>
          </a:ln>
        </p:spPr>
        <p:txBody>
          <a:bodyPr vert="horz" lIns="91440" tIns="45720" rIns="91440" bIns="45720" rtlCol="0" anchor="ctr">
            <a:normAutofit fontScale="90000"/>
          </a:bodyPr>
          <a:lstStyle/>
          <a:p>
            <a:pPr algn="ctr"/>
            <a:r>
              <a:rPr lang="en-GB" dirty="0"/>
              <a:t>BLUETOOTH PICONET</a:t>
            </a:r>
          </a:p>
        </p:txBody>
      </p:sp>
      <p:sp>
        <p:nvSpPr>
          <p:cNvPr id="49" name="Rectangle 125">
            <a:extLst>
              <a:ext uri="{FF2B5EF4-FFF2-40B4-BE49-F238E27FC236}">
                <a16:creationId xmlns:a16="http://schemas.microsoft.com/office/drawing/2014/main" id="{218E5CE1-472F-4289-8D7F-B88C07447769}"/>
              </a:ext>
            </a:extLst>
          </p:cNvPr>
          <p:cNvSpPr txBox="1">
            <a:spLocks noChangeArrowheads="1"/>
          </p:cNvSpPr>
          <p:nvPr/>
        </p:nvSpPr>
        <p:spPr>
          <a:xfrm>
            <a:off x="589670" y="1680368"/>
            <a:ext cx="11026942" cy="41046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457200">
              <a:buFont typeface="+mj-lt"/>
              <a:buAutoNum type="arabicPeriod"/>
            </a:pPr>
            <a:r>
              <a:rPr lang="en-US" altLang="en-US" dirty="0"/>
              <a:t>All devices in a piconet hop together</a:t>
            </a:r>
          </a:p>
          <a:p>
            <a:pPr marL="914400" lvl="2" indent="-457200">
              <a:buFont typeface="+mj-lt"/>
              <a:buAutoNum type="arabicPeriod"/>
            </a:pPr>
            <a:r>
              <a:rPr lang="en-US" altLang="en-US" sz="2400" dirty="0"/>
              <a:t>To form a piconet: master gives slaves its </a:t>
            </a:r>
            <a:r>
              <a:rPr lang="en-US" altLang="en-US" sz="2400" i="1" dirty="0"/>
              <a:t>clock</a:t>
            </a:r>
            <a:r>
              <a:rPr lang="en-US" altLang="en-US" sz="2400" dirty="0"/>
              <a:t> and </a:t>
            </a:r>
            <a:r>
              <a:rPr lang="en-US" altLang="en-US" sz="2400" i="1" dirty="0"/>
              <a:t>device ID</a:t>
            </a:r>
            <a:r>
              <a:rPr lang="en-US" altLang="en-US" sz="2400" dirty="0"/>
              <a:t> </a:t>
            </a:r>
          </a:p>
          <a:p>
            <a:pPr marL="914400" lvl="3" indent="-457200">
              <a:buFont typeface="+mj-lt"/>
              <a:buAutoNum type="alphaLcParenR"/>
            </a:pPr>
            <a:r>
              <a:rPr lang="en-US" altLang="en-US" sz="2400" dirty="0"/>
              <a:t>Hopping pattern determined by </a:t>
            </a:r>
            <a:r>
              <a:rPr lang="en-US" altLang="en-US" sz="2400" i="1" dirty="0"/>
              <a:t>device ID</a:t>
            </a:r>
            <a:r>
              <a:rPr lang="en-US" altLang="en-US" sz="2400" b="1" i="1" dirty="0"/>
              <a:t> </a:t>
            </a:r>
            <a:r>
              <a:rPr lang="en-US" altLang="en-US" sz="2400" dirty="0"/>
              <a:t>(48-bit)</a:t>
            </a:r>
            <a:endParaRPr lang="en-US" altLang="en-US" sz="2400" b="1" i="1" dirty="0"/>
          </a:p>
          <a:p>
            <a:pPr marL="457200" lvl="2" indent="-457200">
              <a:buFont typeface="+mj-lt"/>
              <a:buAutoNum type="arabicPeriod"/>
            </a:pPr>
            <a:r>
              <a:rPr lang="en-US" altLang="en-US" sz="2400" dirty="0"/>
              <a:t>Phase in hopping pattern determined by </a:t>
            </a:r>
            <a:r>
              <a:rPr lang="en-US" altLang="en-US" sz="2400" i="1" dirty="0"/>
              <a:t>Clock</a:t>
            </a:r>
          </a:p>
          <a:p>
            <a:pPr marL="914400" lvl="1" indent="-457200">
              <a:buFont typeface="+mj-lt"/>
              <a:buAutoNum type="arabicPeriod"/>
            </a:pPr>
            <a:r>
              <a:rPr lang="en-US" altLang="en-US" dirty="0"/>
              <a:t>Non-piconet devices are in standby</a:t>
            </a:r>
          </a:p>
          <a:p>
            <a:pPr marL="457200" indent="-457200">
              <a:buFont typeface="+mj-lt"/>
              <a:buAutoNum type="arabicPeriod" startAt="3"/>
            </a:pPr>
            <a:r>
              <a:rPr lang="en-US" altLang="en-US" sz="2400" dirty="0"/>
              <a:t>Piconet Addressing</a:t>
            </a:r>
          </a:p>
          <a:p>
            <a:pPr marL="914400" lvl="2" indent="-457200">
              <a:buFont typeface="+mj-lt"/>
              <a:buAutoNum type="alphaLcParenR"/>
            </a:pPr>
            <a:r>
              <a:rPr lang="en-US" altLang="en-US" sz="2400" dirty="0"/>
              <a:t>Active Member Address (AMA, 3-bits), </a:t>
            </a:r>
            <a:r>
              <a:rPr lang="en-US" altLang="en-US" sz="2400" dirty="0" err="1"/>
              <a:t>i.e</a:t>
            </a:r>
            <a:r>
              <a:rPr lang="en-US" altLang="en-US" sz="2400" dirty="0"/>
              <a:t>  Master and 2</a:t>
            </a:r>
            <a:r>
              <a:rPr lang="en-US" altLang="en-US" sz="2400" baseline="30000" dirty="0"/>
              <a:t>3</a:t>
            </a:r>
            <a:r>
              <a:rPr lang="en-US" altLang="en-US" sz="2400" dirty="0"/>
              <a:t>-1 = 7 slave devices</a:t>
            </a:r>
          </a:p>
          <a:p>
            <a:pPr marL="914400" lvl="2" indent="-457200">
              <a:buFont typeface="+mj-lt"/>
              <a:buAutoNum type="alphaLcParenR"/>
            </a:pPr>
            <a:r>
              <a:rPr lang="en-US" altLang="en-US" sz="2400" dirty="0"/>
              <a:t>Parked Member Address (PMA, 8-bits), </a:t>
            </a:r>
            <a:r>
              <a:rPr lang="en-US" altLang="en-US" sz="2400" dirty="0" err="1"/>
              <a:t>i.e</a:t>
            </a:r>
            <a:r>
              <a:rPr lang="en-US" altLang="en-US" sz="2400" dirty="0"/>
              <a:t> Master + 2</a:t>
            </a:r>
            <a:r>
              <a:rPr lang="en-US" altLang="en-US" sz="2400" baseline="30000" dirty="0"/>
              <a:t>8</a:t>
            </a:r>
            <a:r>
              <a:rPr lang="en-US" altLang="en-US" sz="2400" dirty="0"/>
              <a:t>-1 = 255 Parked devices</a:t>
            </a:r>
          </a:p>
        </p:txBody>
      </p:sp>
    </p:spTree>
    <p:extLst>
      <p:ext uri="{BB962C8B-B14F-4D97-AF65-F5344CB8AC3E}">
        <p14:creationId xmlns:p14="http://schemas.microsoft.com/office/powerpoint/2010/main" val="35888704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8748</TotalTime>
  <Words>1870</Words>
  <Application>Microsoft Office PowerPoint</Application>
  <PresentationFormat>Widescreen</PresentationFormat>
  <Paragraphs>309</Paragraphs>
  <Slides>28</Slides>
  <Notes>0</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5</vt:i4>
      </vt:variant>
      <vt:variant>
        <vt:lpstr>Slide Titles</vt:lpstr>
      </vt:variant>
      <vt:variant>
        <vt:i4>28</vt:i4>
      </vt:variant>
    </vt:vector>
  </HeadingPairs>
  <TitlesOfParts>
    <vt:vector size="40" baseType="lpstr">
      <vt:lpstr>Arial</vt:lpstr>
      <vt:lpstr>Calibri</vt:lpstr>
      <vt:lpstr>Calibri Light</vt:lpstr>
      <vt:lpstr>Courier New</vt:lpstr>
      <vt:lpstr>Symbol</vt:lpstr>
      <vt:lpstr>Times</vt:lpstr>
      <vt:lpstr>Office Theme</vt:lpstr>
      <vt:lpstr>Organization Chart</vt:lpstr>
      <vt:lpstr>Document</vt:lpstr>
      <vt:lpstr>Photo Editor Photo</vt:lpstr>
      <vt:lpstr>VISIO</vt:lpstr>
      <vt:lpstr>Bitmap Image</vt:lpstr>
      <vt:lpstr>IEEE 802.15 STANDARD FOR WIRELESS PERSONAL AREA NETWORKS</vt:lpstr>
      <vt:lpstr>WORKING GROUP 802.15 AND THE OTHER IEEE WIRELESS STANDARDS AREAS</vt:lpstr>
      <vt:lpstr>IEEE 802.15 STANDARD GOALS</vt:lpstr>
      <vt:lpstr>802.15 WG is developing 3 MACs and 5 PHYs, TG3a is the 6th PHY</vt:lpstr>
      <vt:lpstr>BLUETOOTH </vt:lpstr>
      <vt:lpstr>WHAT IS BLUETOOTH?</vt:lpstr>
      <vt:lpstr>BLUETOOTH ARCHITECTURE / 01</vt:lpstr>
      <vt:lpstr>BLUETOOTH ARCHITECTURE / 02</vt:lpstr>
      <vt:lpstr>BLUETOOTH PICONET</vt:lpstr>
      <vt:lpstr>BLUETOOTH NAMES &amp; ADDRESSES</vt:lpstr>
      <vt:lpstr>BLUETOOTH ADDRESSING (BD_ADDR)</vt:lpstr>
      <vt:lpstr>MAC ADDRESS OF BLUETOOTH DEVICES</vt:lpstr>
      <vt:lpstr>BLUETOOTH USER FRIENDLY NAMES</vt:lpstr>
      <vt:lpstr>BLUETOOTH CONNECTION PROCESS</vt:lpstr>
      <vt:lpstr>BLUETOOTH CONNECTION MODES</vt:lpstr>
      <vt:lpstr>HOW TO FIND BLUETOOTH BD_ADDR IN WINDOWS /01</vt:lpstr>
      <vt:lpstr>HOW TO FIND BLUETOOTH BD_ADDR IN WINDOWS /02</vt:lpstr>
      <vt:lpstr>BLUETOOTH BASESBAND PROTOCOL</vt:lpstr>
      <vt:lpstr>BLUETOOTH INQUIRE PROCEDURE</vt:lpstr>
      <vt:lpstr>BLUETOOTH RADIO INTERFACE</vt:lpstr>
      <vt:lpstr>BLUETOOTH FREQUENCY HOPPING</vt:lpstr>
      <vt:lpstr>BLUETOOTH SECURITY FEATURES / 01</vt:lpstr>
      <vt:lpstr>BLUETOOTH SECURITY FEATURES / 02</vt:lpstr>
      <vt:lpstr>KEY GENERATION &amp; USAGE</vt:lpstr>
      <vt:lpstr>BLUETOOTH POWER MANAGEMENT</vt:lpstr>
      <vt:lpstr>BLUETOOTH POWER CLASSES</vt:lpstr>
      <vt:lpstr>TYPICAL(TEXTBOOK)  FEATURES OF BLUETOOTH</vt:lpstr>
      <vt:lpstr>BLUETOOTH APPLICATIONS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BLUETOOTH</dc:title>
  <dc:creator>James Kulubi</dc:creator>
  <cp:lastModifiedBy>James Kulubi</cp:lastModifiedBy>
  <cp:revision>58</cp:revision>
  <dcterms:created xsi:type="dcterms:W3CDTF">2017-11-10T14:22:43Z</dcterms:created>
  <dcterms:modified xsi:type="dcterms:W3CDTF">2026-04-15T18:12:11Z</dcterms:modified>
</cp:coreProperties>
</file>